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75" r:id="rId4"/>
    <p:sldId id="261" r:id="rId5"/>
    <p:sldId id="262" r:id="rId6"/>
    <p:sldId id="264" r:id="rId7"/>
    <p:sldId id="258" r:id="rId8"/>
    <p:sldId id="288" r:id="rId9"/>
    <p:sldId id="294" r:id="rId10"/>
    <p:sldId id="309" r:id="rId11"/>
    <p:sldId id="321" r:id="rId12"/>
    <p:sldId id="308" r:id="rId13"/>
    <p:sldId id="301" r:id="rId14"/>
    <p:sldId id="324" r:id="rId15"/>
    <p:sldId id="314" r:id="rId16"/>
    <p:sldId id="323" r:id="rId17"/>
    <p:sldId id="299" r:id="rId18"/>
    <p:sldId id="305" r:id="rId19"/>
    <p:sldId id="325" r:id="rId20"/>
    <p:sldId id="326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AC23C-5EEC-475E-99DF-99CFF8025232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71078-1875-4277-9A21-ECBD26EB6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7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71078-1875-4277-9A21-ECBD26EB69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02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43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14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8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1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6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42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74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64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96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6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56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347F6-C6BD-453A-9AFB-139CDEAB42C8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4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3.jpg"/><Relationship Id="rId3" Type="http://schemas.openxmlformats.org/officeDocument/2006/relationships/image" Target="../media/image15.png"/><Relationship Id="rId7" Type="http://schemas.openxmlformats.org/officeDocument/2006/relationships/image" Target="../media/image17.jpg"/><Relationship Id="rId12" Type="http://schemas.openxmlformats.org/officeDocument/2006/relationships/image" Target="../media/image22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image" Target="../media/image21.jpeg"/><Relationship Id="rId5" Type="http://schemas.openxmlformats.org/officeDocument/2006/relationships/image" Target="../media/image9.png"/><Relationship Id="rId10" Type="http://schemas.openxmlformats.org/officeDocument/2006/relationships/image" Target="../media/image20.jpg"/><Relationship Id="rId4" Type="http://schemas.openxmlformats.org/officeDocument/2006/relationships/image" Target="../media/image16.png"/><Relationship Id="rId9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714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71886" y="165358"/>
            <a:ext cx="5214938" cy="18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as-IN" sz="3600" dirty="0" smtClean="0">
                <a:solidFill>
                  <a:srgbClr val="2828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কাকতা</a:t>
            </a:r>
            <a:r>
              <a:rPr lang="en-US" sz="3600" dirty="0" err="1" smtClean="0">
                <a:solidFill>
                  <a:srgbClr val="2828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ড়ুয়া</a:t>
            </a:r>
            <a:endParaRPr lang="en-US" sz="3600" dirty="0" smtClean="0">
              <a:solidFill>
                <a:srgbClr val="2828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Aft>
                <a:spcPts val="500"/>
              </a:spcAft>
            </a:pPr>
            <a:r>
              <a:rPr lang="en-US" sz="3600" dirty="0" smtClean="0">
                <a:solidFill>
                  <a:srgbClr val="2828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solidFill>
                  <a:srgbClr val="2828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3600" dirty="0" smtClean="0">
                <a:solidFill>
                  <a:srgbClr val="2828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১১-১২)</a:t>
            </a:r>
            <a:endParaRPr lang="as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Aft>
                <a:spcPts val="500"/>
              </a:spcAft>
            </a:pP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সেলিনা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811" y="365383"/>
            <a:ext cx="4532582" cy="649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4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279" y="216887"/>
            <a:ext cx="4886326" cy="64926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125541"/>
            <a:ext cx="4667250" cy="64926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6" y="182691"/>
            <a:ext cx="4533902" cy="64926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5319" y="1142799"/>
            <a:ext cx="107680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পাতা। তারপর হাঁটু, উরু, কোমর, পেট, বুক, পিঠ, গলা, নাক, চোখ, কপাল এবং চুল শক্ত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গেছে। ও পাথরের চোখ মেলে মৃত্যু দেখে। সেবার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কলেরা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মহামারিতে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অর্ধেক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মাঝে মাঝে নিজের দিকে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তাকি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নিজেকেই প্রশ্ন করে, কীভাবে বেঁচে গেলাম। সেই মৃত্যু এবং অন্ধকার রাতের কথা মনে করলে ওর আর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থাকে না। বুঝতে পারে না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ওকে পাগল বলে কেন, আসলে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সাহসী বালক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6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4625" y="5244598"/>
            <a:ext cx="7443788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মহামারি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মৃত্যু,মড়ক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23086" y="249656"/>
            <a:ext cx="4829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as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কাকতা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ড়ুয়া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(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১১-১২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as-IN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50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12"/>
          <a:stretch/>
        </p:blipFill>
        <p:spPr>
          <a:xfrm>
            <a:off x="214311" y="185736"/>
            <a:ext cx="11834054" cy="65293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2683" y="561940"/>
            <a:ext cx="11146633" cy="5760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as-IN" sz="36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36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মাঠের মাঝখানে </a:t>
            </a:r>
            <a:r>
              <a:rPr lang="as-IN" sz="36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দা</a:t>
            </a:r>
            <a:r>
              <a:rPr lang="en-US" sz="3600" dirty="0" err="1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ঁড়িয়ে</a:t>
            </a:r>
            <a:r>
              <a:rPr lang="as-IN" sz="36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দুহাত দুপাশে সোজা করে জামাটা </a:t>
            </a:r>
            <a:r>
              <a:rPr lang="as-IN" sz="36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36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বেঁধে </a:t>
            </a:r>
            <a:r>
              <a:rPr lang="as-IN" sz="36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কাকতা</a:t>
            </a:r>
            <a:r>
              <a:rPr lang="en-US" sz="3600" dirty="0" err="1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ড়ুয়া</a:t>
            </a:r>
            <a:r>
              <a:rPr lang="as-IN" sz="36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ভঙ্গিতে </a:t>
            </a:r>
            <a:r>
              <a:rPr lang="as-IN" sz="36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দাঁ</a:t>
            </a:r>
            <a:r>
              <a:rPr lang="en-US" sz="3600" dirty="0" err="1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ড়িয়ে</a:t>
            </a:r>
            <a:r>
              <a:rPr lang="as-IN" sz="36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থাকে। দেখতে </a:t>
            </a:r>
            <a:r>
              <a:rPr lang="as-IN" sz="36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কানের পাশ </a:t>
            </a:r>
            <a:r>
              <a:rPr lang="as-IN" sz="36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3600" dirty="0" err="1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en-US" sz="3600" dirty="0" err="1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as-IN" sz="36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যা</a:t>
            </a:r>
            <a:r>
              <a:rPr lang="en-US" sz="36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as-IN" sz="36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লতা </a:t>
            </a:r>
            <a:r>
              <a:rPr lang="as-IN" sz="36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বোঁ করে একটা শব্দের </a:t>
            </a:r>
            <a:r>
              <a:rPr lang="en-US" sz="36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রঙ্গ </a:t>
            </a:r>
            <a:r>
              <a:rPr lang="as-IN" sz="36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উঠে মুহূর্তে </a:t>
            </a:r>
            <a:r>
              <a:rPr lang="as-IN" sz="36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মিলি</a:t>
            </a:r>
            <a:r>
              <a:rPr lang="en-US" sz="3600" dirty="0" err="1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যা</a:t>
            </a:r>
            <a:r>
              <a:rPr lang="en-US" sz="36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বাতাসে। ওর মনে </a:t>
            </a:r>
            <a:r>
              <a:rPr lang="as-IN" sz="36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ওটা </a:t>
            </a:r>
            <a:r>
              <a:rPr lang="en-US" sz="3600" dirty="0" err="1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as-IN" sz="36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লতার </a:t>
            </a:r>
            <a:r>
              <a:rPr lang="as-IN" sz="36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ডাক </a:t>
            </a:r>
            <a:r>
              <a:rPr lang="as-IN" sz="36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শব্দটা ওর চাচির কণ্ঠ। চাচি ওকে সকালে মরিচ </a:t>
            </a:r>
            <a:r>
              <a:rPr lang="as-IN" sz="36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পু</a:t>
            </a:r>
            <a:r>
              <a:rPr lang="en-US" sz="3600" dirty="0" err="1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ড়িয়ে</a:t>
            </a:r>
            <a:r>
              <a:rPr lang="as-IN" sz="36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পান্তাভাত খেতে </a:t>
            </a:r>
            <a:r>
              <a:rPr lang="as-IN" sz="36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3600" dirty="0" err="1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বলছে, </a:t>
            </a:r>
            <a:r>
              <a:rPr lang="en-US" sz="3600" dirty="0" err="1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as-IN" sz="36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en-US" sz="3600" dirty="0" err="1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as-IN" sz="36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6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কেবল ভাত গেলা। </a:t>
            </a:r>
            <a:r>
              <a:rPr lang="en-US" sz="3600" dirty="0" err="1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ঢ্যাঙা</a:t>
            </a:r>
            <a:r>
              <a:rPr lang="as-IN" sz="36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as-IN" sz="36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কম হসনি। কামাই করতে পারিস না,বাপু? </a:t>
            </a:r>
            <a:endParaRPr lang="en-US" sz="3600" dirty="0" smtClean="0">
              <a:ln w="28575"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6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কামাই</a:t>
            </a:r>
            <a:r>
              <a:rPr lang="as-IN" sz="36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! </a:t>
            </a:r>
            <a:endParaRPr lang="en-US" sz="3600" dirty="0" smtClean="0">
              <a:ln w="28575"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6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ভাত </a:t>
            </a:r>
            <a:r>
              <a:rPr lang="as-IN" sz="36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খেতে খেতে ও শব্দটা </a:t>
            </a:r>
            <a:r>
              <a:rPr lang="as-IN" sz="36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600" dirty="0" err="1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না</a:t>
            </a:r>
            <a:r>
              <a:rPr lang="en-US" sz="3600" dirty="0" err="1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36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3600" dirty="0" err="1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36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করে। শক্ত </a:t>
            </a:r>
            <a:r>
              <a:rPr lang="as-IN" sz="36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থাকা মগজের </a:t>
            </a:r>
            <a:r>
              <a:rPr lang="en-US" sz="3600" dirty="0" err="1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as-IN" sz="36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শব্দটা ঠোক্কর </a:t>
            </a:r>
            <a:r>
              <a:rPr lang="as-IN" sz="36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en-US" sz="36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as-IN" sz="36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মা-বাপ </a:t>
            </a:r>
            <a:r>
              <a:rPr lang="en-US" sz="3600" dirty="0" err="1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as-IN" sz="36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মরে খালাস</a:t>
            </a:r>
            <a:r>
              <a:rPr lang="as-IN" sz="36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এখন </a:t>
            </a:r>
            <a:r>
              <a:rPr lang="as-IN" sz="36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জ্বালা আমার। পরের ছেলের </a:t>
            </a:r>
            <a:r>
              <a:rPr lang="en-US" sz="3600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as-IN" sz="36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ঝা টানতে পারি না,বাপু। </a:t>
            </a:r>
            <a:endParaRPr lang="en-US" sz="3600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65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7154" y="484604"/>
            <a:ext cx="11037691" cy="5888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!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শব্দটা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শক্ত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বুকের মাটিতে বলের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লাফা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 ভাবতে থাকে।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বুধা, তুই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দেখতেই পাস যে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চাচার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জগার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নেই।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আটজন 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চাচা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ভাই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, দিন চলে না। ও নীরবে ভাত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পোড়া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মরিচ ডলে ডলে ভাত লাল করে ফেলেছে। আশ্চর্য, ঝালে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জিব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না। কেমন অদ্ভুত স্বাদ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ভাতের লাল দলা গলা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নামছে। শুধু ওর চোখে পানি আসতে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কিন্তু সে পানিও বাধা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গ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ড়ায়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চাচি খানিকটা ধমকের সুরে বলে, কি রে কথা বলছিস না যে?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আমি কামাই করব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চাচির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চোখ উজ্জ্বল 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8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7692" y="452544"/>
            <a:ext cx="10996615" cy="5952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সত্যি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কামাই করবি?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নিজে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সত্যি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তুই আমাকে মুক্তি দিবি?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সত্যি।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শব্দটি শুনে ও হোঁচট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গলা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ভাত আটকে গেলে ও জোরে জোরে কাশতে থাকে। চাচি ওকে পানির গ্লাস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খা, বাপু। এত অল্পে কেন যে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চোখ লাল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টবেলা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তুই খুব লক্ষ্মী ছেলে ছিলি। একদম 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নে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এক রাতে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মানুষগু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মরে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যাও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 তুই যে কেমন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গেলি! </a:t>
            </a:r>
            <a:endParaRPr lang="as-IN" sz="36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19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6732" y="371475"/>
            <a:ext cx="11158536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কিছু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হলেই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চোখ লাল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সত্যি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আমার চোখ লাল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রে, সত্যি। একটুও মিছে বলছি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ভেবেছিলাম আমার চোখটা পাথরের চোখ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গেছে। কিছু দেখতে পাই না, চাচি।</a:t>
            </a:r>
          </a:p>
          <a:p>
            <a:pPr algn="just">
              <a:spcAft>
                <a:spcPts val="500"/>
              </a:spcAft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না, সে যে কেমন লাল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ঝাতে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পারব না। তখন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দেখলে আমার সালাম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ইচ্ছে করে। মনে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তুই আমার মুরব্বি।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আমার বাবা, না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চাচা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কেন যে আমাকে লজ্জা দেন চাচি।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লজ্জা দিতে চাই না রে। আমার কি সাধ্য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as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22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299" y="561231"/>
            <a:ext cx="1120140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চাচি কথা শেষ করতে পারে না। আঁচলে চোখ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তারপর রান্নাঘরের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দরজা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বসে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গুনগুনি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কাঁদে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চাচির কান্না ছেলেটি শুনতে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সেদিকে ওর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নেই। চাচির কথা শুনে ছেলেটি ভীষণ খুশি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মনে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নিজেই সেই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লতাটার ম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শব্দ করতে করতে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যাচ্ছে। বাসনের বাকি ভাতটুকু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ধীরেসু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শেষ করে। বুঝে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ওর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নেই। ও কতবার এমন করে নিজেকে আবিষ্কার করবে? কতবার নিজের দিকে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তাকি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বুঝতে পারবে যে ওর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নেই? আজ ওর ভারি আনন্দের দিন। লাল চোখের কথা ভাবতে ভাবতে ও একদিন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থেকে বেরি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 আর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কখ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থাকার জন্য ফিরে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চাচির সঙ্গে দেখা করতে।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19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4831" y="651678"/>
            <a:ext cx="11082338" cy="5142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কখ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 ভাই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নগু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 ফলপাকু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ভাগ দিতে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বারান্দা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বসে দুদণ্ড গালগল্প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চাচি আঁচল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ওর মুখের ঘাম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মুছি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নেরা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পানি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-মু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ও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কখ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খে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কখ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নি। শুধু ওর মনে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য়েছে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 গেলেই কুস্তির চোখ ছলছল করত। ও একটি কথাও বলত না। চুপচাপ বসে থাকত। অপলক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তাকি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থাকত। ওই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গেলেই ওর বুক ভার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যেত । ও ওর শক্ত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যাও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বুকের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আর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 চাই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যেদিন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 চাচির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থেকে একবারের জন্য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বেরি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সেদিন ভেবেছিল, সম্পর্ক ভেঙে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দেও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মানে কি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 কি ভাঙা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ছেলেটি উত্তর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না। বুঝতে পারে না সম্পর্ক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as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54831" y="548724"/>
            <a:ext cx="11082338" cy="527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বাবা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মরে গেলে কি চাচি পর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অথচ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চাচা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ছোট্ট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কুন্তি সম্পর্কের অধিকার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ওর সামনে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দাঁ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ড়িয়ে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সেদিন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বেরি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আসার পরে কাঁদতে কাঁদতে ওর পিছে পিছে এসেছিল। বলেছিল, তুমি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না, বুধা ভাই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কু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ন্তি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কথা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ফিরে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কুন্তি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কান্নাভেজা কণ্ঠস্বর শুনে ওর চোখ থেকে লাল আভা মুছে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 বুঝতে পারে ওর বুকের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ভেতরটা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জখম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ক্ষত থেকে রক্ত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আশ্চর্য, সম্পর্ক কী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কু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ন্তি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আর কেউ হলে ও কি এমন কষ্ট পেত? কুন্তি ওর হাত ধরে বলেছিল, তুমি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না, বুধা ভাই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না।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যে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0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83468" y="848079"/>
            <a:ext cx="10417970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algn="just">
              <a:spcAft>
                <a:spcPts val="500"/>
              </a:spcAft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তুমি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চলে গেলে আমার খুব খারাপ লাগবে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খারাপ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লাগবে? কেন?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ন্তি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কণ্ঠস্বর এক মুহূর্তে যেন বদলে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মনে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কণ্ঠস্বর ওর কাছে নতুন আবিষ্কার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কু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ন্তি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মাথা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হাত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বুলি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বলে, আজ যাই। আর একদিন আসব।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আসবে?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ঁয়ে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থাকব। যখন মন চাইবে তখন আসব।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97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504" y="245684"/>
            <a:ext cx="3817208" cy="64551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208" y="245684"/>
            <a:ext cx="3878840" cy="64551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51" y="245685"/>
            <a:ext cx="4116553" cy="64551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8676" y="2042351"/>
            <a:ext cx="9504112" cy="2843974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9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9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527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08484" y="1111821"/>
            <a:ext cx="10150079" cy="4844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কি আসা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>
              <a:spcAft>
                <a:spcPts val="500"/>
              </a:spcAft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আসা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না?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, একটুও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আসা না।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আসা কী, আমি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জানি না, কুন্তি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।তারপর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খুশি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বলে, ঠিক আছে আমি একদিন ভীষণ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ভাবে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আসব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? খুশিতে কুন্তির দুচোখ উজ্জ্বল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উঠেছিল।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আসবে বুধা ভাই?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বি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সম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20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45631" y="371476"/>
            <a:ext cx="5900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কাজ-১ (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endParaRPr lang="en-US" sz="3200" b="1" dirty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7152" y="1281500"/>
            <a:ext cx="10812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কাকতাড়ুয়া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উপন্যাসের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১১-১২)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3200" b="1" dirty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966" y="2412534"/>
            <a:ext cx="10812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নমুনা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3600" b="1" dirty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372" y="3247757"/>
            <a:ext cx="111692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কাকতাড়ুয়া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উপন্যাসের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চরিত্র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বুধা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মা-বাবা,ভাই-বোন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করেরায়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অনাথ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চাচার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দরিদ্র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অভাবের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ছেড়ে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বেরিয়ে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ছিন্ন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চাইলেও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পারেনি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দাঁড়িয়েছিল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চাচাতো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বোন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কুন্তি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… </a:t>
            </a:r>
            <a:endParaRPr lang="en-US" sz="3200" b="1" dirty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69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45630" y="185738"/>
            <a:ext cx="5900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কাজ-২(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9965" y="1384878"/>
            <a:ext cx="10812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কাকতাড়ুয়া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উপন্যাসের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১১-১২)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চরিত্র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8518" y="2291630"/>
            <a:ext cx="5900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নমুনা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বুলেট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পয়েন্টে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1402" y="3317988"/>
            <a:ext cx="4117783" cy="2554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বুধা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গুরুজনদের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শ্রদ্ধাশীল</a:t>
            </a:r>
            <a:endParaRPr lang="en-US" sz="3200" b="1" dirty="0" smtClean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স্নেহপরায়ণ</a:t>
            </a:r>
            <a:endParaRPr lang="en-US" sz="3200" b="1" dirty="0" smtClean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আত্মোমর্যাদাশীল</a:t>
            </a:r>
            <a:endParaRPr lang="en-US" sz="3200" b="1" dirty="0" smtClean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রসিক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89956" y="3317988"/>
            <a:ext cx="2625332" cy="2554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চাচি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স্নেহপরায়ণ</a:t>
            </a:r>
            <a:endParaRPr lang="en-US" sz="3200" b="1" dirty="0" smtClean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দারিদ্র্যপীড়িত</a:t>
            </a:r>
            <a:endParaRPr lang="en-US" sz="3200" b="1" dirty="0" smtClean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রসিক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26059" y="3317987"/>
            <a:ext cx="2675336" cy="2554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কুন্তি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আবেগপ্রবণ</a:t>
            </a:r>
            <a:endParaRPr lang="en-US" sz="3200" b="1" dirty="0" smtClean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দায়িত্বশীল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 smtClean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587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88457" y="253723"/>
            <a:ext cx="6500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8744" y="1030666"/>
            <a:ext cx="1002268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‘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হয়,তুই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মুরব্বি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।’-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উক্তিটি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ক.চাচা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খ.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বুধা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গ.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চাচি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ঘ.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কুন্তি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মহামারিতে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গায়ের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অর্ধেক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প্লেগ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খ.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ডায়রিয়া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গ.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বসন্ত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ঘ.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কলেরা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সেলিনা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খ.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গ.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ঘ.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দাঁড়ায়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বুধা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খ.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কুন্তি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গ.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চাচি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ঘ.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চাচা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বুধার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  <a:p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মাছি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খ.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মশা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গ.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বোলতা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ঘ.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858000" y="1571625"/>
            <a:ext cx="428625" cy="428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586913" y="2586038"/>
            <a:ext cx="428625" cy="428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00176" y="3500438"/>
            <a:ext cx="428625" cy="428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14801" y="4514850"/>
            <a:ext cx="428625" cy="428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872288" y="5500688"/>
            <a:ext cx="428625" cy="428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11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45631" y="371476"/>
            <a:ext cx="5900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261" y="2171701"/>
            <a:ext cx="11734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বহির্ভুত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উপন্যাসের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পাঠ-পরিচিতি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b="1" dirty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678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0" y="0"/>
            <a:ext cx="12249380" cy="6858000"/>
            <a:chOff x="0" y="0"/>
            <a:chExt cx="1224938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7559" y="173331"/>
              <a:ext cx="1999877" cy="299981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9928" y="162478"/>
              <a:ext cx="2015475" cy="301066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9595" y="3291551"/>
              <a:ext cx="1972405" cy="33828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5982" y="3293165"/>
              <a:ext cx="2081578" cy="338127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59" t="5279" r="10641" b="5344"/>
            <a:stretch/>
          </p:blipFill>
          <p:spPr>
            <a:xfrm>
              <a:off x="4137375" y="128936"/>
              <a:ext cx="2120184" cy="302516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2699" y="3293165"/>
              <a:ext cx="1985325" cy="339809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8024" y="160768"/>
              <a:ext cx="1991356" cy="299333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347" y="3309986"/>
              <a:ext cx="2036915" cy="338127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1042" y="3314737"/>
              <a:ext cx="1954919" cy="337652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5666" y="100012"/>
              <a:ext cx="1880295" cy="304323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29" y="100012"/>
              <a:ext cx="2092226" cy="304323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7559" y="3281249"/>
              <a:ext cx="2042369" cy="3393194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2403020" y="1353351"/>
            <a:ext cx="759061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239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39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02806" y="3057526"/>
            <a:ext cx="59007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মিহির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রঞ্জন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বড়ুয়া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বান্দরবান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b="1" dirty="0" smtClean="0">
              <a:ln>
                <a:solidFill>
                  <a:srgbClr val="00206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বান্দরবান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পার্বত্য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NikoshBAN" panose="02000000000000000000" pitchFamily="2" charset="0"/>
              </a:rPr>
              <a:t>mrbarua80@gmail.com</a:t>
            </a:r>
            <a:endParaRPr lang="en-US" sz="3200" b="1" dirty="0">
              <a:ln>
                <a:solidFill>
                  <a:srgbClr val="00206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954" y="1071528"/>
            <a:ext cx="1450441" cy="148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01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45631" y="371476"/>
            <a:ext cx="5900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3208" y="1905506"/>
            <a:ext cx="3412330" cy="304698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সহপাঠ</a:t>
            </a:r>
            <a:endParaRPr lang="en-US" sz="3200" b="1" dirty="0" smtClean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৯ম-১০ম </a:t>
            </a:r>
          </a:p>
          <a:p>
            <a:pPr algn="ctr"/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endParaRPr lang="en-US" sz="3200" b="1" dirty="0" smtClean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b="1" dirty="0" smtClean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০৫ 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/০১/ ২০২১  </a:t>
            </a:r>
          </a:p>
          <a:p>
            <a:pPr algn="ctr"/>
            <a:endParaRPr lang="en-US" sz="3200" b="1" dirty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845" y="1905506"/>
            <a:ext cx="2286494" cy="304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3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45631" y="220803"/>
            <a:ext cx="5900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গ্রন্থগুলো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59931" y="5467892"/>
            <a:ext cx="5900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67141" y="1211236"/>
            <a:ext cx="10257717" cy="3850997"/>
            <a:chOff x="249036" y="1299177"/>
            <a:chExt cx="10257717" cy="385099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036" y="1299179"/>
              <a:ext cx="2647559" cy="385099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6595" y="1299178"/>
              <a:ext cx="2337622" cy="385099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01" t="5121" r="10600" b="4879"/>
            <a:stretch/>
          </p:blipFill>
          <p:spPr>
            <a:xfrm>
              <a:off x="5234218" y="1299178"/>
              <a:ext cx="2690562" cy="385099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9423" y="1299177"/>
              <a:ext cx="2567330" cy="38509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137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64248" y="254882"/>
            <a:ext cx="5900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304" y="1111567"/>
            <a:ext cx="3718042" cy="53258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85373" y="2784454"/>
            <a:ext cx="30584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কাকতাড়ুয়া</a:t>
            </a:r>
            <a:endParaRPr lang="en-US" sz="44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সেলিনা</a:t>
            </a:r>
            <a:r>
              <a:rPr lang="en-US" sz="4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44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4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11 - ১২ </a:t>
            </a:r>
            <a:endParaRPr lang="en-US" sz="4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08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45631" y="371476"/>
            <a:ext cx="5900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5631" y="1859340"/>
            <a:ext cx="70615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এপাঠ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চরিত্র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71482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8383" y="1661542"/>
            <a:ext cx="11164493" cy="4352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১৯৪৭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সালের ১৪ জুন রাজশাহীতে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পিতার নাম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শাররফ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</a:p>
          <a:p>
            <a:pPr algn="just">
              <a:spcAft>
                <a:spcPts val="500"/>
              </a:spcAft>
            </a:pP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মাতার নাম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মন্নেসা বকুল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পিতামাতার চতুর্থ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।)</a:t>
            </a:r>
          </a:p>
          <a:p>
            <a:pPr algn="just">
              <a:spcAft>
                <a:spcPts val="500"/>
              </a:spcAft>
            </a:pP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লেখালেখিঃ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১৯৬০-এর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দশকে রাজশাহী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সম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লেখালেখির সূচনা। 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প্রকাশিত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সংখ্যা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বড়দের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তেত্রিশ,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টদের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পঁচিশ।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লেখার জগৎ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মানুষ, তার সংস্কৃতি ও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সমকালের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ও রাজনৈতিক দ্বন্দ্ব-সংকটের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সামগ্রিকতা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ভাষা-আন্দোলন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এবং মুক্তিযুদ্ধের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প্রসঙ্গ</a:t>
            </a:r>
            <a:endParaRPr lang="as-IN" sz="32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1267" y="184440"/>
            <a:ext cx="7129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2C2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as-IN" sz="3600" dirty="0" smtClean="0">
                <a:solidFill>
                  <a:srgbClr val="2C2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কাকতা</a:t>
            </a:r>
            <a:r>
              <a:rPr lang="en-US" sz="3600" dirty="0" err="1" smtClean="0">
                <a:solidFill>
                  <a:srgbClr val="2C2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ড়ুয়া</a:t>
            </a:r>
            <a:r>
              <a:rPr lang="en-US" sz="3600" dirty="0" smtClean="0">
                <a:solidFill>
                  <a:srgbClr val="2C2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as-IN" sz="3600" dirty="0" smtClean="0">
                <a:solidFill>
                  <a:srgbClr val="2C2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2C2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উপন্যাস ও ঔপন্যাসিক পরিচিতি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14"/>
          <a:stretch/>
        </p:blipFill>
        <p:spPr>
          <a:xfrm>
            <a:off x="9477375" y="511822"/>
            <a:ext cx="2324100" cy="29876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24262" y="724946"/>
            <a:ext cx="4943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সেলিনা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76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214"/>
          <a:stretch/>
        </p:blipFill>
        <p:spPr>
          <a:xfrm>
            <a:off x="8843962" y="209550"/>
            <a:ext cx="3057526" cy="39305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7648" y="367391"/>
            <a:ext cx="11653839" cy="5888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 ও উপন্যাস 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অনুদিত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ইংরেজি,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, ফরাসি, হিন্দি, জাপানি,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কোরি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, ফিনিশ, উর্দু, আরবি, মালে,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লাম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ইত্যাদি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বিদেশি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বেশ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কটি বিশ্ববিদ্যাল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উপন্যাস পাঠ্যসূচিভুক্ত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হাঙর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গ্রেনে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কামাক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ঘরবসতি, নীল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য়ূরের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যৌবন,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ত্রী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সন্ধ্যা,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র্ণছবির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মগ্নতা, যমুনা নদীর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মুশা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, ভূমি ও কুসুম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পুরস্কারঃ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একুশে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পদক,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২০১৮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একাডেমি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সাহিত্য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 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স্বীকৃতি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সুরমা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চৌধুরী আন্তর্জাতিক স্মৃতি পুরস্কার (ভারত)।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২০১০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কলকাতার রবীন্দ্রভারতী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সম্মানসূচক 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ডিলিট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উপাধি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একাডেমির পরিচালক ছিলেন।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সার্বক্ষণিকভাবে লেখালেখি, নারী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আর মানবাধিকার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1583</Words>
  <Application>Microsoft Office PowerPoint</Application>
  <PresentationFormat>Widescreen</PresentationFormat>
  <Paragraphs>120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cv</cp:lastModifiedBy>
  <cp:revision>101</cp:revision>
  <dcterms:created xsi:type="dcterms:W3CDTF">2020-07-27T17:43:27Z</dcterms:created>
  <dcterms:modified xsi:type="dcterms:W3CDTF">2021-01-05T18:17:04Z</dcterms:modified>
</cp:coreProperties>
</file>