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71599"/>
          </a:xfrm>
          <a:solidFill>
            <a:srgbClr val="FFFF00"/>
          </a:solidFill>
          <a:ln w="57150">
            <a:solidFill>
              <a:srgbClr val="FF0000"/>
            </a:solidFill>
            <a:prstDash val="sysDash"/>
          </a:ln>
        </p:spPr>
        <p:txBody>
          <a:bodyPr/>
          <a:lstStyle/>
          <a:p>
            <a:r>
              <a:rPr lang="en-US" sz="8000" dirty="0" err="1" smtClean="0"/>
              <a:t>স্বাগতম</a:t>
            </a:r>
            <a:r>
              <a:rPr lang="en-US" sz="8000" dirty="0" smtClean="0"/>
              <a:t>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3058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jahangir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ln w="57150">
            <a:solidFill>
              <a:srgbClr val="FFFF00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  <a:ln w="57150">
            <a:solidFill>
              <a:srgbClr val="FF0000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en-US" sz="7300" dirty="0" err="1" smtClean="0"/>
              <a:t>ধন্যবাদ</a:t>
            </a:r>
            <a:r>
              <a:rPr lang="en-US" sz="7300" dirty="0" smtClean="0"/>
              <a:t> </a:t>
            </a:r>
            <a:endParaRPr lang="en-US" dirty="0"/>
          </a:p>
        </p:txBody>
      </p:sp>
      <p:pic>
        <p:nvPicPr>
          <p:cNvPr id="4" name="Picture 3" descr="jahangir -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1"/>
            <a:ext cx="9144000" cy="5410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417638"/>
          </a:xfr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73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3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1"/>
            <a:ext cx="4495800" cy="2743199"/>
          </a:xfrm>
          <a:ln w="76200">
            <a:solidFill>
              <a:srgbClr val="00B050"/>
            </a:solidFill>
            <a:prstDash val="sysDot"/>
          </a:ln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8000" b="1" i="1" u="sng" dirty="0" smtClean="0"/>
              <a:t>                </a:t>
            </a:r>
            <a:r>
              <a:rPr lang="en-US" sz="14400" b="1" i="1" u="sng" dirty="0" smtClean="0">
                <a:solidFill>
                  <a:srgbClr val="00B050"/>
                </a:solidFill>
              </a:rPr>
              <a:t>“ </a:t>
            </a:r>
            <a:r>
              <a:rPr lang="en-US" sz="14400" b="1" i="1" u="sng" dirty="0" err="1" smtClean="0">
                <a:solidFill>
                  <a:srgbClr val="00B050"/>
                </a:solidFill>
              </a:rPr>
              <a:t>শিক্ষক</a:t>
            </a:r>
            <a:r>
              <a:rPr lang="en-US" sz="14400" b="1" i="1" u="sng" dirty="0" smtClean="0">
                <a:solidFill>
                  <a:srgbClr val="00B050"/>
                </a:solidFill>
              </a:rPr>
              <a:t> “ </a:t>
            </a:r>
            <a:endParaRPr lang="en-US" sz="8000" b="1" i="1" u="sng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16000" dirty="0" err="1" smtClean="0">
                <a:solidFill>
                  <a:srgbClr val="FF0000"/>
                </a:solidFill>
              </a:rPr>
              <a:t>মোঃ</a:t>
            </a:r>
            <a:r>
              <a:rPr lang="en-US" sz="16000" dirty="0" smtClean="0">
                <a:solidFill>
                  <a:srgbClr val="FF0000"/>
                </a:solidFill>
              </a:rPr>
              <a:t> </a:t>
            </a:r>
            <a:r>
              <a:rPr lang="en-US" sz="16000" dirty="0" err="1" smtClean="0">
                <a:solidFill>
                  <a:srgbClr val="FF0000"/>
                </a:solidFill>
              </a:rPr>
              <a:t>জাহাঙ্গীর</a:t>
            </a:r>
            <a:r>
              <a:rPr lang="en-US" sz="16000" dirty="0" smtClean="0">
                <a:solidFill>
                  <a:srgbClr val="FF0000"/>
                </a:solidFill>
              </a:rPr>
              <a:t> </a:t>
            </a:r>
            <a:r>
              <a:rPr lang="en-US" sz="16000" dirty="0" err="1" smtClean="0">
                <a:solidFill>
                  <a:srgbClr val="FF0000"/>
                </a:solidFill>
              </a:rPr>
              <a:t>আলম</a:t>
            </a:r>
            <a:r>
              <a:rPr lang="en-US" sz="16000" dirty="0" smtClean="0">
                <a:solidFill>
                  <a:srgbClr val="FF0000"/>
                </a:solidFill>
              </a:rPr>
              <a:t> , </a:t>
            </a:r>
          </a:p>
          <a:p>
            <a:pPr>
              <a:buNone/>
            </a:pPr>
            <a:r>
              <a:rPr lang="en-US" sz="14400" dirty="0" err="1" smtClean="0">
                <a:solidFill>
                  <a:srgbClr val="FF0000"/>
                </a:solidFill>
              </a:rPr>
              <a:t>সহকারীশিক্ষক</a:t>
            </a:r>
            <a:r>
              <a:rPr lang="en-US" sz="8000" dirty="0" smtClean="0">
                <a:solidFill>
                  <a:srgbClr val="FF0000"/>
                </a:solidFill>
              </a:rPr>
              <a:t>( </a:t>
            </a:r>
            <a:r>
              <a:rPr lang="en-US" sz="8000" dirty="0" err="1" smtClean="0">
                <a:solidFill>
                  <a:srgbClr val="FF0000"/>
                </a:solidFill>
              </a:rPr>
              <a:t>শারীরিক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শিক্ষা</a:t>
            </a:r>
            <a:r>
              <a:rPr lang="en-US" sz="8000" dirty="0" smtClean="0">
                <a:solidFill>
                  <a:srgbClr val="FF0000"/>
                </a:solidFill>
              </a:rPr>
              <a:t> ) ।</a:t>
            </a:r>
            <a:endParaRPr lang="en-US" sz="1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4400" dirty="0" err="1" smtClean="0">
                <a:solidFill>
                  <a:srgbClr val="FF0000"/>
                </a:solidFill>
              </a:rPr>
              <a:t>বিডিপি</a:t>
            </a:r>
            <a:r>
              <a:rPr lang="en-US" sz="14400" dirty="0" smtClean="0">
                <a:solidFill>
                  <a:srgbClr val="FF0000"/>
                </a:solidFill>
              </a:rPr>
              <a:t> </a:t>
            </a:r>
            <a:r>
              <a:rPr lang="en-US" sz="14400" dirty="0" err="1" smtClean="0">
                <a:solidFill>
                  <a:srgbClr val="FF0000"/>
                </a:solidFill>
              </a:rPr>
              <a:t>মাধ্যমিক</a:t>
            </a:r>
            <a:r>
              <a:rPr lang="en-US" sz="14400" dirty="0" smtClean="0">
                <a:solidFill>
                  <a:srgbClr val="FF0000"/>
                </a:solidFill>
              </a:rPr>
              <a:t> </a:t>
            </a:r>
            <a:r>
              <a:rPr lang="en-US" sz="14400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sz="14400" dirty="0" smtClean="0">
                <a:solidFill>
                  <a:srgbClr val="FF0000"/>
                </a:solidFill>
              </a:rPr>
              <a:t>       </a:t>
            </a:r>
          </a:p>
          <a:p>
            <a:pPr>
              <a:buNone/>
            </a:pPr>
            <a:r>
              <a:rPr lang="en-US" sz="14400" dirty="0" err="1" smtClean="0">
                <a:solidFill>
                  <a:srgbClr val="FF0000"/>
                </a:solidFill>
              </a:rPr>
              <a:t>গাজীপুর</a:t>
            </a:r>
            <a:r>
              <a:rPr lang="en-US" sz="14400" dirty="0" smtClean="0">
                <a:solidFill>
                  <a:srgbClr val="FF0000"/>
                </a:solidFill>
              </a:rPr>
              <a:t> </a:t>
            </a:r>
            <a:r>
              <a:rPr lang="en-US" sz="14400" dirty="0" err="1" smtClean="0">
                <a:solidFill>
                  <a:srgbClr val="FF0000"/>
                </a:solidFill>
              </a:rPr>
              <a:t>সদর</a:t>
            </a:r>
            <a:r>
              <a:rPr lang="en-US" sz="14400" dirty="0" smtClean="0">
                <a:solidFill>
                  <a:srgbClr val="FF0000"/>
                </a:solidFill>
              </a:rPr>
              <a:t>, </a:t>
            </a:r>
            <a:r>
              <a:rPr lang="en-US" sz="14400" dirty="0" err="1" smtClean="0">
                <a:solidFill>
                  <a:srgbClr val="FF0000"/>
                </a:solidFill>
              </a:rPr>
              <a:t>গাজীপুর</a:t>
            </a:r>
            <a:r>
              <a:rPr lang="en-US" sz="14400" dirty="0" smtClean="0">
                <a:solidFill>
                  <a:srgbClr val="FF0000"/>
                </a:solidFill>
              </a:rPr>
              <a:t>। </a:t>
            </a:r>
            <a:r>
              <a:rPr lang="en-US" sz="9600" dirty="0" smtClean="0"/>
              <a:t> </a:t>
            </a:r>
          </a:p>
          <a:p>
            <a:pPr>
              <a:buNone/>
            </a:pPr>
            <a:r>
              <a:rPr lang="en-US" sz="4800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1"/>
            <a:ext cx="4572000" cy="2819399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8000" b="1" i="1" u="sng" dirty="0" smtClean="0">
                <a:solidFill>
                  <a:srgbClr val="002060"/>
                </a:solidFill>
              </a:rPr>
              <a:t>    </a:t>
            </a:r>
            <a:r>
              <a:rPr lang="en-US" sz="14400" b="1" i="1" u="sng" dirty="0" smtClean="0">
                <a:solidFill>
                  <a:srgbClr val="002060"/>
                </a:solidFill>
              </a:rPr>
              <a:t>“   </a:t>
            </a:r>
            <a:r>
              <a:rPr lang="en-US" sz="14400" b="1" i="1" u="sng" dirty="0" err="1" smtClean="0">
                <a:solidFill>
                  <a:srgbClr val="002060"/>
                </a:solidFill>
              </a:rPr>
              <a:t>পা</a:t>
            </a:r>
            <a:r>
              <a:rPr lang="en-US" sz="14400" b="1" i="1" u="sng" dirty="0" smtClean="0">
                <a:solidFill>
                  <a:srgbClr val="002060"/>
                </a:solidFill>
              </a:rPr>
              <a:t> ঠ “    </a:t>
            </a:r>
          </a:p>
          <a:p>
            <a:pPr algn="ctr">
              <a:buNone/>
            </a:pPr>
            <a:r>
              <a:rPr lang="en-US" sz="11200" b="1" i="1" u="sng" dirty="0" err="1" smtClean="0">
                <a:solidFill>
                  <a:srgbClr val="FF0000"/>
                </a:solidFill>
              </a:rPr>
              <a:t>শ্রেণি</a:t>
            </a:r>
            <a:r>
              <a:rPr lang="en-US" sz="11200" b="1" i="1" u="sng" dirty="0" smtClean="0">
                <a:solidFill>
                  <a:srgbClr val="FF0000"/>
                </a:solidFill>
              </a:rPr>
              <a:t>-  </a:t>
            </a:r>
            <a:r>
              <a:rPr lang="en-US" sz="11200" b="1" i="1" u="sng" dirty="0" err="1" smtClean="0">
                <a:solidFill>
                  <a:srgbClr val="FF0000"/>
                </a:solidFill>
              </a:rPr>
              <a:t>ষষ্ঠ</a:t>
            </a:r>
            <a:r>
              <a:rPr lang="en-US" sz="11200" b="1" i="1" u="sng" dirty="0" smtClean="0">
                <a:solidFill>
                  <a:srgbClr val="FF0000"/>
                </a:solidFill>
              </a:rPr>
              <a:t> , ৭ম  , </a:t>
            </a:r>
          </a:p>
          <a:p>
            <a:pPr algn="ctr">
              <a:buNone/>
            </a:pPr>
            <a:r>
              <a:rPr lang="en-US" sz="11200" b="1" i="1" u="sng" dirty="0" err="1" smtClean="0">
                <a:solidFill>
                  <a:srgbClr val="FF0000"/>
                </a:solidFill>
              </a:rPr>
              <a:t>বিষয়</a:t>
            </a:r>
            <a:r>
              <a:rPr lang="en-US" sz="11200" b="1" i="1" u="sng" dirty="0" smtClean="0">
                <a:solidFill>
                  <a:srgbClr val="FF0000"/>
                </a:solidFill>
              </a:rPr>
              <a:t> – </a:t>
            </a:r>
            <a:r>
              <a:rPr lang="en-US" sz="11200" b="1" i="1" u="sng" dirty="0" err="1" smtClean="0">
                <a:solidFill>
                  <a:srgbClr val="FF0000"/>
                </a:solidFill>
              </a:rPr>
              <a:t>শারীরিক</a:t>
            </a:r>
            <a:r>
              <a:rPr lang="en-US" sz="11200" b="1" i="1" u="sng" dirty="0" smtClean="0">
                <a:solidFill>
                  <a:srgbClr val="FF0000"/>
                </a:solidFill>
              </a:rPr>
              <a:t>  </a:t>
            </a:r>
          </a:p>
          <a:p>
            <a:pPr algn="ctr">
              <a:buNone/>
            </a:pPr>
            <a:r>
              <a:rPr lang="en-US" sz="11200" b="1" i="1" u="sng" dirty="0" err="1" smtClean="0">
                <a:solidFill>
                  <a:srgbClr val="FF0000"/>
                </a:solidFill>
              </a:rPr>
              <a:t>শিক্ষা</a:t>
            </a:r>
            <a:r>
              <a:rPr lang="en-US" sz="11200" b="1" i="1" u="sng" dirty="0" smtClean="0">
                <a:solidFill>
                  <a:srgbClr val="FF0000"/>
                </a:solidFill>
              </a:rPr>
              <a:t> ও </a:t>
            </a:r>
            <a:r>
              <a:rPr lang="en-US" sz="11200" b="1" i="1" u="sng" dirty="0" err="1" smtClean="0">
                <a:solidFill>
                  <a:srgbClr val="FF0000"/>
                </a:solidFill>
              </a:rPr>
              <a:t>স্বাস্থ্য</a:t>
            </a:r>
            <a:r>
              <a:rPr lang="en-US" sz="11200" b="1" i="1" u="sng" dirty="0" smtClean="0">
                <a:solidFill>
                  <a:srgbClr val="FF0000"/>
                </a:solidFill>
              </a:rPr>
              <a:t> </a:t>
            </a:r>
            <a:r>
              <a:rPr lang="en-US" sz="11200" b="1" i="1" u="sng" dirty="0" err="1" smtClean="0">
                <a:solidFill>
                  <a:srgbClr val="FF0000"/>
                </a:solidFill>
              </a:rPr>
              <a:t>বিজ্ঞান</a:t>
            </a:r>
            <a:r>
              <a:rPr lang="en-US" sz="11200" b="1" i="1" u="sng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en-US" sz="11200" b="1" i="1" u="sng" dirty="0" err="1" smtClean="0">
                <a:solidFill>
                  <a:srgbClr val="FF0000"/>
                </a:solidFill>
              </a:rPr>
              <a:t>বিডিপি</a:t>
            </a:r>
            <a:r>
              <a:rPr lang="en-US" sz="11200" b="1" i="1" u="sng" dirty="0" smtClean="0">
                <a:solidFill>
                  <a:srgbClr val="FF0000"/>
                </a:solidFill>
              </a:rPr>
              <a:t> </a:t>
            </a:r>
            <a:r>
              <a:rPr lang="en-US" sz="11200" b="1" i="1" u="sng" dirty="0" err="1" smtClean="0">
                <a:solidFill>
                  <a:srgbClr val="FF0000"/>
                </a:solidFill>
              </a:rPr>
              <a:t>মাধ্যমিক</a:t>
            </a:r>
            <a:r>
              <a:rPr lang="en-US" sz="11200" b="1" i="1" u="sng" dirty="0" smtClean="0">
                <a:solidFill>
                  <a:srgbClr val="FF0000"/>
                </a:solidFill>
              </a:rPr>
              <a:t>, </a:t>
            </a:r>
          </a:p>
          <a:p>
            <a:pPr algn="ctr">
              <a:buNone/>
            </a:pPr>
            <a:r>
              <a:rPr lang="en-US" sz="11200" b="1" i="1" u="sng" dirty="0" err="1" smtClean="0">
                <a:solidFill>
                  <a:srgbClr val="FF0000"/>
                </a:solidFill>
              </a:rPr>
              <a:t>গাজীপুর</a:t>
            </a:r>
            <a:r>
              <a:rPr lang="en-US" sz="11200" b="1" i="1" u="sng" dirty="0" smtClean="0">
                <a:solidFill>
                  <a:srgbClr val="FF0000"/>
                </a:solidFill>
              </a:rPr>
              <a:t> ।   </a:t>
            </a:r>
          </a:p>
          <a:p>
            <a:pPr algn="ctr">
              <a:buNone/>
            </a:pPr>
            <a:endParaRPr lang="en-US" sz="4300" b="1" i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300" b="1" i="1" u="sng" dirty="0" smtClean="0">
                <a:solidFill>
                  <a:srgbClr val="FF0000"/>
                </a:solidFill>
              </a:rPr>
              <a:t>   </a:t>
            </a:r>
          </a:p>
          <a:p>
            <a:pPr algn="ctr">
              <a:buNone/>
            </a:pPr>
            <a:endParaRPr lang="en-US" sz="2200" b="1" i="1" u="sng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ball-11.jpg"/>
          <p:cNvPicPr>
            <a:picLocks noChangeAspect="1"/>
          </p:cNvPicPr>
          <p:nvPr/>
        </p:nvPicPr>
        <p:blipFill>
          <a:blip r:embed="rId3"/>
          <a:srcRect b="60606"/>
          <a:stretch>
            <a:fillRect/>
          </a:stretch>
        </p:blipFill>
        <p:spPr>
          <a:xfrm>
            <a:off x="0" y="4343400"/>
            <a:ext cx="4572000" cy="25146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8" name="Picture 7" descr="IMG_20200227_162830.jpg"/>
          <p:cNvPicPr>
            <a:picLocks noChangeAspect="1"/>
          </p:cNvPicPr>
          <p:nvPr/>
        </p:nvPicPr>
        <p:blipFill>
          <a:blip r:embed="rId4" cstate="print"/>
          <a:srcRect l="77500"/>
          <a:stretch>
            <a:fillRect/>
          </a:stretch>
        </p:blipFill>
        <p:spPr>
          <a:xfrm>
            <a:off x="6934200" y="4267200"/>
            <a:ext cx="2209800" cy="25908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Picture 8" descr="IMG_20200227_161740.jpg"/>
          <p:cNvPicPr>
            <a:picLocks noChangeAspect="1"/>
          </p:cNvPicPr>
          <p:nvPr/>
        </p:nvPicPr>
        <p:blipFill>
          <a:blip r:embed="rId5" cstate="print"/>
          <a:srcRect t="58889"/>
          <a:stretch>
            <a:fillRect/>
          </a:stretch>
        </p:blipFill>
        <p:spPr>
          <a:xfrm>
            <a:off x="4648200" y="4267200"/>
            <a:ext cx="2286000" cy="25908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2" name="Picture 11" descr="IMG_20190928_1259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0"/>
            <a:ext cx="2590800" cy="13716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  <a:prstDash val="sysDash"/>
          </a:ln>
        </p:spPr>
        <p:txBody>
          <a:bodyPr/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মুলক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200227_162830.jpg"/>
          <p:cNvPicPr>
            <a:picLocks noChangeAspect="1"/>
          </p:cNvPicPr>
          <p:nvPr/>
        </p:nvPicPr>
        <p:blipFill>
          <a:blip r:embed="rId3" cstate="print"/>
          <a:srcRect r="65833" b="21111"/>
          <a:stretch>
            <a:fillRect/>
          </a:stretch>
        </p:blipFill>
        <p:spPr>
          <a:xfrm>
            <a:off x="0" y="1219200"/>
            <a:ext cx="4267200" cy="56388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Picture 7" descr="IMG_20200227_174156.jpg"/>
          <p:cNvPicPr>
            <a:picLocks noChangeAspect="1"/>
          </p:cNvPicPr>
          <p:nvPr/>
        </p:nvPicPr>
        <p:blipFill>
          <a:blip r:embed="rId4" cstate="print"/>
          <a:srcRect r="45000"/>
          <a:stretch>
            <a:fillRect/>
          </a:stretch>
        </p:blipFill>
        <p:spPr>
          <a:xfrm>
            <a:off x="4343400" y="1219200"/>
            <a:ext cx="4800600" cy="5638800"/>
          </a:xfrm>
          <a:prstGeom prst="rect">
            <a:avLst/>
          </a:prstGeom>
          <a:ln w="57150">
            <a:solidFill>
              <a:srgbClr val="00B050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ash"/>
          </a:ln>
        </p:spPr>
        <p:txBody>
          <a:bodyPr/>
          <a:lstStyle/>
          <a:p>
            <a:r>
              <a:rPr lang="en-US" sz="6600" b="1" i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66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5105400" cy="541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i="1" dirty="0" err="1" smtClean="0">
                <a:solidFill>
                  <a:schemeClr val="tx1"/>
                </a:solidFill>
              </a:rPr>
              <a:t>উপরের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চিত্রের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মাধ্যমে</a:t>
            </a:r>
            <a:r>
              <a:rPr lang="en-US" sz="4000" b="1" i="1" dirty="0" smtClean="0">
                <a:solidFill>
                  <a:schemeClr val="tx1"/>
                </a:solidFill>
              </a:rPr>
              <a:t>     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আমরা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বোঝতে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পারি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যে</a:t>
            </a:r>
            <a:r>
              <a:rPr lang="en-US" sz="4000" b="1" i="1" dirty="0" smtClean="0">
                <a:solidFill>
                  <a:schemeClr val="tx1"/>
                </a:solidFill>
              </a:rPr>
              <a:t> ,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অষ্টম</a:t>
            </a:r>
            <a:r>
              <a:rPr lang="en-US" sz="4000" b="1" i="1" dirty="0" smtClean="0">
                <a:solidFill>
                  <a:schemeClr val="tx1"/>
                </a:solidFill>
              </a:rPr>
              <a:t>      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শ্রেণি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ছাত্রের</a:t>
            </a:r>
            <a:r>
              <a:rPr lang="en-US" sz="4000" b="1" i="1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sz="4000" b="1" i="1" dirty="0" err="1" smtClean="0">
                <a:solidFill>
                  <a:schemeClr val="tx1"/>
                </a:solidFill>
              </a:rPr>
              <a:t>ছবিটি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প্রাথমিক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স্বাস্থ্য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বিধির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ধারণা</a:t>
            </a:r>
            <a:r>
              <a:rPr lang="en-US" sz="4000" b="1" i="1" dirty="0" smtClean="0">
                <a:solidFill>
                  <a:schemeClr val="tx1"/>
                </a:solidFill>
              </a:rPr>
              <a:t> ।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সুতরাং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আজকে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তোমাদের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পাঠ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4000" b="1" i="1" dirty="0" err="1" smtClean="0">
                <a:solidFill>
                  <a:schemeClr val="tx1"/>
                </a:solidFill>
              </a:rPr>
              <a:t>হবে</a:t>
            </a:r>
            <a:r>
              <a:rPr lang="en-US" sz="4000" b="1" i="1" dirty="0" smtClean="0">
                <a:solidFill>
                  <a:schemeClr val="tx1"/>
                </a:solidFill>
              </a:rPr>
              <a:t> ,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প্রাথমিক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স্বাস্থ্য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বিষয়</a:t>
            </a:r>
            <a:r>
              <a:rPr lang="en-US" sz="4000" b="1" i="1" dirty="0" smtClean="0">
                <a:solidFill>
                  <a:schemeClr val="tx1"/>
                </a:solidFill>
              </a:rPr>
              <a:t>  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নিয়ে</a:t>
            </a:r>
            <a:r>
              <a:rPr lang="en-US" sz="4000" b="1" i="1" dirty="0" smtClean="0">
                <a:solidFill>
                  <a:schemeClr val="tx1"/>
                </a:solidFill>
              </a:rPr>
              <a:t> । 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IMG_20200227_162830.jpg"/>
          <p:cNvPicPr>
            <a:picLocks noChangeAspect="1"/>
          </p:cNvPicPr>
          <p:nvPr/>
        </p:nvPicPr>
        <p:blipFill>
          <a:blip r:embed="rId4" cstate="print"/>
          <a:srcRect r="64098"/>
          <a:stretch>
            <a:fillRect/>
          </a:stretch>
        </p:blipFill>
        <p:spPr>
          <a:xfrm>
            <a:off x="5029200" y="1447800"/>
            <a:ext cx="1447800" cy="2286000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</a:ln>
        </p:spPr>
      </p:pic>
      <p:pic>
        <p:nvPicPr>
          <p:cNvPr id="5" name="Picture 4" descr="IMG_20190928_1209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1371600"/>
            <a:ext cx="2590800" cy="235527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Picture 5" descr="IMG_20190928_1253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3733800"/>
            <a:ext cx="4038600" cy="31242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7" name="Oval 6"/>
          <p:cNvSpPr/>
          <p:nvPr/>
        </p:nvSpPr>
        <p:spPr>
          <a:xfrm>
            <a:off x="5105400" y="5562600"/>
            <a:ext cx="4038600" cy="1295400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মুক্তিযোদ্ধা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আলোচনা</a:t>
            </a:r>
            <a:r>
              <a:rPr lang="en-US" sz="2800" dirty="0" smtClean="0">
                <a:solidFill>
                  <a:schemeClr val="tx1"/>
                </a:solidFill>
              </a:rPr>
              <a:t>।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en-US" sz="7200" dirty="0" err="1" smtClean="0"/>
              <a:t>শিখনফল</a:t>
            </a:r>
            <a:r>
              <a:rPr lang="en-US" sz="7200" dirty="0" smtClean="0"/>
              <a:t>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5715000" cy="571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</a:rPr>
              <a:t>#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নিজের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স্বাস্থ্য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বিষয়ে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সতর্ক</a:t>
            </a:r>
            <a:r>
              <a:rPr lang="en-US" sz="3600" b="1" i="1" dirty="0" smtClean="0">
                <a:solidFill>
                  <a:schemeClr val="tx1"/>
                </a:solidFill>
              </a:rPr>
              <a:t>  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থাকবে</a:t>
            </a:r>
            <a:r>
              <a:rPr lang="en-US" sz="3600" b="1" i="1" dirty="0" smtClean="0">
                <a:solidFill>
                  <a:schemeClr val="tx1"/>
                </a:solidFill>
              </a:rPr>
              <a:t> । </a:t>
            </a:r>
          </a:p>
          <a:p>
            <a:pPr algn="ctr"/>
            <a:r>
              <a:rPr lang="en-US" sz="3600" b="1" i="1" dirty="0" smtClean="0">
                <a:solidFill>
                  <a:schemeClr val="tx1"/>
                </a:solidFill>
              </a:rPr>
              <a:t>#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কোন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দুর্ঘটনা</a:t>
            </a:r>
            <a:r>
              <a:rPr lang="en-US" sz="3600" b="1" i="1" dirty="0" smtClean="0">
                <a:solidFill>
                  <a:schemeClr val="tx1"/>
                </a:solidFill>
              </a:rPr>
              <a:t> 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ঘটলে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তা</a:t>
            </a:r>
            <a:r>
              <a:rPr lang="en-US" sz="3600" b="1" i="1" dirty="0" smtClean="0">
                <a:solidFill>
                  <a:schemeClr val="tx1"/>
                </a:solidFill>
              </a:rPr>
              <a:t> 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করণীয়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কাজ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600" b="1" i="1" dirty="0" err="1" smtClean="0">
                <a:solidFill>
                  <a:schemeClr val="tx1"/>
                </a:solidFill>
              </a:rPr>
              <a:t>জানবে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এবং</a:t>
            </a:r>
            <a:r>
              <a:rPr lang="en-US" sz="3600" b="1" i="1" dirty="0" smtClean="0">
                <a:solidFill>
                  <a:schemeClr val="tx1"/>
                </a:solidFill>
              </a:rPr>
              <a:t> 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করতে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পারবে</a:t>
            </a:r>
            <a:r>
              <a:rPr lang="en-US" sz="3600" b="1" i="1" dirty="0" smtClean="0">
                <a:solidFill>
                  <a:schemeClr val="tx1"/>
                </a:solidFill>
              </a:rPr>
              <a:t>  । </a:t>
            </a:r>
          </a:p>
          <a:p>
            <a:pPr algn="ctr"/>
            <a:r>
              <a:rPr lang="en-US" sz="3600" b="1" i="1" dirty="0" smtClean="0">
                <a:solidFill>
                  <a:schemeClr val="tx1"/>
                </a:solidFill>
              </a:rPr>
              <a:t>#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স্বাস্থ্য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রক্ষায়</a:t>
            </a:r>
            <a:r>
              <a:rPr lang="en-US" sz="3600" b="1" i="1" dirty="0" smtClean="0">
                <a:solidFill>
                  <a:schemeClr val="tx1"/>
                </a:solidFill>
              </a:rPr>
              <a:t> 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করণীয়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বিধান</a:t>
            </a:r>
            <a:r>
              <a:rPr lang="en-US" sz="3600" b="1" i="1" dirty="0" smtClean="0">
                <a:solidFill>
                  <a:schemeClr val="tx1"/>
                </a:solidFill>
              </a:rPr>
              <a:t> 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জানবে</a:t>
            </a:r>
            <a:r>
              <a:rPr lang="en-US" sz="3600" b="1" i="1" dirty="0" smtClean="0">
                <a:solidFill>
                  <a:schemeClr val="tx1"/>
                </a:solidFill>
              </a:rPr>
              <a:t> । </a:t>
            </a:r>
          </a:p>
          <a:p>
            <a:pPr algn="ctr"/>
            <a:r>
              <a:rPr lang="en-US" sz="3600" b="1" i="1" dirty="0" smtClean="0">
                <a:solidFill>
                  <a:schemeClr val="tx1"/>
                </a:solidFill>
              </a:rPr>
              <a:t>#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স্বাস্থ্যসম্মত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জীবনযাপন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করতে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পারবে</a:t>
            </a:r>
            <a:r>
              <a:rPr lang="en-US" sz="3600" b="1" i="1" dirty="0" smtClean="0">
                <a:solidFill>
                  <a:schemeClr val="tx1"/>
                </a:solidFill>
              </a:rPr>
              <a:t> । 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IMG_20190928_125907.jpg"/>
          <p:cNvPicPr>
            <a:picLocks noChangeAspect="1"/>
          </p:cNvPicPr>
          <p:nvPr/>
        </p:nvPicPr>
        <p:blipFill>
          <a:blip r:embed="rId4"/>
          <a:srcRect l="27500" t="14815" r="30833" b="12593"/>
          <a:stretch>
            <a:fillRect/>
          </a:stretch>
        </p:blipFill>
        <p:spPr>
          <a:xfrm>
            <a:off x="5791200" y="1066800"/>
            <a:ext cx="3352800" cy="35052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Down Arrow 4"/>
          <p:cNvSpPr/>
          <p:nvPr/>
        </p:nvSpPr>
        <p:spPr>
          <a:xfrm>
            <a:off x="7543800" y="4267200"/>
            <a:ext cx="228600" cy="838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5105400"/>
            <a:ext cx="3429000" cy="175260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FFFF00"/>
                </a:solidFill>
              </a:rPr>
              <a:t>মুক্তিযোদ্ধা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দের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সাথে</a:t>
            </a:r>
            <a:r>
              <a:rPr lang="en-US" sz="3600" b="1" i="1" dirty="0" smtClean="0">
                <a:solidFill>
                  <a:srgbClr val="FFFF00"/>
                </a:solidFill>
              </a:rPr>
              <a:t> 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এবিষয়য়ে</a:t>
            </a:r>
            <a:r>
              <a:rPr lang="en-US" sz="3600" b="1" i="1" dirty="0" smtClean="0">
                <a:solidFill>
                  <a:srgbClr val="FFFF00"/>
                </a:solidFill>
              </a:rPr>
              <a:t>  </a:t>
            </a:r>
          </a:p>
          <a:p>
            <a:pPr algn="ctr"/>
            <a:r>
              <a:rPr lang="en-US" sz="3600" b="1" i="1" dirty="0" err="1" smtClean="0">
                <a:solidFill>
                  <a:srgbClr val="FFFF00"/>
                </a:solidFill>
              </a:rPr>
              <a:t>আলোচনা</a:t>
            </a:r>
            <a:r>
              <a:rPr lang="en-US" sz="3600" b="1" i="1" dirty="0" smtClean="0">
                <a:solidFill>
                  <a:srgbClr val="FFFF00"/>
                </a:solidFill>
              </a:rPr>
              <a:t> 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হয়</a:t>
            </a:r>
            <a:r>
              <a:rPr lang="en-US" sz="3600" b="1" i="1" dirty="0" smtClean="0">
                <a:solidFill>
                  <a:srgbClr val="FFFF00"/>
                </a:solidFill>
              </a:rPr>
              <a:t> । 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533400"/>
          </a:xfr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en-US" sz="7200" dirty="0" err="1" smtClean="0"/>
              <a:t>ব্যাখ্যা</a:t>
            </a:r>
            <a:r>
              <a:rPr lang="en-US" sz="7200" dirty="0" smtClean="0"/>
              <a:t>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6400800" cy="6248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err="1" smtClean="0">
                <a:solidFill>
                  <a:schemeClr val="tx1"/>
                </a:solidFill>
              </a:rPr>
              <a:t>কোন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ব্যক্তি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যদি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কোন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দুরঘটনায়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পড়ে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তখন</a:t>
            </a:r>
            <a:r>
              <a:rPr lang="en-US" sz="2400" b="1" i="1" dirty="0" smtClean="0">
                <a:solidFill>
                  <a:schemeClr val="tx1"/>
                </a:solidFill>
              </a:rPr>
              <a:t> 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তার</a:t>
            </a:r>
            <a:r>
              <a:rPr lang="en-US" sz="2400" b="1" i="1" dirty="0" smtClean="0">
                <a:solidFill>
                  <a:schemeClr val="tx1"/>
                </a:solidFill>
              </a:rPr>
              <a:t>                       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প্রাথমিক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ভাবে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তাকে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যে</a:t>
            </a:r>
            <a:r>
              <a:rPr lang="en-US" sz="2400" b="1" i="1" dirty="0" smtClean="0">
                <a:solidFill>
                  <a:schemeClr val="tx1"/>
                </a:solidFill>
              </a:rPr>
              <a:t> , </a:t>
            </a:r>
          </a:p>
          <a:p>
            <a:r>
              <a:rPr lang="en-US" sz="2400" b="1" i="1" dirty="0" err="1" smtClean="0">
                <a:solidFill>
                  <a:schemeClr val="tx1"/>
                </a:solidFill>
              </a:rPr>
              <a:t>সেবা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দেওয়া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হয়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তকে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প্রাথমিক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প্রতিবিধান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বলা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হয়</a:t>
            </a:r>
            <a:r>
              <a:rPr lang="en-US" sz="2400" b="1" i="1" dirty="0" smtClean="0">
                <a:solidFill>
                  <a:schemeClr val="tx1"/>
                </a:solidFill>
              </a:rPr>
              <a:t>। </a:t>
            </a:r>
          </a:p>
          <a:p>
            <a:endParaRPr lang="en-US" sz="2400" b="1" i="1" dirty="0" smtClean="0">
              <a:solidFill>
                <a:schemeClr val="tx1"/>
              </a:solidFill>
            </a:endParaRPr>
          </a:p>
          <a:p>
            <a:r>
              <a:rPr lang="en-US" sz="2400" b="1" i="1" dirty="0" err="1" smtClean="0">
                <a:solidFill>
                  <a:schemeClr val="tx1"/>
                </a:solidFill>
              </a:rPr>
              <a:t>ব্যক্তি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গত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স্বাস্থ্য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সুরক্ষায়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যে</a:t>
            </a:r>
            <a:r>
              <a:rPr lang="en-US" sz="2400" b="1" i="1" dirty="0" smtClean="0">
                <a:solidFill>
                  <a:schemeClr val="tx1"/>
                </a:solidFill>
              </a:rPr>
              <a:t> ,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বিধি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মেনে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চলতে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হয়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তা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নিচে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দেওয়া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হল</a:t>
            </a:r>
            <a:r>
              <a:rPr lang="en-US" sz="2400" b="1" i="1" dirty="0" smtClean="0">
                <a:solidFill>
                  <a:schemeClr val="tx1"/>
                </a:solidFill>
              </a:rPr>
              <a:t> ;   </a:t>
            </a: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০১-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শারীরিক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পরিচ্ছন্নতা</a:t>
            </a:r>
            <a:r>
              <a:rPr lang="en-US" sz="2400" b="1" i="1" dirty="0" smtClean="0">
                <a:solidFill>
                  <a:schemeClr val="tx1"/>
                </a:solidFill>
              </a:rPr>
              <a:t> , ০২-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নিয়মিত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গোসল</a:t>
            </a:r>
            <a:r>
              <a:rPr lang="en-US" sz="2400" b="1" i="1" dirty="0" smtClean="0">
                <a:solidFill>
                  <a:schemeClr val="tx1"/>
                </a:solidFill>
              </a:rPr>
              <a:t> ,                                       ০৩-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দাঁত</a:t>
            </a:r>
            <a:r>
              <a:rPr lang="en-US" sz="2400" b="1" i="1" dirty="0" smtClean="0">
                <a:solidFill>
                  <a:schemeClr val="tx1"/>
                </a:solidFill>
              </a:rPr>
              <a:t>  ও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মুখ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পরিষ্কার</a:t>
            </a:r>
            <a:r>
              <a:rPr lang="en-US" sz="2400" b="1" i="1" dirty="0" smtClean="0">
                <a:solidFill>
                  <a:schemeClr val="tx1"/>
                </a:solidFill>
              </a:rPr>
              <a:t> , </a:t>
            </a: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০৪-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চুলের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যত্ন</a:t>
            </a:r>
            <a:r>
              <a:rPr lang="en-US" sz="2400" b="1" i="1" dirty="0" smtClean="0">
                <a:solidFill>
                  <a:schemeClr val="tx1"/>
                </a:solidFill>
              </a:rPr>
              <a:t> , ০৫-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নখ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কাটা</a:t>
            </a:r>
            <a:r>
              <a:rPr lang="en-US" sz="2400" b="1" i="1" dirty="0" smtClean="0">
                <a:solidFill>
                  <a:schemeClr val="tx1"/>
                </a:solidFill>
              </a:rPr>
              <a:t>,  ০৬-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হাত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পরিষ্কার</a:t>
            </a:r>
            <a:r>
              <a:rPr lang="en-US" sz="2400" b="1" i="1" dirty="0" smtClean="0">
                <a:solidFill>
                  <a:schemeClr val="tx1"/>
                </a:solidFill>
              </a:rPr>
              <a:t> ,  </a:t>
            </a:r>
          </a:p>
          <a:p>
            <a:r>
              <a:rPr lang="en-US" sz="2400" b="1" i="1" dirty="0" err="1" smtClean="0">
                <a:solidFill>
                  <a:schemeClr val="tx1"/>
                </a:solidFill>
              </a:rPr>
              <a:t>প্রতিদিন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নিয়মিত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খাবার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খাওয়া</a:t>
            </a:r>
            <a:r>
              <a:rPr lang="en-US" sz="2400" b="1" i="1" dirty="0" smtClean="0">
                <a:solidFill>
                  <a:schemeClr val="tx1"/>
                </a:solidFill>
              </a:rPr>
              <a:t> ,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লেখা-পুড়া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করা</a:t>
            </a:r>
            <a:r>
              <a:rPr lang="en-US" sz="2400" b="1" i="1" dirty="0" smtClean="0">
                <a:solidFill>
                  <a:schemeClr val="tx1"/>
                </a:solidFill>
              </a:rPr>
              <a:t> ,                                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ঘুম</a:t>
            </a:r>
            <a:r>
              <a:rPr lang="en-US" sz="2400" b="1" i="1" dirty="0" smtClean="0">
                <a:solidFill>
                  <a:schemeClr val="tx1"/>
                </a:solidFill>
              </a:rPr>
              <a:t> ,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ব্যায়াম</a:t>
            </a:r>
            <a:r>
              <a:rPr lang="en-US" sz="2400" b="1" i="1" dirty="0" smtClean="0">
                <a:solidFill>
                  <a:schemeClr val="tx1"/>
                </a:solidFill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করা</a:t>
            </a:r>
            <a:r>
              <a:rPr lang="en-US" sz="2400" b="1" i="1" dirty="0" smtClean="0">
                <a:solidFill>
                  <a:schemeClr val="tx1"/>
                </a:solidFill>
              </a:rPr>
              <a:t>। </a:t>
            </a:r>
          </a:p>
          <a:p>
            <a:r>
              <a:rPr lang="en-US" sz="2400" b="1" i="1" dirty="0" err="1" smtClean="0">
                <a:solidFill>
                  <a:schemeClr val="tx1"/>
                </a:solidFill>
              </a:rPr>
              <a:t>খাদ্য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তালিকা</a:t>
            </a:r>
            <a:r>
              <a:rPr lang="en-US" sz="2400" b="1" i="1" dirty="0" smtClean="0">
                <a:solidFill>
                  <a:schemeClr val="tx1"/>
                </a:solidFill>
              </a:rPr>
              <a:t> য়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ফলমূল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শাকসবজি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থাকা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উচি</a:t>
            </a:r>
            <a:r>
              <a:rPr lang="en-US" sz="2400" b="1" i="1" dirty="0" smtClean="0">
                <a:solidFill>
                  <a:schemeClr val="tx1"/>
                </a:solidFill>
              </a:rPr>
              <a:t>ৎ ।                             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প্রতিদিন</a:t>
            </a:r>
            <a:r>
              <a:rPr lang="en-US" sz="2400" b="1" i="1" dirty="0" smtClean="0">
                <a:solidFill>
                  <a:schemeClr val="tx1"/>
                </a:solidFill>
              </a:rPr>
              <a:t>  ১০বা১২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গ্লাস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2400" b="1" i="1" dirty="0" err="1" smtClean="0">
                <a:solidFill>
                  <a:schemeClr val="tx1"/>
                </a:solidFill>
              </a:rPr>
              <a:t>পানি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পান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করতে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হবে</a:t>
            </a:r>
            <a:r>
              <a:rPr lang="en-US" sz="2400" b="1" i="1" dirty="0" smtClean="0">
                <a:solidFill>
                  <a:schemeClr val="tx1"/>
                </a:solidFill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ফলে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ঘাম</a:t>
            </a:r>
            <a:r>
              <a:rPr lang="en-US" sz="2400" b="1" i="1" dirty="0" smtClean="0">
                <a:solidFill>
                  <a:schemeClr val="tx1"/>
                </a:solidFill>
              </a:rPr>
              <a:t> ও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প্রস্রাব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এর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মাধ্যমে</a:t>
            </a:r>
            <a:r>
              <a:rPr lang="en-US" sz="2400" b="1" i="1" dirty="0" smtClean="0">
                <a:solidFill>
                  <a:schemeClr val="tx1"/>
                </a:solidFill>
              </a:rPr>
              <a:t>                     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দেহের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দূষিত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b="1" i="1" dirty="0" err="1" smtClean="0">
                <a:solidFill>
                  <a:schemeClr val="tx1"/>
                </a:solidFill>
              </a:rPr>
              <a:t>পদার্থ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বের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হয়ে</a:t>
            </a:r>
            <a:r>
              <a:rPr lang="en-US" sz="2400" b="1" i="1" dirty="0" smtClean="0">
                <a:solidFill>
                  <a:schemeClr val="tx1"/>
                </a:solidFill>
              </a:rPr>
              <a:t> 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আসবে</a:t>
            </a:r>
            <a:r>
              <a:rPr lang="en-US" sz="2400" b="1" i="1" dirty="0" smtClean="0">
                <a:solidFill>
                  <a:schemeClr val="tx1"/>
                </a:solidFill>
              </a:rPr>
              <a:t> ।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IMG_20190928_120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0"/>
            <a:ext cx="2743200" cy="23622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Picture 4" descr="IMG_20190928_1254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2438400"/>
            <a:ext cx="2743200" cy="1828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 descr="7. Jahangir Ala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5486400"/>
            <a:ext cx="2667000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0800" y="4267200"/>
            <a:ext cx="2743200" cy="12192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</a:rPr>
              <a:t>মুক্তিযোদ্ধা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দের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নিয়ে</a:t>
            </a:r>
            <a:r>
              <a:rPr lang="en-US" sz="2800" b="1" i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US" sz="2800" b="1" i="1" dirty="0" err="1" smtClean="0">
                <a:solidFill>
                  <a:schemeClr val="tx1"/>
                </a:solidFill>
              </a:rPr>
              <a:t>আলোচনা</a:t>
            </a:r>
            <a:r>
              <a:rPr lang="en-US" sz="2800" b="1" i="1" dirty="0" smtClean="0">
                <a:solidFill>
                  <a:schemeClr val="tx1"/>
                </a:solidFill>
              </a:rPr>
              <a:t> । 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blipFill>
            <a:blip r:embed="rId2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/>
          <a:lstStyle/>
          <a:p>
            <a:r>
              <a:rPr lang="en-US" sz="6600" b="1" i="1" dirty="0" err="1" smtClean="0"/>
              <a:t>মুল্যায়ন</a:t>
            </a:r>
            <a:r>
              <a:rPr lang="en-US" sz="6600" b="1" i="1" dirty="0" smtClean="0"/>
              <a:t> </a:t>
            </a:r>
            <a:endParaRPr lang="en-US" b="1" i="1" dirty="0"/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5257800" cy="563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chemeClr val="tx1"/>
                </a:solidFill>
              </a:rPr>
              <a:t>শিক্ষার্থীদের</a:t>
            </a:r>
            <a:r>
              <a:rPr lang="en-US" sz="4400" b="1" i="1" dirty="0" smtClean="0">
                <a:solidFill>
                  <a:schemeClr val="tx1"/>
                </a:solidFill>
              </a:rPr>
              <a:t> 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প্রশ্ন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করে</a:t>
            </a:r>
            <a:r>
              <a:rPr lang="en-US" sz="4400" b="1" i="1" dirty="0" smtClean="0">
                <a:solidFill>
                  <a:schemeClr val="tx1"/>
                </a:solidFill>
              </a:rPr>
              <a:t>  ,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ছবি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দেখিয়ে</a:t>
            </a:r>
            <a:r>
              <a:rPr lang="en-US" sz="4400" b="1" i="1" dirty="0" smtClean="0">
                <a:solidFill>
                  <a:schemeClr val="tx1"/>
                </a:solidFill>
              </a:rPr>
              <a:t> ,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বোর্ড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ব্যবহার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400" b="1" i="1" dirty="0" err="1" smtClean="0">
                <a:solidFill>
                  <a:schemeClr val="tx1"/>
                </a:solidFill>
              </a:rPr>
              <a:t>করে</a:t>
            </a:r>
            <a:r>
              <a:rPr lang="en-US" sz="4400" b="1" i="1" dirty="0" smtClean="0">
                <a:solidFill>
                  <a:schemeClr val="tx1"/>
                </a:solidFill>
              </a:rPr>
              <a:t> ,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দুর্বল</a:t>
            </a:r>
            <a:r>
              <a:rPr lang="en-US" sz="4400" b="1" i="1" dirty="0" smtClean="0">
                <a:solidFill>
                  <a:schemeClr val="tx1"/>
                </a:solidFill>
              </a:rPr>
              <a:t>  ,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সবল</a:t>
            </a:r>
            <a:r>
              <a:rPr lang="en-US" sz="4400" b="1" i="1" dirty="0" smtClean="0">
                <a:solidFill>
                  <a:schemeClr val="tx1"/>
                </a:solidFill>
              </a:rPr>
              <a:t>  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চিনহিত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করে</a:t>
            </a:r>
            <a:r>
              <a:rPr lang="en-US" sz="4400" b="1" i="1" dirty="0" smtClean="0">
                <a:solidFill>
                  <a:schemeClr val="tx1"/>
                </a:solidFill>
              </a:rPr>
              <a:t>  ।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পাঠ্য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বই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এর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400" b="1" i="1" dirty="0" err="1" smtClean="0">
                <a:solidFill>
                  <a:schemeClr val="tx1"/>
                </a:solidFill>
              </a:rPr>
              <a:t>প্রতি</a:t>
            </a:r>
            <a:r>
              <a:rPr lang="en-US" sz="4400" b="1" i="1" dirty="0" smtClean="0">
                <a:solidFill>
                  <a:schemeClr val="tx1"/>
                </a:solidFill>
              </a:rPr>
              <a:t> 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লক্ষ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আছে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কিনা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তা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যাচাই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করতে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হবে</a:t>
            </a:r>
            <a:r>
              <a:rPr lang="en-US" sz="4400" b="1" i="1" dirty="0" smtClean="0">
                <a:solidFill>
                  <a:schemeClr val="tx1"/>
                </a:solidFill>
              </a:rPr>
              <a:t> । 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IMG_20190928_131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219200"/>
            <a:ext cx="3886200" cy="56388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6000" b="1" i="1" dirty="0" err="1" smtClean="0"/>
              <a:t>দলীয়</a:t>
            </a:r>
            <a:r>
              <a:rPr lang="en-US" sz="6000" b="1" i="1" dirty="0" smtClean="0"/>
              <a:t> </a:t>
            </a:r>
            <a:r>
              <a:rPr lang="en-US" sz="6000" b="1" i="1" dirty="0" err="1" smtClean="0"/>
              <a:t>কাজ</a:t>
            </a:r>
            <a:r>
              <a:rPr lang="en-US" sz="6000" b="1" i="1" dirty="0" smtClean="0"/>
              <a:t> </a:t>
            </a:r>
            <a:endParaRPr lang="en-US" b="1" i="1" dirty="0"/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59436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ক-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দল</a:t>
            </a:r>
            <a:r>
              <a:rPr lang="en-US" sz="2400" b="1" i="1" dirty="0" smtClean="0">
                <a:solidFill>
                  <a:schemeClr val="tx1"/>
                </a:solidFill>
              </a:rPr>
              <a:t> ;</a:t>
            </a:r>
          </a:p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পরিষ্কার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পরিচ্ছন্নতা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বলতে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কি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বুঝ</a:t>
            </a:r>
            <a:r>
              <a:rPr lang="en-US" sz="2400" b="1" i="1" dirty="0" smtClean="0">
                <a:solidFill>
                  <a:schemeClr val="tx1"/>
                </a:solidFill>
              </a:rPr>
              <a:t>            ?</a:t>
            </a:r>
            <a:r>
              <a:rPr lang="en-US" dirty="0" smtClean="0"/>
              <a:t>   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5943600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chemeClr val="tx2"/>
                </a:solidFill>
              </a:rPr>
              <a:t>খ-</a:t>
            </a:r>
            <a:r>
              <a:rPr lang="en-US" sz="4800" b="1" i="1" dirty="0" err="1" smtClean="0">
                <a:solidFill>
                  <a:schemeClr val="tx2"/>
                </a:solidFill>
              </a:rPr>
              <a:t>দল</a:t>
            </a:r>
            <a:r>
              <a:rPr lang="en-US" sz="4800" b="1" i="1" dirty="0" smtClean="0">
                <a:solidFill>
                  <a:schemeClr val="tx2"/>
                </a:solidFill>
              </a:rPr>
              <a:t> </a:t>
            </a:r>
            <a:r>
              <a:rPr lang="en-US" sz="4800" b="1" i="1" dirty="0" smtClean="0">
                <a:solidFill>
                  <a:schemeClr val="tx2"/>
                </a:solidFill>
              </a:rPr>
              <a:t> ; </a:t>
            </a:r>
          </a:p>
          <a:p>
            <a:pPr algn="ctr"/>
            <a:r>
              <a:rPr lang="en-US" sz="4800" b="1" i="1" dirty="0" err="1" smtClean="0">
                <a:solidFill>
                  <a:schemeClr val="tx2"/>
                </a:solidFill>
              </a:rPr>
              <a:t>স্বাস্থ্য</a:t>
            </a:r>
            <a:r>
              <a:rPr lang="en-US" sz="4800" b="1" i="1" dirty="0" smtClean="0">
                <a:solidFill>
                  <a:schemeClr val="tx2"/>
                </a:solidFill>
              </a:rPr>
              <a:t> </a:t>
            </a:r>
            <a:r>
              <a:rPr lang="en-US" sz="4800" b="1" i="1" dirty="0" err="1" smtClean="0">
                <a:solidFill>
                  <a:schemeClr val="tx2"/>
                </a:solidFill>
              </a:rPr>
              <a:t>বলতে</a:t>
            </a:r>
            <a:r>
              <a:rPr lang="en-US" sz="4800" b="1" i="1" dirty="0" smtClean="0">
                <a:solidFill>
                  <a:schemeClr val="tx2"/>
                </a:solidFill>
              </a:rPr>
              <a:t>  </a:t>
            </a:r>
            <a:r>
              <a:rPr lang="en-US" sz="4800" b="1" i="1" dirty="0" err="1" smtClean="0">
                <a:solidFill>
                  <a:schemeClr val="tx2"/>
                </a:solidFill>
              </a:rPr>
              <a:t>কি</a:t>
            </a:r>
            <a:r>
              <a:rPr lang="en-US" sz="4800" b="1" i="1" dirty="0" smtClean="0">
                <a:solidFill>
                  <a:schemeClr val="tx2"/>
                </a:solidFill>
              </a:rPr>
              <a:t>  </a:t>
            </a:r>
            <a:r>
              <a:rPr lang="en-US" sz="4800" b="1" i="1" dirty="0" err="1" smtClean="0">
                <a:solidFill>
                  <a:schemeClr val="tx2"/>
                </a:solidFill>
              </a:rPr>
              <a:t>বুঝ</a:t>
            </a:r>
            <a:r>
              <a:rPr lang="en-US" sz="4800" b="1" i="1" dirty="0" smtClean="0">
                <a:solidFill>
                  <a:schemeClr val="tx2"/>
                </a:solidFill>
              </a:rPr>
              <a:t>  ? </a:t>
            </a:r>
            <a:endParaRPr lang="en-US" sz="3600" b="1" i="1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10000"/>
            <a:ext cx="5943600" cy="1295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tx1"/>
                </a:solidFill>
              </a:rPr>
              <a:t>দুর্ঘটনা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বলতে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কি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বুঝ</a:t>
            </a:r>
            <a:r>
              <a:rPr lang="en-US" sz="4000" b="1" i="1" dirty="0" smtClean="0">
                <a:solidFill>
                  <a:schemeClr val="tx1"/>
                </a:solidFill>
              </a:rPr>
              <a:t>   ? 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81600"/>
            <a:ext cx="6019800" cy="1676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FFFF00"/>
                </a:solidFill>
              </a:rPr>
              <a:t>প্রাথমিক</a:t>
            </a:r>
            <a:r>
              <a:rPr lang="en-US" sz="2800" b="1" i="1" dirty="0" smtClean="0">
                <a:solidFill>
                  <a:srgbClr val="FFFF00"/>
                </a:solidFill>
              </a:rPr>
              <a:t> 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প্রতিবিধান</a:t>
            </a:r>
            <a:r>
              <a:rPr lang="en-US" sz="2800" b="1" i="1" dirty="0" smtClean="0">
                <a:solidFill>
                  <a:srgbClr val="FFFF00"/>
                </a:solidFill>
              </a:rPr>
              <a:t> 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বলতে</a:t>
            </a:r>
            <a:r>
              <a:rPr lang="en-US" sz="2800" b="1" i="1" dirty="0" smtClean="0">
                <a:solidFill>
                  <a:srgbClr val="FFFF00"/>
                </a:solidFill>
              </a:rPr>
              <a:t> 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কি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বুঝ</a:t>
            </a:r>
            <a:r>
              <a:rPr lang="en-US" sz="2800" b="1" i="1" dirty="0" smtClean="0">
                <a:solidFill>
                  <a:srgbClr val="FFFF00"/>
                </a:solidFill>
              </a:rPr>
              <a:t>  ?  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7" name="Picture 6" descr="jahangir-8.jpg"/>
          <p:cNvPicPr>
            <a:picLocks noChangeAspect="1"/>
          </p:cNvPicPr>
          <p:nvPr/>
        </p:nvPicPr>
        <p:blipFill>
          <a:blip r:embed="rId6"/>
          <a:srcRect l="54554"/>
          <a:stretch>
            <a:fillRect/>
          </a:stretch>
        </p:blipFill>
        <p:spPr>
          <a:xfrm>
            <a:off x="5943600" y="1066800"/>
            <a:ext cx="3200400" cy="228599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1" y="3429000"/>
            <a:ext cx="3200400" cy="3429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1143000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en-US" sz="6000" b="1" i="1" dirty="0" err="1" smtClean="0"/>
              <a:t>বাড়ির</a:t>
            </a:r>
            <a:r>
              <a:rPr lang="en-US" sz="6000" b="1" i="1" dirty="0" smtClean="0"/>
              <a:t> </a:t>
            </a:r>
            <a:r>
              <a:rPr lang="en-US" sz="6000" b="1" i="1" dirty="0" err="1" smtClean="0"/>
              <a:t>কাজ</a:t>
            </a:r>
            <a:r>
              <a:rPr lang="en-US" sz="6000" b="1" i="1" dirty="0" smtClean="0"/>
              <a:t> </a:t>
            </a:r>
            <a:endParaRPr lang="en-US" b="1" i="1" dirty="0"/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4876800" cy="571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 err="1" smtClean="0">
                <a:solidFill>
                  <a:schemeClr val="tx1"/>
                </a:solidFill>
              </a:rPr>
              <a:t>শারীরিক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শিক্ষায়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সুস্থ্যতার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প্রভাব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গুলো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লিখ</a:t>
            </a:r>
            <a:r>
              <a:rPr lang="en-US" sz="4400" b="1" i="1" dirty="0" smtClean="0">
                <a:solidFill>
                  <a:schemeClr val="tx1"/>
                </a:solidFill>
              </a:rPr>
              <a:t>  । </a:t>
            </a:r>
          </a:p>
          <a:p>
            <a:r>
              <a:rPr lang="en-US" sz="4400" b="1" i="1" dirty="0" err="1" smtClean="0">
                <a:solidFill>
                  <a:schemeClr val="tx1"/>
                </a:solidFill>
              </a:rPr>
              <a:t>কি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কি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ভাবে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দুর্ঘটনা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হতে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পারে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লিখ</a:t>
            </a:r>
            <a:r>
              <a:rPr lang="en-US" sz="4400" b="1" i="1" dirty="0" smtClean="0">
                <a:solidFill>
                  <a:schemeClr val="tx1"/>
                </a:solidFill>
              </a:rPr>
              <a:t>   ।  </a:t>
            </a:r>
          </a:p>
          <a:p>
            <a:r>
              <a:rPr lang="en-US" sz="4400" b="1" i="1" dirty="0" err="1" smtClean="0">
                <a:solidFill>
                  <a:schemeClr val="tx1"/>
                </a:solidFill>
              </a:rPr>
              <a:t>দুর্ঘটনা</a:t>
            </a:r>
            <a:r>
              <a:rPr lang="en-US" sz="4400" b="1" i="1" dirty="0" smtClean="0">
                <a:solidFill>
                  <a:schemeClr val="tx1"/>
                </a:solidFill>
              </a:rPr>
              <a:t> 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শিক্ষার্থীদের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ভূমিকা</a:t>
            </a:r>
            <a:r>
              <a:rPr lang="en-US" sz="4400" b="1" i="1" dirty="0" smtClean="0">
                <a:solidFill>
                  <a:schemeClr val="tx1"/>
                </a:solidFill>
              </a:rPr>
              <a:t> 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গুলো</a:t>
            </a:r>
            <a:r>
              <a:rPr lang="en-US" sz="4400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</a:rPr>
              <a:t>লিখ</a:t>
            </a:r>
            <a:r>
              <a:rPr lang="en-US" sz="4400" b="1" i="1" dirty="0" smtClean="0">
                <a:solidFill>
                  <a:schemeClr val="tx1"/>
                </a:solidFill>
              </a:rPr>
              <a:t> ?  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IMG_20190320_1123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0"/>
            <a:ext cx="4267200" cy="6858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326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স্বাগতম </vt:lpstr>
      <vt:lpstr>পরিচিতি </vt:lpstr>
      <vt:lpstr>কোন সেবা মুলক কাজ বোঝায় ? </vt:lpstr>
      <vt:lpstr>পাঠ ঘোষণা </vt:lpstr>
      <vt:lpstr>শিখনফল  </vt:lpstr>
      <vt:lpstr>ব্যাখ্যা  </vt:lpstr>
      <vt:lpstr>মুল্যায়ন </vt:lpstr>
      <vt:lpstr>দলীয় কাজ </vt:lpstr>
      <vt:lpstr>বাড়ির কাজ 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RAFAT COMPUTER</dc:creator>
  <cp:lastModifiedBy>RAFAT COMPUTER</cp:lastModifiedBy>
  <cp:revision>67</cp:revision>
  <dcterms:created xsi:type="dcterms:W3CDTF">2006-08-16T00:00:00Z</dcterms:created>
  <dcterms:modified xsi:type="dcterms:W3CDTF">2021-01-05T07:16:00Z</dcterms:modified>
</cp:coreProperties>
</file>