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6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0.gif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tmp"/><Relationship Id="rId5" Type="http://schemas.openxmlformats.org/officeDocument/2006/relationships/image" Target="../media/image7.tmp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tmp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gif"/><Relationship Id="rId7" Type="http://schemas.openxmlformats.org/officeDocument/2006/relationships/image" Target="../media/image1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8.gif"/><Relationship Id="rId4" Type="http://schemas.openxmlformats.org/officeDocument/2006/relationships/image" Target="../media/image11.gif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0.gif"/><Relationship Id="rId7" Type="http://schemas.openxmlformats.org/officeDocument/2006/relationships/image" Target="../media/image23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gif"/><Relationship Id="rId5" Type="http://schemas.openxmlformats.org/officeDocument/2006/relationships/image" Target="../media/image21.gif"/><Relationship Id="rId4" Type="http://schemas.openxmlformats.org/officeDocument/2006/relationships/image" Target="../media/image9.gif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04458"/>
            <a:ext cx="8458200" cy="62490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7200" y="1143000"/>
            <a:ext cx="8153400" cy="2590800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নববর্ষের</a:t>
            </a:r>
            <a:r>
              <a:rPr lang="en-US" sz="8000" b="1" dirty="0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 smtClean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8000" b="1" dirty="0">
              <a:solidFill>
                <a:srgbClr val="FFC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69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14" y="1283166"/>
            <a:ext cx="2187603" cy="16879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http://www.murugantravels.net/images/slider/img1a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259769"/>
            <a:ext cx="2526438" cy="199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freepngimages.com/wp-content/uploads/2015/06/pirate-ship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644" y="1193225"/>
            <a:ext cx="1769090" cy="1777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1"/>
          <p:cNvSpPr txBox="1"/>
          <p:nvPr/>
        </p:nvSpPr>
        <p:spPr>
          <a:xfrm>
            <a:off x="1031460" y="4451901"/>
            <a:ext cx="6871971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বাস, ট্রেন, নৌকা এগুলো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উপাদান।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64002" y="3474484"/>
            <a:ext cx="1330881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endParaRPr lang="en-US" sz="11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4138" y="3508851"/>
            <a:ext cx="1286617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US" sz="11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34200" y="3508852"/>
            <a:ext cx="1349403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/>
            <a:r>
              <a:rPr lang="en-US" sz="3600" b="1" dirty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183764" y="5375950"/>
            <a:ext cx="6567361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এসকল উপাদান নিয়ে গড়ে উঠেছে 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50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88" y="1686174"/>
            <a:ext cx="1713856" cy="20423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1851" y="2014341"/>
            <a:ext cx="1713003" cy="16544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7836">
            <a:off x="4360448" y="1961385"/>
            <a:ext cx="1852349" cy="17173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4188" y="1728449"/>
            <a:ext cx="1382611" cy="175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581930" y="4878968"/>
            <a:ext cx="5664570" cy="1200329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চেয়ার, টেবিল, বেঞ্চ, আলমারি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এগুলোও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মানুষের তৈরি উপাদান।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30535" y="350656"/>
            <a:ext cx="6567361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এসকল উপাদান নিয়ে গড়ে উঠেছে 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 পরিবেশ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4988" y="4011752"/>
            <a:ext cx="1135247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 </a:t>
            </a:r>
            <a:endParaRPr lang="en-US" sz="1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15417" y="4016877"/>
            <a:ext cx="1061509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1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0903" y="4011751"/>
            <a:ext cx="811441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endParaRPr lang="en-US" sz="1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153943" y="4018892"/>
            <a:ext cx="1433406" cy="646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1430"/>
                <a:solidFill>
                  <a:srgbClr val="731365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endParaRPr lang="en-US" sz="2400" b="1" dirty="0">
              <a:ln w="11430"/>
              <a:solidFill>
                <a:srgbClr val="731365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" y="6219483"/>
            <a:ext cx="8780514" cy="5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821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00400" y="423075"/>
            <a:ext cx="2333694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bn-BD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2398" y="1828800"/>
            <a:ext cx="8763003" cy="3765816"/>
            <a:chOff x="2081490" y="2678851"/>
            <a:chExt cx="8531094" cy="3417153"/>
          </a:xfrm>
        </p:grpSpPr>
        <p:grpSp>
          <p:nvGrpSpPr>
            <p:cNvPr id="5" name="Group 4"/>
            <p:cNvGrpSpPr/>
            <p:nvPr/>
          </p:nvGrpSpPr>
          <p:grpSpPr>
            <a:xfrm>
              <a:off x="2081490" y="3602181"/>
              <a:ext cx="8531091" cy="2493823"/>
              <a:chOff x="2081491" y="2687780"/>
              <a:chExt cx="5873917" cy="2992585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2081491" y="2687780"/>
                <a:ext cx="2936958" cy="99753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018450" y="2687782"/>
                <a:ext cx="2936958" cy="997527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sp>
            <p:nvSpPr>
              <p:cNvPr id="12" name="Rectangle 11"/>
              <p:cNvSpPr/>
              <p:nvPr/>
            </p:nvSpPr>
            <p:spPr>
              <a:xfrm>
                <a:off x="5018450" y="3685311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081492" y="4682838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5018450" y="4682838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  <p:sp>
            <p:nvSpPr>
              <p:cNvPr id="15" name="Rectangle 14"/>
              <p:cNvSpPr/>
              <p:nvPr/>
            </p:nvSpPr>
            <p:spPr>
              <a:xfrm>
                <a:off x="2081492" y="3685309"/>
                <a:ext cx="2936958" cy="997527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00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7607213" y="2678851"/>
              <a:ext cx="1521702" cy="5864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3600" b="1" spc="50" dirty="0" smtClean="0">
                  <a:ln w="11430"/>
                  <a:solidFill>
                    <a:srgbClr val="731365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 : 2</a:t>
              </a:r>
              <a:endParaRPr lang="en-US" sz="1100" b="1" spc="50" dirty="0">
                <a:ln w="11430"/>
                <a:solidFill>
                  <a:srgbClr val="731365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3238780" y="2678851"/>
              <a:ext cx="1513314" cy="586490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squar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pPr algn="ctr"/>
              <a:r>
                <a:rPr lang="en-US" sz="3600" b="1" spc="50" dirty="0" smtClean="0">
                  <a:ln w="11430"/>
                  <a:solidFill>
                    <a:srgbClr val="002060"/>
                  </a:soli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দল : 1</a:t>
              </a:r>
              <a:endParaRPr lang="en-US" sz="11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81493" y="3813252"/>
              <a:ext cx="3959090" cy="5306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প্রাকৃতিক 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  উপাদান 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6347038" y="3813252"/>
              <a:ext cx="4265546" cy="530633"/>
            </a:xfrm>
            <a:prstGeom prst="rect">
              <a:avLst/>
            </a:prstGeom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32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মানুষের তৈরি </a:t>
              </a: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 উপাদান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  <p:sp>
        <p:nvSpPr>
          <p:cNvPr id="16" name="Rectangle 15"/>
          <p:cNvSpPr/>
          <p:nvPr/>
        </p:nvSpPr>
        <p:spPr>
          <a:xfrm>
            <a:off x="5802714" y="4794814"/>
            <a:ext cx="1267484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200" b="1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05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917236" y="4824966"/>
            <a:ext cx="934603" cy="584775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2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ট্রেন</a:t>
            </a:r>
            <a:endParaRPr lang="en-US" sz="105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47895" y="4780574"/>
            <a:ext cx="97815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/>
            <a:r>
              <a:rPr lang="en-US" sz="3200" b="1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নৌকা</a:t>
            </a:r>
            <a:r>
              <a:rPr lang="en-US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32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584594" y="3762432"/>
            <a:ext cx="1140056" cy="646331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চেয়ার</a:t>
            </a:r>
            <a:r>
              <a:rPr lang="en-US" sz="36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endParaRPr lang="en-US" sz="14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6588654" y="3838228"/>
            <a:ext cx="1051891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2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695688" y="3808189"/>
            <a:ext cx="829073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বেঞ্চ</a:t>
            </a:r>
            <a:r>
              <a:rPr lang="en-US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2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86117" y="3868380"/>
            <a:ext cx="1383712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200" b="1" dirty="0" err="1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আলমারি</a:t>
            </a:r>
            <a:r>
              <a:rPr lang="en-US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sz="12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5538" y="4825591"/>
            <a:ext cx="30171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32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পানি ,মাটি, </a:t>
            </a:r>
            <a:r>
              <a:rPr lang="bn-BD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 </a:t>
            </a:r>
            <a:endParaRPr lang="en-US" sz="32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05377" y="3878723"/>
            <a:ext cx="3953326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3200" b="1" dirty="0">
                <a:ln w="11430"/>
                <a:solidFill>
                  <a:srgbClr val="660033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সূর্যের আলো, গাছপালা ,পাখি, </a:t>
            </a:r>
            <a:endParaRPr lang="en-US" sz="3200" b="1" dirty="0">
              <a:ln w="11430"/>
              <a:solidFill>
                <a:srgbClr val="660033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1" y="5715000"/>
            <a:ext cx="877805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892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990600" y="1295400"/>
            <a:ext cx="694551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>
              <a:defRPr/>
            </a:pP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</a:t>
            </a:r>
            <a:r>
              <a:rPr lang="bn-BD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 </a:t>
            </a:r>
            <a:r>
              <a:rPr lang="bn-BD" sz="36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6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en-US" sz="3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নং </a:t>
            </a:r>
            <a:r>
              <a:rPr lang="en-US" sz="3600" b="1" kern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পৃষ্ঠায় </a:t>
            </a:r>
            <a:r>
              <a:rPr lang="en-US" sz="3600" b="1" kern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 আছে আমরা একটু দেখি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381000"/>
            <a:ext cx="4076757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বইয়ের সাথে সংযোগ স্থাপন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" y="6219483"/>
            <a:ext cx="8780514" cy="535203"/>
          </a:xfrm>
          <a:prstGeom prst="rect">
            <a:avLst/>
          </a:prstGeom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763798"/>
            <a:ext cx="2621713" cy="3171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1" y="2763798"/>
            <a:ext cx="2527440" cy="31714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458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05556" y="2426921"/>
            <a:ext cx="7978473" cy="3307107"/>
            <a:chOff x="1042553" y="2024069"/>
            <a:chExt cx="10106892" cy="2223942"/>
          </a:xfrm>
          <a:solidFill>
            <a:srgbClr val="92D050"/>
          </a:solidFill>
        </p:grpSpPr>
        <p:sp>
          <p:nvSpPr>
            <p:cNvPr id="5" name="TextBox 3"/>
            <p:cNvSpPr txBox="1"/>
            <p:nvPr/>
          </p:nvSpPr>
          <p:spPr>
            <a:xfrm>
              <a:off x="1042554" y="2024069"/>
              <a:ext cx="10106891" cy="724401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1.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চারপাশের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সবকিছু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নিয়ে তৈরি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হয়েছে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 err="1" smtClean="0">
                  <a:latin typeface="NikoshBAN" pitchFamily="2" charset="0"/>
                  <a:cs typeface="NikoshBAN" pitchFamily="2" charset="0"/>
                </a:rPr>
                <a:t>আমাদের</a:t>
              </a:r>
              <a:r>
                <a:rPr lang="en-US" sz="3200" b="1" dirty="0" smtClean="0">
                  <a:latin typeface="NikoshBAN" pitchFamily="2" charset="0"/>
                  <a:cs typeface="NikoshBAN" pitchFamily="2" charset="0"/>
                </a:rPr>
                <a:t>----------------। </a:t>
              </a:r>
              <a:r>
                <a:rPr lang="bn-BD" sz="3200" b="1" dirty="0" smtClean="0">
                  <a:latin typeface="NikoshBAN" pitchFamily="2" charset="0"/>
                  <a:cs typeface="NikoshBAN" pitchFamily="2" charset="0"/>
                </a:rPr>
                <a:t> 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42554" y="2875398"/>
              <a:ext cx="10018978" cy="807190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2.পরিবেশকে --------------- -----</a:t>
              </a: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এবং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------------------</a:t>
              </a: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ভাগ করা যায়</a:t>
              </a:r>
              <a:r>
                <a:rPr lang="en-US" sz="40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0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1042553" y="3854765"/>
              <a:ext cx="10018978" cy="393246"/>
            </a:xfrm>
            <a:prstGeom prst="rect">
              <a:avLst/>
            </a:prstGeom>
            <a:grp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Arial" charset="0"/>
                </a:defRPr>
              </a:lvl9pPr>
            </a:lstStyle>
            <a:p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3.গাছপালা, </a:t>
              </a: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পাখি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বায়ু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--------------</a:t>
              </a: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পরিবেশের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200" b="1" dirty="0" err="1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উপাদান</a:t>
              </a:r>
              <a:r>
                <a:rPr lang="en-US" sz="3200" b="1" dirty="0" smtClean="0">
                  <a:ln w="11430"/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3200" b="1" dirty="0">
                <a:ln w="11430"/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3200399" y="422910"/>
            <a:ext cx="2743200" cy="76944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sz="4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4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6"/>
          <p:cNvSpPr txBox="1"/>
          <p:nvPr/>
        </p:nvSpPr>
        <p:spPr>
          <a:xfrm>
            <a:off x="2438400" y="1644093"/>
            <a:ext cx="2253902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b="1" dirty="0" smtClean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endParaRPr lang="en-US" sz="2800" b="1" dirty="0">
              <a:ln w="1143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1634708"/>
            <a:ext cx="1239520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b="1" dirty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600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5070763" y="1655291"/>
            <a:ext cx="1847388" cy="52322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b="1" dirty="0" smtClean="0">
                <a:ln w="11430"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 তৈরি</a:t>
            </a:r>
            <a:endParaRPr lang="en-US" sz="2800" b="1" dirty="0">
              <a:ln w="11430"/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2"/>
          <p:cNvSpPr txBox="1"/>
          <p:nvPr/>
        </p:nvSpPr>
        <p:spPr>
          <a:xfrm>
            <a:off x="7244081" y="1644093"/>
            <a:ext cx="1439948" cy="58477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96000">
                <a:srgbClr val="00B0F0"/>
              </a:gs>
              <a:gs pos="0">
                <a:srgbClr val="BAEAFB"/>
              </a:gs>
              <a:gs pos="100000">
                <a:srgbClr val="00B0F0"/>
              </a:gs>
            </a:gsLst>
            <a:lin ang="0" scaled="1"/>
            <a:tileRect/>
          </a:gradFill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2800" b="1" dirty="0" smtClean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ln w="11430"/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n w="1143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1" y="6085378"/>
            <a:ext cx="8778056" cy="62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7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11111E-6 L -0.00104 0.1902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95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22222E-6 L 0.01007 0.2719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3" y="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0.06527 0.2703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4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59259E-6 L -0.37291 0.4796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46" y="2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805485"/>
            <a:ext cx="5866022" cy="646331"/>
          </a:xfrm>
          <a:prstGeom prst="rect">
            <a:avLst/>
          </a:prstGeom>
          <a:gradFill>
            <a:gsLst>
              <a:gs pos="5000">
                <a:srgbClr val="03D4A8"/>
              </a:gs>
              <a:gs pos="18000">
                <a:schemeClr val="accent1">
                  <a:lumMod val="40000"/>
                  <a:lumOff val="60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61000">
                <a:schemeClr val="accent1">
                  <a:lumMod val="60000"/>
                  <a:lumOff val="40000"/>
                </a:schemeClr>
              </a:gs>
              <a:gs pos="95000">
                <a:srgbClr val="33BD88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প্রাকৃতিক পরিবেশের উপাদান ? </a:t>
            </a:r>
            <a:r>
              <a:rPr lang="bn-BD" sz="36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6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962" y="3979420"/>
            <a:ext cx="370382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টেবিল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05400" y="3970817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গাছ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140" y="5074594"/>
            <a:ext cx="3718810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কলম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89274" y="5091800"/>
            <a:ext cx="3533931" cy="584775"/>
          </a:xfrm>
          <a:prstGeom prst="rect">
            <a:avLst/>
          </a:prstGeom>
          <a:gradFill>
            <a:gsLst>
              <a:gs pos="26000">
                <a:srgbClr val="92D050"/>
              </a:gs>
              <a:gs pos="0">
                <a:srgbClr val="00B050"/>
              </a:gs>
              <a:gs pos="54000">
                <a:schemeClr val="bg1"/>
              </a:gs>
              <a:gs pos="55000">
                <a:schemeClr val="bg1"/>
              </a:gs>
              <a:gs pos="42000">
                <a:schemeClr val="bg1"/>
              </a:gs>
              <a:gs pos="59000">
                <a:schemeClr val="bg1"/>
              </a:gs>
              <a:gs pos="93000">
                <a:srgbClr val="00B050"/>
              </a:gs>
              <a:gs pos="47000">
                <a:schemeClr val="bg1"/>
              </a:gs>
              <a:gs pos="74000">
                <a:srgbClr val="92D050"/>
              </a:gs>
            </a:gsLst>
            <a:lin ang="0" scaled="0"/>
          </a:gradFill>
          <a:ln>
            <a:noFill/>
            <a:prstDash val="sysDot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চেয়ার</a:t>
            </a:r>
            <a:r>
              <a:rPr lang="bn-BD" sz="3200" b="1" dirty="0" smtClean="0">
                <a:ln w="11430"/>
                <a:solidFill>
                  <a:prstClr val="black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SutonnyMJ" pitchFamily="2" charset="0"/>
                <a:cs typeface="SolaimanLipi" pitchFamily="2" charset="0"/>
              </a:rPr>
              <a:t> </a:t>
            </a:r>
            <a:endParaRPr lang="en-US" sz="3200" b="1" dirty="0">
              <a:ln w="11430"/>
              <a:solidFill>
                <a:prstClr val="black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TextBox 10"/>
          <p:cNvSpPr txBox="1"/>
          <p:nvPr/>
        </p:nvSpPr>
        <p:spPr>
          <a:xfrm>
            <a:off x="4022755" y="474821"/>
            <a:ext cx="5045780" cy="70788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sz="4000" b="1" dirty="0" smtClean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সঠিক উত্তরটি বোর্ডে এসে লেখ </a:t>
            </a:r>
            <a:endParaRPr lang="en-US" sz="4000" b="1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2" y="6019800"/>
            <a:ext cx="8780514" cy="705389"/>
          </a:xfrm>
          <a:prstGeom prst="rect">
            <a:avLst/>
          </a:prstGeom>
        </p:spPr>
      </p:pic>
      <p:sp>
        <p:nvSpPr>
          <p:cNvPr id="10" name="Frame 9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71392" y="323095"/>
            <a:ext cx="2708565" cy="1719223"/>
          </a:xfrm>
          <a:prstGeom prst="ellipse">
            <a:avLst/>
          </a:prstGeom>
          <a:gradFill>
            <a:gsLst>
              <a:gs pos="0">
                <a:srgbClr val="00B050"/>
              </a:gs>
              <a:gs pos="45000">
                <a:srgbClr val="E6D8E6"/>
              </a:gs>
              <a:gs pos="58000">
                <a:srgbClr val="EFE4EB"/>
              </a:gs>
              <a:gs pos="50000">
                <a:schemeClr val="bg1">
                  <a:lumMod val="95000"/>
                </a:schemeClr>
              </a:gs>
              <a:gs pos="100000">
                <a:srgbClr val="00B050"/>
              </a:gs>
            </a:gsLst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471392" y="433001"/>
            <a:ext cx="2587662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72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</a:t>
            </a:r>
            <a:r>
              <a:rPr lang="bn-BD" sz="4400" b="1" dirty="0">
                <a:ln w="11430"/>
                <a:solidFill>
                  <a:srgbClr val="70AD47">
                    <a:lumMod val="50000"/>
                  </a:srgb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400" b="1" dirty="0">
              <a:ln w="11430"/>
              <a:solidFill>
                <a:srgbClr val="70AD47">
                  <a:lumMod val="50000"/>
                </a:srgb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4876800" y="3732912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6026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42" y="6019800"/>
            <a:ext cx="8780514" cy="7053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800" y="533400"/>
            <a:ext cx="8305800" cy="5329007"/>
          </a:xfrm>
          <a:prstGeom prst="rect">
            <a:avLst/>
          </a:prstGeom>
        </p:spPr>
      </p:pic>
      <p:sp>
        <p:nvSpPr>
          <p:cNvPr id="5" name="TextBox 11"/>
          <p:cNvSpPr txBox="1"/>
          <p:nvPr/>
        </p:nvSpPr>
        <p:spPr>
          <a:xfrm>
            <a:off x="1676400" y="3886200"/>
            <a:ext cx="76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6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  <a:sym typeface="Wingdings"/>
              </a:rPr>
              <a:t>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0738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590800" y="820249"/>
            <a:ext cx="3352800" cy="1323439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sz="80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en-US" sz="80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ূ</a:t>
            </a:r>
            <a:r>
              <a:rPr lang="bn-BD" sz="8000" b="1" dirty="0" smtClean="0">
                <a:ln w="11430"/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ল্যায়ন  </a:t>
            </a:r>
            <a:endParaRPr lang="en-US" sz="8000" b="1" dirty="0">
              <a:ln w="11430"/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1708" y="2642353"/>
            <a:ext cx="8531291" cy="76944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1.প্রাকৃতিক পরিবেশের ৫টি উপাদানের নাম লিখ?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1709" y="3700638"/>
            <a:ext cx="8607492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2.প্রাকৃতিক এবং মানুষের তৈরি পরিবেশের মধ্যে</a:t>
            </a:r>
          </a:p>
          <a:p>
            <a:r>
              <a:rPr lang="en-US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তিনটি পার্থক্য লেখ</a:t>
            </a:r>
            <a:r>
              <a:rPr lang="bn-BD" sz="4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  <a:endParaRPr lang="bn-BD" sz="4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1" y="5715000"/>
            <a:ext cx="877805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451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02529" y="408417"/>
            <a:ext cx="4338940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InflateBottom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/>
            <a:r>
              <a:rPr lang="en-US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বাড়ির</a:t>
            </a:r>
            <a:r>
              <a:rPr lang="bn-BD" sz="6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BD" sz="66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rPr>
              <a:t>কাজ</a:t>
            </a:r>
            <a:endParaRPr lang="en-US" sz="6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9512" y="3946173"/>
            <a:ext cx="8564973" cy="1754326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just"/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বাড়ির আশেপাশের কোন জিনিসগুলো মানুষের তৈরি আর কোন গুলো মানুষের তৈরি নয়</a:t>
            </a:r>
            <a:r>
              <a:rPr lang="bn-BD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 একটি তালিকা  তৈরি করে আনবে ।</a:t>
            </a:r>
            <a:r>
              <a:rPr lang="bn-BD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1" y="5867400"/>
            <a:ext cx="8778056" cy="838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559" y="1872139"/>
            <a:ext cx="3700042" cy="19071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67166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11"/>
          <p:cNvSpPr txBox="1"/>
          <p:nvPr/>
        </p:nvSpPr>
        <p:spPr>
          <a:xfrm>
            <a:off x="1905000" y="1676400"/>
            <a:ext cx="5763491" cy="2646878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16600" b="1" dirty="0" smtClean="0">
                <a:ln w="18000">
                  <a:noFill/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18000">
                <a:noFill/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223200"/>
            <a:ext cx="8763000" cy="15529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91" y="327422"/>
            <a:ext cx="1928955" cy="136372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" y="6219483"/>
            <a:ext cx="8780514" cy="5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123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/>
          <p:nvPr/>
        </p:nvSpPr>
        <p:spPr>
          <a:xfrm>
            <a:off x="381000" y="2514600"/>
            <a:ext cx="8305800" cy="2800767"/>
          </a:xfrm>
          <a:prstGeom prst="rect">
            <a:avLst/>
          </a:prstGeom>
          <a:solidFill>
            <a:srgbClr val="00B0F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4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Horizontal Scroll 2"/>
          <p:cNvSpPr/>
          <p:nvPr/>
        </p:nvSpPr>
        <p:spPr>
          <a:xfrm>
            <a:off x="1447800" y="684943"/>
            <a:ext cx="4876800" cy="1500313"/>
          </a:xfrm>
          <a:prstGeom prst="horizontalScroll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eflate">
              <a:avLst/>
            </a:prstTxWarp>
          </a:bodyPr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60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60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84028" y="364411"/>
            <a:ext cx="1879600" cy="2021143"/>
          </a:xfrm>
          <a:prstGeom prst="ellipse">
            <a:avLst/>
          </a:prstGeom>
          <a:ln w="63500" cap="rnd">
            <a:solidFill>
              <a:srgbClr val="C0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2" y="5679146"/>
            <a:ext cx="8778056" cy="990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182970" y="304975"/>
            <a:ext cx="1076173" cy="1163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904484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55015" y="427943"/>
            <a:ext cx="4219424" cy="110799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/>
            <a:r>
              <a:rPr lang="en-US" sz="66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বিষয় পরিচিতি </a:t>
            </a:r>
          </a:p>
        </p:txBody>
      </p:sp>
      <p:sp>
        <p:nvSpPr>
          <p:cNvPr id="5" name="Rectangle 4"/>
          <p:cNvSpPr/>
          <p:nvPr/>
        </p:nvSpPr>
        <p:spPr>
          <a:xfrm>
            <a:off x="1828800" y="1963882"/>
            <a:ext cx="6871854" cy="378565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 algn="ctr"/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শ্রেণি:তৃতীয়</a:t>
            </a:r>
            <a:endParaRPr lang="en-US" sz="48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48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alt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alt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1 (</a:t>
            </a:r>
            <a:r>
              <a:rPr lang="en-US" altLang="en-US" sz="40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altLang="en-US" sz="40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40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alt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48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4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6000" b="1" dirty="0" smtClean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b="1" dirty="0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4800" b="1" dirty="0" err="1" smtClean="0">
                <a:ln w="11430"/>
                <a:solidFill>
                  <a:srgbClr val="FFC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মিনিট</a:t>
            </a:r>
            <a:endParaRPr lang="en-US" sz="6000" b="1" dirty="0">
              <a:ln w="11430"/>
              <a:solidFill>
                <a:srgbClr val="FFC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1" y="4760674"/>
            <a:ext cx="1129563" cy="9888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887" y="5943600"/>
            <a:ext cx="8778056" cy="796534"/>
          </a:xfrm>
          <a:prstGeom prst="rect">
            <a:avLst/>
          </a:prstGeom>
        </p:spPr>
      </p:pic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0" y="427943"/>
            <a:ext cx="1392012" cy="17903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77347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F:\New folder (2)\Animated gif\img8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33" y="2630956"/>
            <a:ext cx="3275254" cy="182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a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2780" y="2328790"/>
            <a:ext cx="725617" cy="1214152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28598" y="1853869"/>
            <a:ext cx="8686799" cy="4778824"/>
            <a:chOff x="228600" y="611017"/>
            <a:chExt cx="8610599" cy="5863849"/>
          </a:xfrm>
        </p:grpSpPr>
        <p:pic>
          <p:nvPicPr>
            <p:cNvPr id="3" name="Picture 2" descr="http://p1.pichost.me/i/56/1803436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611017"/>
              <a:ext cx="8610599" cy="58638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9558" y="949383"/>
              <a:ext cx="749898" cy="665018"/>
            </a:xfrm>
            <a:prstGeom prst="rect">
              <a:avLst/>
            </a:prstGeom>
          </p:spPr>
        </p:pic>
        <p:pic>
          <p:nvPicPr>
            <p:cNvPr id="9" name="Picture 8" descr="http://bestanimations.com/Animals/Birds/bird-animated-gif-26.gif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11938" y="1853502"/>
              <a:ext cx="567173" cy="5826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9" descr="http://bestanimations.com/Animals/Birds/bird-animated-gif-26.gif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34888" y="1336420"/>
              <a:ext cx="619793" cy="494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 descr="http://www.gifs.net/Animation11/Animals/Chickens_and_Turkeys/White_chicken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70881" y="3727925"/>
              <a:ext cx="600075" cy="8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11" descr="http://www.gifs.net/Animation11/Animals/Chickens_and_Turkeys/White_chicken.gif"/>
            <p:cNvPicPr>
              <a:picLocks noChangeAspect="1" noChangeArrowheads="1" noCrop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311" y="4434392"/>
              <a:ext cx="600075" cy="8382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 descr="http://www.transamassociates.com/Newsletter-104-2008/past_files/hen-t-g.gif"/>
            <p:cNvPicPr>
              <a:picLocks noChangeAspect="1" noChangeArrowheads="1" noCrop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213" y="3903140"/>
              <a:ext cx="1190625" cy="119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3"/>
          <p:cNvSpPr txBox="1"/>
          <p:nvPr/>
        </p:nvSpPr>
        <p:spPr>
          <a:xfrm>
            <a:off x="2423270" y="1104773"/>
            <a:ext cx="429745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আমাদের </a:t>
            </a:r>
            <a:r>
              <a:rPr lang="en-US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চারপাশের</a:t>
            </a:r>
            <a:r>
              <a:rPr lang="en-US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পরিবেশ </a:t>
            </a:r>
            <a:endParaRPr lang="en-US" sz="36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2700728" y="181443"/>
            <a:ext cx="3742536" cy="9233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</p:spPr>
        <p:txBody>
          <a:bodyPr wrap="square" rtlCol="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ছবিতে কি </a:t>
            </a:r>
            <a:r>
              <a:rPr lang="en-US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cap="all" dirty="0" err="1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?</a:t>
            </a:r>
            <a:r>
              <a:rPr lang="en-US" sz="5400" b="1" cap="all" dirty="0" smtClean="0">
                <a:ln/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400" b="1" cap="all" dirty="0">
              <a:ln/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43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comb/>
      </p:transition>
    </mc:Choice>
    <mc:Fallback xmlns="">
      <p:transition spd="slow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1464" y="2274838"/>
            <a:ext cx="4441913" cy="2308324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en-US" sz="7200" b="1" cap="all" dirty="0" smtClean="0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 ধরনের পরিবেশ</a:t>
            </a:r>
            <a:endParaRPr lang="en-US" sz="72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453546" y="2052649"/>
            <a:ext cx="6236905" cy="3217277"/>
            <a:chOff x="2481464" y="1878277"/>
            <a:chExt cx="5349646" cy="2949047"/>
          </a:xfrm>
        </p:grpSpPr>
        <p:pic>
          <p:nvPicPr>
            <p:cNvPr id="4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464" y="1878277"/>
              <a:ext cx="2642989" cy="29490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4453" y="1878277"/>
              <a:ext cx="2706657" cy="294904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Rectangle 6"/>
          <p:cNvSpPr/>
          <p:nvPr/>
        </p:nvSpPr>
        <p:spPr>
          <a:xfrm>
            <a:off x="1764093" y="510943"/>
            <a:ext cx="5615812" cy="1165458"/>
          </a:xfrm>
          <a:prstGeom prst="rect">
            <a:avLst/>
          </a:prstGeom>
          <a:solidFill>
            <a:srgbClr val="00B0F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prstTxWarp prst="textDeflate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sz="8000" b="1" cap="all" dirty="0" smtClean="0">
                <a:ln/>
                <a:solidFill>
                  <a:srgbClr val="99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আজ </a:t>
            </a:r>
            <a:r>
              <a:rPr lang="en-US" sz="8000" b="1" cap="all" dirty="0" smtClean="0">
                <a:ln/>
                <a:solidFill>
                  <a:srgbClr val="99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bn-BD" sz="8000" b="1" cap="all" dirty="0" smtClean="0">
                <a:ln/>
                <a:solidFill>
                  <a:srgbClr val="9933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পড়ব  </a:t>
            </a:r>
            <a:endParaRPr lang="en-US" sz="8000" b="1" cap="all" dirty="0">
              <a:ln/>
              <a:solidFill>
                <a:srgbClr val="9933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1" y="5715000"/>
            <a:ext cx="877805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893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2902126" y="426956"/>
            <a:ext cx="3339745" cy="132343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  <a:reflection blurRad="6350" stA="52000" endA="300" endPos="35000" dir="5400000" sy="-100000" algn="bl" rotWithShape="0"/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0" b="1" kern="0" dirty="0">
                <a:ln w="11430"/>
                <a:gradFill flip="none" rotWithShape="1">
                  <a:gsLst>
                    <a:gs pos="16000">
                      <a:schemeClr val="accent6">
                        <a:lumMod val="50000"/>
                      </a:schemeClr>
                    </a:gs>
                    <a:gs pos="85000">
                      <a:srgbClr val="AC1525"/>
                    </a:gs>
                    <a:gs pos="99000">
                      <a:srgbClr val="FF0000"/>
                    </a:gs>
                    <a:gs pos="0">
                      <a:srgbClr val="FFFF00"/>
                    </a:gs>
                    <a:gs pos="42000">
                      <a:schemeClr val="accent5">
                        <a:lumMod val="5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>
                  <a:outerShdw blurRad="60007" dist="200025" dir="15000000" sy="30000" kx="-1800000" algn="bl" rotWithShape="0">
                    <a:schemeClr val="accent1">
                      <a:lumMod val="75000"/>
                      <a:alpha val="32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2800" b="1" kern="0" dirty="0">
              <a:ln w="11430"/>
              <a:gradFill flip="none" rotWithShape="1">
                <a:gsLst>
                  <a:gs pos="16000">
                    <a:schemeClr val="accent6">
                      <a:lumMod val="50000"/>
                    </a:schemeClr>
                  </a:gs>
                  <a:gs pos="85000">
                    <a:srgbClr val="AC1525"/>
                  </a:gs>
                  <a:gs pos="99000">
                    <a:srgbClr val="FF0000"/>
                  </a:gs>
                  <a:gs pos="0">
                    <a:srgbClr val="FFFF00"/>
                  </a:gs>
                  <a:gs pos="42000">
                    <a:schemeClr val="accent5">
                      <a:lumMod val="50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effectLst>
                <a:outerShdw blurRad="60007" dist="200025" dir="15000000" sy="30000" kx="-1800000" algn="bl" rotWithShape="0">
                  <a:schemeClr val="accent1">
                    <a:lumMod val="75000"/>
                    <a:alpha val="32000"/>
                  </a:schemeClr>
                </a:outerShdw>
              </a:effectLst>
              <a:latin typeface="Calibri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304800" y="2362200"/>
            <a:ext cx="8264236" cy="286232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১.১.১   পরিবেশ কী তা বলতে পারবে।</a:t>
            </a:r>
          </a:p>
          <a:p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1.3.1  বিভিন্ন ধরনের পরিবেশ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</a:p>
          <a:p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1.3.2 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পর্যবেক্ষণের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            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মধ্যে পার্থক্য </a:t>
            </a:r>
            <a:r>
              <a:rPr lang="en-US" sz="3600" b="1" dirty="0" err="1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করতে পারবে।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71" y="5715000"/>
            <a:ext cx="8778056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92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75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92893">
            <a:off x="434818" y="441940"/>
            <a:ext cx="1615109" cy="16151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93" y="412398"/>
            <a:ext cx="1106956" cy="98166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29" y="650549"/>
            <a:ext cx="4880162" cy="4369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18" y="498046"/>
            <a:ext cx="731489" cy="751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0401" y="995017"/>
            <a:ext cx="681677" cy="700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0"/>
          <p:cNvSpPr txBox="1"/>
          <p:nvPr/>
        </p:nvSpPr>
        <p:spPr>
          <a:xfrm>
            <a:off x="2811461" y="5147208"/>
            <a:ext cx="5128087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এখানে তোমরা কী দেখতে পাচ্ছো ?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39393" y="5798932"/>
            <a:ext cx="8702564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চারিদিকে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রয়েছে  সূর্যের আলো,গাছপালা,পাখি,বায়ু।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74" y="1608182"/>
            <a:ext cx="2846104" cy="2991143"/>
          </a:xfrm>
          <a:prstGeom prst="rect">
            <a:avLst/>
          </a:prstGeom>
        </p:spPr>
      </p:pic>
      <p:pic>
        <p:nvPicPr>
          <p:cNvPr id="11" name="Picture 10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402" y="1689828"/>
            <a:ext cx="708961" cy="72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3956" y="1107470"/>
            <a:ext cx="776915" cy="72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http://bestanimations.com/Animals/Birds/bird-animated-gif-26.gif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2265" y="1471623"/>
            <a:ext cx="708961" cy="72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" y="6219483"/>
            <a:ext cx="8780514" cy="5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869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890" y="384095"/>
            <a:ext cx="3876781" cy="4797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 descr="hata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425" y="624508"/>
            <a:ext cx="1216999" cy="16597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378" y="2847999"/>
            <a:ext cx="1483688" cy="1035444"/>
          </a:xfrm>
          <a:prstGeom prst="rect">
            <a:avLst/>
          </a:prstGeom>
        </p:spPr>
      </p:pic>
      <p:pic>
        <p:nvPicPr>
          <p:cNvPr id="6" name="Picture 5" descr="http://3.bp.blogspot.com/-eCWG4gnFTq8/T1hy_cryMJI/AAAAAAAADsw/Me6TwV2u4_g/s1600/wolf+walking+gif+animation+clipart+for+powerpoint+websites+blogger+free+animated+gif+digital+free+maker+gifs+banner+download+animal+pets+dogs+cats+photo+graphic++clip+art+free+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68" y="2608676"/>
            <a:ext cx="1590701" cy="113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C:\Users\Dilruba Khanom\Videos\soil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513" y="608168"/>
            <a:ext cx="2078070" cy="129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9"/>
          <p:cNvSpPr txBox="1"/>
          <p:nvPr/>
        </p:nvSpPr>
        <p:spPr>
          <a:xfrm>
            <a:off x="1176591" y="5522964"/>
            <a:ext cx="6142159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এগুলো কি আমরা তৈরি করতে পারি ?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0"/>
          <p:cNvSpPr txBox="1"/>
          <p:nvPr/>
        </p:nvSpPr>
        <p:spPr>
          <a:xfrm>
            <a:off x="1257529" y="5512833"/>
            <a:ext cx="5980281" cy="646331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না, প্রাকৃতিক উপায়ে এগুলো তৈরি হয়েছে। 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1"/>
          <p:cNvSpPr txBox="1"/>
          <p:nvPr/>
        </p:nvSpPr>
        <p:spPr>
          <a:xfrm>
            <a:off x="1176591" y="5500841"/>
            <a:ext cx="6328020" cy="64633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উপাদান নিয়েই </a:t>
            </a:r>
            <a:r>
              <a:rPr lang="bn-BD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 পরিবেশ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6"/>
          <p:cNvSpPr txBox="1"/>
          <p:nvPr/>
        </p:nvSpPr>
        <p:spPr>
          <a:xfrm>
            <a:off x="563441" y="5519907"/>
            <a:ext cx="8017115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আরও আছে পানি ,মাটি, মানুষ ও বিভিন্ন ধরনের জীবজন্তু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" y="6219483"/>
            <a:ext cx="8780514" cy="5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038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a16="http://schemas.microsoft.com/office/drawing/2014/main" id="{36FB02C8-24D7-4DCD-8A9B-ACFA56090CCE}"/>
              </a:ext>
            </a:extLst>
          </p:cNvPr>
          <p:cNvSpPr/>
          <p:nvPr/>
        </p:nvSpPr>
        <p:spPr>
          <a:xfrm rot="5400000">
            <a:off x="1130709" y="-1130709"/>
            <a:ext cx="6882581" cy="9144000"/>
          </a:xfrm>
          <a:prstGeom prst="frame">
            <a:avLst>
              <a:gd name="adj1" fmla="val 2122"/>
            </a:avLst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3175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33158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26631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89947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53262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3165787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3798945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4432102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5065259" algn="l" defTabSz="1266315" rtl="0" eaLnBrk="1" latinLnBrk="0" hangingPunct="1">
              <a:defRPr sz="2492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338" y="763672"/>
            <a:ext cx="3358595" cy="24139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1" y="847096"/>
            <a:ext cx="2131720" cy="2330512"/>
          </a:xfrm>
          <a:prstGeom prst="rect">
            <a:avLst/>
          </a:prstGeom>
        </p:spPr>
      </p:pic>
      <p:pic>
        <p:nvPicPr>
          <p:cNvPr id="5" name="Picture 4" descr="http://paloaltoville.com/wp-content/uploads/2013/10/yellow-brick-road-to-bp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337" y="939341"/>
            <a:ext cx="1920372" cy="2007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3"/>
          <p:cNvSpPr txBox="1"/>
          <p:nvPr/>
        </p:nvSpPr>
        <p:spPr>
          <a:xfrm>
            <a:off x="1295400" y="4453282"/>
            <a:ext cx="6164323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 অনেক রকমের জিনিস  তৈরি করি। </a:t>
            </a:r>
            <a:endParaRPr lang="en-US" sz="3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4"/>
          <p:cNvSpPr txBox="1"/>
          <p:nvPr/>
        </p:nvSpPr>
        <p:spPr>
          <a:xfrm>
            <a:off x="2177907" y="5237590"/>
            <a:ext cx="4626430" cy="64633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r>
              <a:rPr lang="en-US" sz="36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endParaRPr lang="en-US" sz="36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74334" y="3415611"/>
            <a:ext cx="126028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ঘরবাড়ি</a:t>
            </a:r>
            <a:endParaRPr lang="en-US" sz="36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60740" y="3330731"/>
            <a:ext cx="1851789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US" sz="36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দালানকোঠা</a:t>
            </a:r>
            <a:endParaRPr lang="en-US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022974" y="3354056"/>
            <a:ext cx="1483098" cy="707886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lvl="0"/>
            <a:r>
              <a:rPr lang="en-US" sz="4000" b="1" cap="all" dirty="0" err="1">
                <a:ln w="0"/>
                <a:effectLst>
                  <a:reflection blurRad="12700" stA="50000" endPos="50000" dist="5000" dir="5400000" sy="-100000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রাস্তাঘাট</a:t>
            </a:r>
            <a:endParaRPr lang="en-US" sz="4000" b="1" cap="all" dirty="0">
              <a:ln w="0"/>
              <a:effectLst>
                <a:reflection blurRad="12700" stA="50000" endPos="50000" dist="5000" dir="5400000" sy="-100000" rotWithShape="0"/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FE772F-4C36-4703-8194-5CFFD9679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5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3" y="6219483"/>
            <a:ext cx="8780514" cy="535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356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361</Words>
  <Application>Microsoft Office PowerPoint</Application>
  <PresentationFormat>On-screen Show (4:3)</PresentationFormat>
  <Paragraphs>82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Kalpurush</vt:lpstr>
      <vt:lpstr>NikoshBAN</vt:lpstr>
      <vt:lpstr>SolaimanLipi</vt:lpstr>
      <vt:lpstr>SutonnyMJ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113</cp:revision>
  <dcterms:created xsi:type="dcterms:W3CDTF">2006-08-16T00:00:00Z</dcterms:created>
  <dcterms:modified xsi:type="dcterms:W3CDTF">2021-01-06T14:28:37Z</dcterms:modified>
</cp:coreProperties>
</file>