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7" r:id="rId9"/>
    <p:sldId id="265" r:id="rId10"/>
    <p:sldId id="266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7" Type="http://schemas.openxmlformats.org/officeDocument/2006/relationships/image" Target="../media/image3.png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ma"/><Relationship Id="rId2" Type="http://schemas.microsoft.com/office/2007/relationships/media" Target="../media/media10.wma"/><Relationship Id="rId1" Type="http://schemas.openxmlformats.org/officeDocument/2006/relationships/tags" Target="../tags/tag10.xml"/><Relationship Id="rId6" Type="http://schemas.openxmlformats.org/officeDocument/2006/relationships/image" Target="../media/image1.png"/><Relationship Id="rId5" Type="http://schemas.openxmlformats.org/officeDocument/2006/relationships/image" Target="../media/image10.jp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wma"/><Relationship Id="rId7" Type="http://schemas.openxmlformats.org/officeDocument/2006/relationships/image" Target="../media/image1.png"/><Relationship Id="rId2" Type="http://schemas.microsoft.com/office/2007/relationships/media" Target="../media/media11.wma"/><Relationship Id="rId1" Type="http://schemas.openxmlformats.org/officeDocument/2006/relationships/tags" Target="../tags/tag1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wma"/><Relationship Id="rId2" Type="http://schemas.microsoft.com/office/2007/relationships/media" Target="../media/media12.wma"/><Relationship Id="rId1" Type="http://schemas.openxmlformats.org/officeDocument/2006/relationships/tags" Target="../tags/tag12.xml"/><Relationship Id="rId6" Type="http://schemas.openxmlformats.org/officeDocument/2006/relationships/image" Target="../media/image1.pn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1.pn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4.jp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5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6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2" Type="http://schemas.microsoft.com/office/2007/relationships/media" Target="../media/media8.wma"/><Relationship Id="rId1" Type="http://schemas.openxmlformats.org/officeDocument/2006/relationships/tags" Target="../tags/tag8.xml"/><Relationship Id="rId6" Type="http://schemas.openxmlformats.org/officeDocument/2006/relationships/image" Target="../media/image1.png"/><Relationship Id="rId5" Type="http://schemas.openxmlformats.org/officeDocument/2006/relationships/image" Target="../media/image8.jp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2" Type="http://schemas.microsoft.com/office/2007/relationships/media" Target="../media/media9.wma"/><Relationship Id="rId1" Type="http://schemas.openxmlformats.org/officeDocument/2006/relationships/tags" Target="../tags/tag9.xml"/><Relationship Id="rId6" Type="http://schemas.openxmlformats.org/officeDocument/2006/relationships/image" Target="../media/image1.pn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2033" y="1019909"/>
            <a:ext cx="8538693" cy="914400"/>
          </a:xfrm>
        </p:spPr>
        <p:txBody>
          <a:bodyPr>
            <a:noAutofit/>
          </a:bodyPr>
          <a:lstStyle/>
          <a:p>
            <a:pPr algn="ctr"/>
            <a:r>
              <a:rPr lang="en-US" sz="6000" b="1" i="1" cap="none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স্বাগতম</a:t>
            </a:r>
            <a:endParaRPr lang="en-US" sz="6000" b="1" i="1" cap="none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899137"/>
            <a:ext cx="12191998" cy="504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101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587">
        <p:blinds dir="vert"/>
      </p:transition>
    </mc:Choice>
    <mc:Fallback xmlns="">
      <p:transition spd="slow" advTm="9587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0700" y="207131"/>
            <a:ext cx="8534400" cy="125591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পূর্ণতা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স্তর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Maturity stage)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11" y="1463041"/>
            <a:ext cx="10162903" cy="486001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chemeClr val="bg1"/>
                </a:solidFill>
              </a:rPr>
              <a:t>পণ্যের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জীনচক্রের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যে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স্তরে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বিক্রয়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সর্বোচ্চ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পর্যায়ে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উপনীত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হয়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এবং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এক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পর্যায়ে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মুনাফা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কমতে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থাকে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তাকে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পূর্ণতা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স্তর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বলে</a:t>
            </a:r>
            <a:r>
              <a:rPr lang="en-US" b="1" dirty="0" smtClean="0">
                <a:solidFill>
                  <a:schemeClr val="bg1"/>
                </a:solidFill>
              </a:rPr>
              <a:t>। এ </a:t>
            </a:r>
            <a:r>
              <a:rPr lang="en-US" b="1" dirty="0" err="1" smtClean="0">
                <a:solidFill>
                  <a:schemeClr val="bg1"/>
                </a:solidFill>
              </a:rPr>
              <a:t>স্তরে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তিনটি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পর্যায়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আছে</a:t>
            </a:r>
            <a:r>
              <a:rPr lang="en-US" b="1" dirty="0" smtClean="0">
                <a:solidFill>
                  <a:schemeClr val="bg1"/>
                </a:solidFill>
              </a:rPr>
              <a:t>। </a:t>
            </a:r>
            <a:r>
              <a:rPr lang="en-US" b="1" dirty="0" err="1" smtClean="0">
                <a:solidFill>
                  <a:schemeClr val="bg1"/>
                </a:solidFill>
              </a:rPr>
              <a:t>যেমন</a:t>
            </a:r>
            <a:r>
              <a:rPr lang="en-US" b="1" dirty="0" smtClean="0">
                <a:solidFill>
                  <a:schemeClr val="bg1"/>
                </a:solidFill>
              </a:rPr>
              <a:t>-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প্রবৃদ্ধি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পূর্ণতা</a:t>
            </a:r>
            <a:r>
              <a:rPr lang="en-US" b="1" dirty="0" smtClean="0">
                <a:solidFill>
                  <a:schemeClr val="bg1"/>
                </a:solidFill>
              </a:rPr>
              <a:t>- </a:t>
            </a:r>
            <a:r>
              <a:rPr lang="en-US" b="1" dirty="0" err="1" smtClean="0">
                <a:solidFill>
                  <a:schemeClr val="bg1"/>
                </a:solidFill>
              </a:rPr>
              <a:t>পণ্যের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বিক্রয়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কমতে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থাকে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নতুন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কোন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প্রতিযোগী</a:t>
            </a:r>
            <a:r>
              <a:rPr lang="en-US" b="1" dirty="0" smtClean="0">
                <a:solidFill>
                  <a:schemeClr val="bg1"/>
                </a:solidFill>
              </a:rPr>
              <a:t>  </a:t>
            </a:r>
            <a:r>
              <a:rPr lang="en-US" b="1" dirty="0" err="1" smtClean="0">
                <a:solidFill>
                  <a:schemeClr val="bg1"/>
                </a:solidFill>
              </a:rPr>
              <a:t>বাজারে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প্রবেশ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করে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না</a:t>
            </a:r>
            <a:r>
              <a:rPr lang="en-US" b="1" dirty="0" smtClean="0">
                <a:solidFill>
                  <a:schemeClr val="bg1"/>
                </a:solidFill>
              </a:rPr>
              <a:t>।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স্থিতাবস্থা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পূর্ণতা</a:t>
            </a:r>
            <a:r>
              <a:rPr lang="en-US" b="1" dirty="0" smtClean="0">
                <a:solidFill>
                  <a:schemeClr val="bg1"/>
                </a:solidFill>
              </a:rPr>
              <a:t>- </a:t>
            </a:r>
            <a:r>
              <a:rPr lang="en-US" b="1" dirty="0" err="1" smtClean="0">
                <a:solidFill>
                  <a:schemeClr val="bg1"/>
                </a:solidFill>
              </a:rPr>
              <a:t>বাজার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স্থির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থাকে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বলে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মাথাপিছু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আয়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অনুযায়ী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পণ্য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বিক্রয়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হয়</a:t>
            </a:r>
            <a:r>
              <a:rPr lang="en-US" b="1" dirty="0" smtClean="0">
                <a:solidFill>
                  <a:schemeClr val="bg1"/>
                </a:solidFill>
              </a:rPr>
              <a:t>।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ক্ষয়প্রাপ্ত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পূর্ণতা</a:t>
            </a:r>
            <a:r>
              <a:rPr lang="en-US" b="1" dirty="0" smtClean="0">
                <a:solidFill>
                  <a:schemeClr val="bg1"/>
                </a:solidFill>
              </a:rPr>
              <a:t>- </a:t>
            </a:r>
            <a:r>
              <a:rPr lang="en-US" b="1" dirty="0" err="1" smtClean="0">
                <a:solidFill>
                  <a:schemeClr val="bg1"/>
                </a:solidFill>
              </a:rPr>
              <a:t>পণ্যের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বিক্রয়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কমতে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থাকে</a:t>
            </a:r>
            <a:r>
              <a:rPr lang="en-US" b="1" dirty="0" smtClean="0">
                <a:solidFill>
                  <a:schemeClr val="bg1"/>
                </a:solidFill>
              </a:rPr>
              <a:t>। </a:t>
            </a:r>
            <a:r>
              <a:rPr lang="en-US" b="1" dirty="0" err="1" smtClean="0">
                <a:solidFill>
                  <a:schemeClr val="bg1"/>
                </a:solidFill>
              </a:rPr>
              <a:t>ক্রেতারা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নতুন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বিকল্প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পণ্যের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প্রতি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আকৃষ্ট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হয়</a:t>
            </a:r>
            <a:r>
              <a:rPr lang="en-US" b="1" dirty="0" smtClean="0">
                <a:solidFill>
                  <a:schemeClr val="bg1"/>
                </a:solidFill>
              </a:rPr>
              <a:t>।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9969"/>
            <a:ext cx="12192000" cy="2444094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081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7817">
        <p:blinds dir="vert"/>
      </p:transition>
    </mc:Choice>
    <mc:Fallback xmlns="">
      <p:transition spd="slow" advTm="37817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223" y="163527"/>
            <a:ext cx="8534400" cy="1273387"/>
          </a:xfrm>
        </p:spPr>
        <p:txBody>
          <a:bodyPr/>
          <a:lstStyle/>
          <a:p>
            <a:pPr algn="ctr"/>
            <a:r>
              <a:rPr lang="en-US" b="1" cap="none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পতন</a:t>
            </a:r>
            <a:r>
              <a:rPr lang="en-US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cap="none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স্তর</a:t>
            </a:r>
            <a:r>
              <a:rPr lang="en-US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(Decline stage)</a:t>
            </a:r>
            <a:endParaRPr lang="en-US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846" y="1436914"/>
            <a:ext cx="9904822" cy="51075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 smtClean="0">
                <a:solidFill>
                  <a:schemeClr val="bg1"/>
                </a:solidFill>
              </a:rPr>
              <a:t>পণ্যের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জীবনচক্রের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যে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স্তরে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পণ্যের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বিক্রয়</a:t>
            </a:r>
            <a:r>
              <a:rPr lang="en-US" b="1" dirty="0" smtClean="0">
                <a:solidFill>
                  <a:schemeClr val="bg1"/>
                </a:solidFill>
              </a:rPr>
              <a:t> ও </a:t>
            </a:r>
            <a:r>
              <a:rPr lang="en-US" b="1" dirty="0" err="1" smtClean="0">
                <a:solidFill>
                  <a:schemeClr val="bg1"/>
                </a:solidFill>
              </a:rPr>
              <a:t>মুনাফা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উভয়ই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দ্রুত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কমতে</a:t>
            </a:r>
            <a:r>
              <a:rPr lang="en-US" b="1" dirty="0" smtClean="0">
                <a:solidFill>
                  <a:schemeClr val="bg1"/>
                </a:solidFill>
              </a:rPr>
              <a:t>  </a:t>
            </a:r>
            <a:r>
              <a:rPr lang="en-US" b="1" dirty="0" err="1" smtClean="0">
                <a:solidFill>
                  <a:schemeClr val="bg1"/>
                </a:solidFill>
              </a:rPr>
              <a:t>শুরু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করে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তাকে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পতন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স্তর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বলে</a:t>
            </a:r>
            <a:r>
              <a:rPr lang="en-US" b="1" dirty="0" smtClean="0">
                <a:solidFill>
                  <a:schemeClr val="bg1"/>
                </a:solidFill>
              </a:rPr>
              <a:t>। এ </a:t>
            </a:r>
            <a:r>
              <a:rPr lang="en-US" b="1" dirty="0" err="1" smtClean="0">
                <a:solidFill>
                  <a:schemeClr val="bg1"/>
                </a:solidFill>
              </a:rPr>
              <a:t>স্তরের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বৈশিষ্ট্য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হলো</a:t>
            </a:r>
            <a:r>
              <a:rPr lang="en-US" b="1" dirty="0" smtClean="0">
                <a:solidFill>
                  <a:schemeClr val="bg1"/>
                </a:solidFill>
              </a:rPr>
              <a:t>-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নতুন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পণ্য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বাজারে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আসায়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প্রচলিত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পণ্যের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চাহিদা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কমে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যায়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বিক্রয়</a:t>
            </a:r>
            <a:r>
              <a:rPr lang="en-US" b="1" dirty="0" smtClean="0">
                <a:solidFill>
                  <a:schemeClr val="bg1"/>
                </a:solidFill>
              </a:rPr>
              <a:t> ও </a:t>
            </a:r>
            <a:r>
              <a:rPr lang="en-US" b="1" dirty="0" err="1" smtClean="0">
                <a:solidFill>
                  <a:schemeClr val="bg1"/>
                </a:solidFill>
              </a:rPr>
              <a:t>মুনাফা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কমে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যায়</a:t>
            </a:r>
            <a:r>
              <a:rPr lang="en-US" b="1" dirty="0" smtClean="0">
                <a:solidFill>
                  <a:schemeClr val="bg1"/>
                </a:solidFill>
              </a:rPr>
              <a:t>।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অনেক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পণ্য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অবিক্রিত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থাকে</a:t>
            </a:r>
            <a:r>
              <a:rPr lang="en-US" b="1" dirty="0" smtClean="0">
                <a:solidFill>
                  <a:schemeClr val="bg1"/>
                </a:solidFill>
              </a:rPr>
              <a:t>।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দুর্বল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পণ্য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বাজার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থেকে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সরিয়ে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নওয়া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হয়</a:t>
            </a:r>
            <a:r>
              <a:rPr lang="en-US" b="1" dirty="0" smtClean="0">
                <a:solidFill>
                  <a:schemeClr val="bg1"/>
                </a:solidFill>
              </a:rPr>
              <a:t>।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প্রতিযোগীর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সংখ্যা</a:t>
            </a:r>
            <a:r>
              <a:rPr lang="en-US" b="1" dirty="0" smtClean="0">
                <a:solidFill>
                  <a:schemeClr val="bg1"/>
                </a:solidFill>
              </a:rPr>
              <a:t> ও </a:t>
            </a:r>
            <a:r>
              <a:rPr lang="en-US" b="1" dirty="0" err="1" smtClean="0">
                <a:solidFill>
                  <a:schemeClr val="bg1"/>
                </a:solidFill>
              </a:rPr>
              <a:t>প্রতিযোগতিার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মাত্রা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কেমে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যায়</a:t>
            </a:r>
            <a:r>
              <a:rPr lang="en-US" b="1" dirty="0" smtClean="0">
                <a:solidFill>
                  <a:schemeClr val="bg1"/>
                </a:solidFill>
              </a:rPr>
              <a:t>।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										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										</a:t>
            </a:r>
            <a:r>
              <a:rPr lang="en-US" b="1" dirty="0" err="1" smtClean="0">
                <a:solidFill>
                  <a:schemeClr val="bg1"/>
                </a:solidFill>
              </a:rPr>
              <a:t>পতন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250" y="2040297"/>
            <a:ext cx="3207749" cy="215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6" y="4613763"/>
            <a:ext cx="11699631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088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8896">
        <p:blinds dir="vert"/>
      </p:transition>
    </mc:Choice>
    <mc:Fallback xmlns="">
      <p:transition spd="slow" advTm="38896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117565"/>
            <a:ext cx="7717290" cy="1854925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বাড়ীর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কাজ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2" y="2118902"/>
            <a:ext cx="11351623" cy="4347212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4900" dirty="0" smtClean="0"/>
              <a:t>‘</a:t>
            </a:r>
            <a:r>
              <a:rPr lang="en-US" sz="4900" b="1" dirty="0" err="1" smtClean="0">
                <a:solidFill>
                  <a:schemeClr val="bg1"/>
                </a:solidFill>
              </a:rPr>
              <a:t>হানিডিউ</a:t>
            </a:r>
            <a:r>
              <a:rPr lang="en-US" sz="4900" b="1" dirty="0" smtClean="0">
                <a:solidFill>
                  <a:schemeClr val="bg1"/>
                </a:solidFill>
              </a:rPr>
              <a:t>’ ও ‘</a:t>
            </a:r>
            <a:r>
              <a:rPr lang="en-US" sz="4900" b="1" dirty="0" err="1" smtClean="0">
                <a:solidFill>
                  <a:schemeClr val="bg1"/>
                </a:solidFill>
              </a:rPr>
              <a:t>সুইটবল</a:t>
            </a:r>
            <a:r>
              <a:rPr lang="en-US" sz="4900" b="1" dirty="0" smtClean="0">
                <a:solidFill>
                  <a:schemeClr val="bg1"/>
                </a:solidFill>
              </a:rPr>
              <a:t>’ </a:t>
            </a:r>
            <a:r>
              <a:rPr lang="en-US" sz="4900" b="1" dirty="0" err="1" smtClean="0">
                <a:solidFill>
                  <a:schemeClr val="bg1"/>
                </a:solidFill>
              </a:rPr>
              <a:t>দু’টি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গায়ে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মাখা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সাবান</a:t>
            </a:r>
            <a:r>
              <a:rPr lang="en-US" sz="4900" b="1" dirty="0" smtClean="0">
                <a:solidFill>
                  <a:schemeClr val="bg1"/>
                </a:solidFill>
              </a:rPr>
              <a:t>। ৫ </a:t>
            </a:r>
            <a:r>
              <a:rPr lang="en-US" sz="4900" b="1" dirty="0" err="1" smtClean="0">
                <a:solidFill>
                  <a:schemeClr val="bg1"/>
                </a:solidFill>
              </a:rPr>
              <a:t>বছর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আগে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একই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মানের</a:t>
            </a:r>
            <a:r>
              <a:rPr lang="en-US" sz="4900" b="1" dirty="0" smtClean="0">
                <a:solidFill>
                  <a:schemeClr val="bg1"/>
                </a:solidFill>
              </a:rPr>
              <a:t> ও </a:t>
            </a:r>
            <a:r>
              <a:rPr lang="en-US" sz="4900" b="1" dirty="0" err="1" smtClean="0">
                <a:solidFill>
                  <a:schemeClr val="bg1"/>
                </a:solidFill>
              </a:rPr>
              <a:t>দামের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দু’টি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সাবান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পৃথক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দু’টি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প্রতিযোগী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কোম্পানি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বাজারে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নিয়ে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আসে</a:t>
            </a:r>
            <a:r>
              <a:rPr lang="en-US" sz="4900" b="1" dirty="0" smtClean="0">
                <a:solidFill>
                  <a:schemeClr val="bg1"/>
                </a:solidFill>
              </a:rPr>
              <a:t>। ‘</a:t>
            </a:r>
            <a:r>
              <a:rPr lang="en-US" sz="4900" b="1" dirty="0" err="1" smtClean="0">
                <a:solidFill>
                  <a:schemeClr val="bg1"/>
                </a:solidFill>
              </a:rPr>
              <a:t>হানিডিউ</a:t>
            </a:r>
            <a:r>
              <a:rPr lang="en-US" sz="4900" b="1" dirty="0" smtClean="0">
                <a:solidFill>
                  <a:schemeClr val="bg1"/>
                </a:solidFill>
              </a:rPr>
              <a:t>’ </a:t>
            </a:r>
            <a:r>
              <a:rPr lang="en-US" sz="4900" b="1" dirty="0" err="1" smtClean="0">
                <a:solidFill>
                  <a:schemeClr val="bg1"/>
                </a:solidFill>
              </a:rPr>
              <a:t>সাবান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কেন্দ্রীয়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পাইকার</a:t>
            </a:r>
            <a:r>
              <a:rPr lang="en-US" sz="4900" b="1" dirty="0" smtClean="0">
                <a:solidFill>
                  <a:schemeClr val="bg1"/>
                </a:solidFill>
              </a:rPr>
              <a:t>, </a:t>
            </a:r>
            <a:r>
              <a:rPr lang="en-US" sz="4900" b="1" dirty="0" err="1" smtClean="0">
                <a:solidFill>
                  <a:schemeClr val="bg1"/>
                </a:solidFill>
              </a:rPr>
              <a:t>স্থানীয়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পাইকার</a:t>
            </a:r>
            <a:r>
              <a:rPr lang="en-US" sz="4900" b="1" dirty="0" smtClean="0">
                <a:solidFill>
                  <a:schemeClr val="bg1"/>
                </a:solidFill>
              </a:rPr>
              <a:t> ও </a:t>
            </a:r>
            <a:r>
              <a:rPr lang="en-US" sz="4900" b="1" dirty="0" err="1" smtClean="0">
                <a:solidFill>
                  <a:schemeClr val="bg1"/>
                </a:solidFill>
              </a:rPr>
              <a:t>খুচরা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ব্যবসায়ী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হয়ে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ভোক্তাদের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নিকট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পৌছে</a:t>
            </a:r>
            <a:r>
              <a:rPr lang="en-US" sz="4900" b="1" dirty="0" smtClean="0">
                <a:solidFill>
                  <a:schemeClr val="bg1"/>
                </a:solidFill>
              </a:rPr>
              <a:t>। </a:t>
            </a:r>
            <a:r>
              <a:rPr lang="en-US" sz="4900" b="1" dirty="0" err="1" smtClean="0">
                <a:solidFill>
                  <a:schemeClr val="bg1"/>
                </a:solidFill>
              </a:rPr>
              <a:t>অন্যদিকে</a:t>
            </a:r>
            <a:r>
              <a:rPr lang="en-US" sz="4900" b="1" dirty="0" smtClean="0">
                <a:solidFill>
                  <a:schemeClr val="bg1"/>
                </a:solidFill>
              </a:rPr>
              <a:t> ‘</a:t>
            </a:r>
            <a:r>
              <a:rPr lang="en-US" sz="4900" b="1" dirty="0" err="1" smtClean="0">
                <a:solidFill>
                  <a:schemeClr val="bg1"/>
                </a:solidFill>
              </a:rPr>
              <a:t>সুইটবল</a:t>
            </a:r>
            <a:r>
              <a:rPr lang="en-US" sz="4900" b="1" dirty="0" smtClean="0">
                <a:solidFill>
                  <a:schemeClr val="bg1"/>
                </a:solidFill>
              </a:rPr>
              <a:t>’ </a:t>
            </a:r>
            <a:r>
              <a:rPr lang="en-US" sz="4900" b="1" dirty="0" err="1" smtClean="0">
                <a:solidFill>
                  <a:schemeClr val="bg1"/>
                </a:solidFill>
              </a:rPr>
              <a:t>সাবান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সরাসরি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স্থানীয়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পরিবেশকের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মাধ্যমে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বিপণন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করা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হয়</a:t>
            </a:r>
            <a:r>
              <a:rPr lang="en-US" sz="4900" b="1" dirty="0" smtClean="0">
                <a:solidFill>
                  <a:schemeClr val="bg1"/>
                </a:solidFill>
              </a:rPr>
              <a:t>। </a:t>
            </a:r>
            <a:r>
              <a:rPr lang="en-US" sz="4900" b="1" dirty="0" err="1" smtClean="0">
                <a:solidFill>
                  <a:schemeClr val="bg1"/>
                </a:solidFill>
              </a:rPr>
              <a:t>বিগত</a:t>
            </a:r>
            <a:r>
              <a:rPr lang="en-US" sz="4900" b="1" dirty="0" smtClean="0">
                <a:solidFill>
                  <a:schemeClr val="bg1"/>
                </a:solidFill>
              </a:rPr>
              <a:t> ৫ </a:t>
            </a:r>
            <a:r>
              <a:rPr lang="en-US" sz="4900" b="1" dirty="0" err="1" smtClean="0">
                <a:solidFill>
                  <a:schemeClr val="bg1"/>
                </a:solidFill>
              </a:rPr>
              <a:t>বছরে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তাদের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বিক্রয়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এককের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পরিমান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নিম্নরূপ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ছিল</a:t>
            </a:r>
            <a:r>
              <a:rPr lang="en-US" sz="4900" b="1" dirty="0" smtClean="0">
                <a:solidFill>
                  <a:schemeClr val="bg1"/>
                </a:solidFill>
              </a:rPr>
              <a:t>-</a:t>
            </a:r>
          </a:p>
          <a:p>
            <a:pPr marL="0" indent="0">
              <a:lnSpc>
                <a:spcPct val="170000"/>
              </a:lnSpc>
              <a:buNone/>
            </a:pPr>
            <a:endParaRPr lang="en-US" sz="3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900" b="1" dirty="0" smtClean="0">
                <a:solidFill>
                  <a:schemeClr val="bg1"/>
                </a:solidFill>
              </a:rPr>
              <a:t>ক. </a:t>
            </a:r>
            <a:r>
              <a:rPr lang="en-US" sz="4900" b="1" dirty="0" err="1" smtClean="0">
                <a:solidFill>
                  <a:schemeClr val="bg1"/>
                </a:solidFill>
              </a:rPr>
              <a:t>পণ্যের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জীবনচক্র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কী</a:t>
            </a:r>
            <a:r>
              <a:rPr lang="en-US" sz="4900" b="1" dirty="0" smtClean="0">
                <a:solidFill>
                  <a:schemeClr val="bg1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4900" b="1" dirty="0" smtClean="0">
                <a:solidFill>
                  <a:schemeClr val="bg1"/>
                </a:solidFill>
              </a:rPr>
              <a:t>খ. </a:t>
            </a:r>
            <a:r>
              <a:rPr lang="en-US" sz="4900" b="1" dirty="0" err="1" smtClean="0">
                <a:solidFill>
                  <a:schemeClr val="bg1"/>
                </a:solidFill>
              </a:rPr>
              <a:t>পণ্য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উন্নয়ন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স্তরে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মুনাফা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শুন্য</a:t>
            </a:r>
            <a:r>
              <a:rPr lang="en-US" sz="4900" b="1" dirty="0" smtClean="0">
                <a:solidFill>
                  <a:schemeClr val="bg1"/>
                </a:solidFill>
              </a:rPr>
              <a:t>’-</a:t>
            </a:r>
            <a:r>
              <a:rPr lang="en-US" sz="4900" b="1" dirty="0" err="1" smtClean="0">
                <a:solidFill>
                  <a:schemeClr val="bg1"/>
                </a:solidFill>
              </a:rPr>
              <a:t>ব্যাখ্যা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কর</a:t>
            </a:r>
            <a:r>
              <a:rPr lang="en-US" sz="4900" b="1" dirty="0" smtClean="0">
                <a:solidFill>
                  <a:schemeClr val="bg1"/>
                </a:solidFill>
              </a:rPr>
              <a:t>।</a:t>
            </a:r>
          </a:p>
          <a:p>
            <a:pPr marL="0" indent="0">
              <a:buNone/>
            </a:pPr>
            <a:r>
              <a:rPr lang="en-US" sz="4900" b="1" dirty="0" smtClean="0">
                <a:solidFill>
                  <a:schemeClr val="bg1"/>
                </a:solidFill>
              </a:rPr>
              <a:t>গ. ২০১৩ </a:t>
            </a:r>
            <a:r>
              <a:rPr lang="en-US" sz="4900" b="1" dirty="0" err="1" smtClean="0">
                <a:solidFill>
                  <a:schemeClr val="bg1"/>
                </a:solidFill>
              </a:rPr>
              <a:t>সালে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হানিডিউ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সাবানটি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জীবন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চক্রের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কোন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স্তরে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ছিল</a:t>
            </a:r>
            <a:r>
              <a:rPr lang="en-US" sz="4900" b="1" dirty="0" smtClean="0">
                <a:solidFill>
                  <a:schemeClr val="bg1"/>
                </a:solidFill>
              </a:rPr>
              <a:t>? </a:t>
            </a:r>
            <a:r>
              <a:rPr lang="en-US" sz="4900" b="1" dirty="0" err="1" smtClean="0">
                <a:solidFill>
                  <a:schemeClr val="bg1"/>
                </a:solidFill>
              </a:rPr>
              <a:t>ব্যাখ্যা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কর</a:t>
            </a:r>
            <a:r>
              <a:rPr lang="en-US" sz="4900" b="1" dirty="0" smtClean="0">
                <a:solidFill>
                  <a:schemeClr val="bg1"/>
                </a:solidFill>
              </a:rPr>
              <a:t>।</a:t>
            </a:r>
          </a:p>
          <a:p>
            <a:pPr marL="0" indent="0">
              <a:buNone/>
            </a:pPr>
            <a:r>
              <a:rPr lang="en-US" sz="4900" b="1" dirty="0" smtClean="0">
                <a:solidFill>
                  <a:schemeClr val="bg1"/>
                </a:solidFill>
              </a:rPr>
              <a:t>ঘ. </a:t>
            </a:r>
            <a:r>
              <a:rPr lang="en-US" sz="4900" b="1" dirty="0" err="1" smtClean="0">
                <a:solidFill>
                  <a:schemeClr val="bg1"/>
                </a:solidFill>
              </a:rPr>
              <a:t>উদ্দীপকে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কোন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সাবান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কোম্পানিটি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সুবিধাজনক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অবস্থানে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রয়েছে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বলে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তুমি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মনে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</a:rPr>
              <a:t>কর</a:t>
            </a:r>
            <a:r>
              <a:rPr lang="en-US" sz="4900" b="1" dirty="0">
                <a:solidFill>
                  <a:schemeClr val="bg1"/>
                </a:solidFill>
              </a:rPr>
              <a:t>?</a:t>
            </a:r>
            <a:r>
              <a:rPr lang="en-US" sz="4900" b="1" dirty="0" smtClean="0">
                <a:solidFill>
                  <a:schemeClr val="bg1"/>
                </a:solidFill>
              </a:rPr>
              <a:t> </a:t>
            </a:r>
            <a:endParaRPr lang="en-US" sz="3100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272010"/>
              </p:ext>
            </p:extLst>
          </p:nvPr>
        </p:nvGraphicFramePr>
        <p:xfrm>
          <a:off x="655224" y="3590110"/>
          <a:ext cx="9073746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291"/>
                <a:gridCol w="1512291"/>
                <a:gridCol w="1512291"/>
                <a:gridCol w="1512291"/>
                <a:gridCol w="1512291"/>
                <a:gridCol w="15122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সাবানের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নাম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২০১০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২০১১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২০১২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২০১৩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২০১৪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হানিডিউ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৩ </a:t>
                      </a:r>
                      <a:r>
                        <a:rPr lang="en-US" dirty="0" err="1" smtClean="0"/>
                        <a:t>কোটি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৪কোটি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৫ </a:t>
                      </a:r>
                      <a:r>
                        <a:rPr lang="en-US" dirty="0" err="1" smtClean="0"/>
                        <a:t>কোটি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৫ </a:t>
                      </a:r>
                      <a:r>
                        <a:rPr lang="en-US" dirty="0" err="1" smtClean="0"/>
                        <a:t>কোটি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৪ </a:t>
                      </a:r>
                      <a:r>
                        <a:rPr lang="en-US" dirty="0" err="1" smtClean="0"/>
                        <a:t>কোটি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সুইটবল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২কোটি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২কোটি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৪ </a:t>
                      </a:r>
                      <a:r>
                        <a:rPr lang="en-US" dirty="0" err="1" smtClean="0"/>
                        <a:t>কোটি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৫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কোটি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৬ </a:t>
                      </a:r>
                      <a:r>
                        <a:rPr lang="en-US" dirty="0" err="1" smtClean="0"/>
                        <a:t>কোটি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645" y="263977"/>
            <a:ext cx="2981325" cy="15621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175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523">
        <p:blinds dir="vert"/>
      </p:transition>
    </mc:Choice>
    <mc:Fallback xmlns="">
      <p:transition spd="slow" advTm="5752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3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756">
        <p:blinds dir="vert"/>
      </p:transition>
    </mc:Choice>
    <mc:Fallback xmlns="">
      <p:transition spd="slow" advTm="1756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660" y="914400"/>
            <a:ext cx="3622699" cy="746974"/>
          </a:xfrm>
        </p:spPr>
        <p:txBody>
          <a:bodyPr>
            <a:noAutofit/>
          </a:bodyPr>
          <a:lstStyle/>
          <a:p>
            <a:r>
              <a:rPr lang="en-US" sz="4000" i="1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শিক্ষক</a:t>
            </a:r>
            <a:r>
              <a:rPr lang="en-US" sz="4000" i="1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i="1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পরিচিতি</a:t>
            </a:r>
            <a:endParaRPr lang="en-US" sz="4000" i="1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2660" y="2073499"/>
            <a:ext cx="5515892" cy="3412901"/>
          </a:xfrm>
          <a:noFill/>
        </p:spPr>
        <p:txBody>
          <a:bodyPr>
            <a:normAutofit/>
          </a:bodyPr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bn-IN" sz="32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মিয়া মোঃ তৌফিকুল ইসলাম</a:t>
            </a:r>
            <a:r>
              <a:rPr lang="bn-BD" sz="28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অধ্যাপক</a:t>
            </a:r>
            <a:r>
              <a:rPr lang="bn-BD" sz="28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cap="all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bn-BD" sz="24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(উৎপাদন ব্যবস্থাপনা ও বিপণন  বিভাগ  )</a:t>
            </a: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bn-BD" sz="28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মাছপাড়া </a:t>
            </a:r>
            <a:r>
              <a:rPr lang="bn-BD" sz="28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কলেজ, </a:t>
            </a:r>
            <a:endParaRPr lang="bn-IN" sz="2800" b="1" cap="all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bn-IN" sz="28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পাংশা, রাজবাড়ী।</a:t>
            </a:r>
            <a:endParaRPr lang="en-US" sz="2000" b="1" cap="all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28600" lvl="0" indent="-22860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6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Email: taufiq.mdc@gmail.com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6" r="23086"/>
          <a:stretch>
            <a:fillRect/>
          </a:stretch>
        </p:blipFill>
        <p:spPr>
          <a:xfrm rot="16200000">
            <a:off x="451708" y="1487153"/>
            <a:ext cx="4325075" cy="48926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Oval 11"/>
          <p:cNvSpPr/>
          <p:nvPr/>
        </p:nvSpPr>
        <p:spPr>
          <a:xfrm>
            <a:off x="2567354" y="3364523"/>
            <a:ext cx="46892" cy="586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214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793">
        <p:blinds dir="vert"/>
      </p:transition>
    </mc:Choice>
    <mc:Fallback xmlns="">
      <p:transition spd="slow" advTm="1179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0372" y="685800"/>
            <a:ext cx="4261276" cy="875764"/>
          </a:xfrm>
        </p:spPr>
        <p:txBody>
          <a:bodyPr>
            <a:noAutofit/>
          </a:bodyPr>
          <a:lstStyle/>
          <a:p>
            <a:r>
              <a:rPr lang="en-US" sz="3600" b="1" cap="none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পাঠ</a:t>
            </a:r>
            <a:r>
              <a:rPr lang="en-US" sz="36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cap="none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পরিচিতি</a:t>
            </a:r>
            <a:endParaRPr lang="en-US" sz="36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358" y="679821"/>
            <a:ext cx="6077196" cy="5308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এ </a:t>
            </a:r>
            <a:r>
              <a:rPr lang="en-US" sz="3600" dirty="0" err="1" smtClean="0"/>
              <a:t>পাঠ</a:t>
            </a:r>
            <a:r>
              <a:rPr lang="en-US" sz="3600" dirty="0" smtClean="0"/>
              <a:t> </a:t>
            </a:r>
            <a:r>
              <a:rPr lang="en-US" sz="3600" dirty="0" err="1" smtClean="0"/>
              <a:t>শেষে</a:t>
            </a:r>
            <a:r>
              <a:rPr lang="en-US" sz="3600" dirty="0" smtClean="0"/>
              <a:t> </a:t>
            </a:r>
            <a:r>
              <a:rPr lang="en-US" sz="3600" dirty="0" err="1" smtClean="0"/>
              <a:t>শিক্ষার্থীরা</a:t>
            </a:r>
            <a:r>
              <a:rPr lang="en-US" sz="3600" dirty="0" smtClean="0"/>
              <a:t> –</a:t>
            </a:r>
          </a:p>
          <a:p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পণ্যের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জীবন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চক্রের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ধারণা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ব্যাখ্যা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পণ্যের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জীবন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চক্রের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ধাপসমুহ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ব্যাখ্যা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5566" y="2103120"/>
            <a:ext cx="4512390" cy="3112345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উৎপাদন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ব্যবস্থাপনা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ও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বিপণন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। (২য়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পত্র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অধ্যায়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৫; </a:t>
            </a:r>
          </a:p>
          <a:p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আলোচ্য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বিষয়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পণ্যের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জীবনচক্র</a:t>
            </a:r>
            <a:endParaRPr lang="en-US" sz="32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30" y="3340099"/>
            <a:ext cx="5532224" cy="2468814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415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1888">
        <p:blinds dir="vert"/>
      </p:transition>
    </mc:Choice>
    <mc:Fallback xmlns="">
      <p:transition spd="slow" advTm="21888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756" y="476519"/>
            <a:ext cx="10378741" cy="3477296"/>
          </a:xfrm>
          <a:noFill/>
        </p:spPr>
        <p:txBody>
          <a:bodyPr>
            <a:normAutofit fontScale="90000"/>
          </a:bodyPr>
          <a:lstStyle/>
          <a:p>
            <a:r>
              <a:rPr lang="en-US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পণ্যের</a:t>
            </a:r>
            <a:r>
              <a:rPr lang="en-US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জীবন</a:t>
            </a:r>
            <a:r>
              <a:rPr lang="en-US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চক্র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err="1" smtClean="0"/>
              <a:t>বাজারে</a:t>
            </a:r>
            <a:r>
              <a:rPr lang="en-US" dirty="0" smtClean="0"/>
              <a:t> </a:t>
            </a:r>
            <a:r>
              <a:rPr lang="en-US" dirty="0" err="1" smtClean="0"/>
              <a:t>আবির্ভাব</a:t>
            </a:r>
            <a:r>
              <a:rPr lang="en-US" dirty="0" smtClean="0"/>
              <a:t> </a:t>
            </a:r>
            <a:r>
              <a:rPr lang="en-US" dirty="0" err="1" smtClean="0"/>
              <a:t>থেকে</a:t>
            </a:r>
            <a:r>
              <a:rPr lang="en-US" dirty="0" smtClean="0"/>
              <a:t> </a:t>
            </a:r>
            <a:r>
              <a:rPr lang="en-US" dirty="0" err="1" smtClean="0"/>
              <a:t>বিদায়</a:t>
            </a:r>
            <a:r>
              <a:rPr lang="en-US" dirty="0" smtClean="0"/>
              <a:t> </a:t>
            </a:r>
            <a:r>
              <a:rPr lang="en-US" dirty="0" err="1" smtClean="0"/>
              <a:t>গ্রহণ</a:t>
            </a:r>
            <a:r>
              <a:rPr lang="en-US" dirty="0" smtClean="0"/>
              <a:t> </a:t>
            </a:r>
            <a:r>
              <a:rPr lang="en-US" dirty="0" err="1" smtClean="0"/>
              <a:t>পর্যন্ত</a:t>
            </a:r>
            <a:r>
              <a:rPr lang="en-US" dirty="0" smtClean="0"/>
              <a:t> </a:t>
            </a:r>
            <a:r>
              <a:rPr lang="en-US" dirty="0" err="1" smtClean="0"/>
              <a:t>পণ্যের</a:t>
            </a:r>
            <a:r>
              <a:rPr lang="en-US" dirty="0" smtClean="0"/>
              <a:t> </a:t>
            </a:r>
            <a:r>
              <a:rPr lang="en-US" dirty="0" err="1" smtClean="0"/>
              <a:t>জীবনকালকে</a:t>
            </a:r>
            <a:r>
              <a:rPr lang="en-US" dirty="0" smtClean="0"/>
              <a:t> </a:t>
            </a:r>
            <a:r>
              <a:rPr lang="en-US" dirty="0" err="1" smtClean="0"/>
              <a:t>বিক্রয়</a:t>
            </a:r>
            <a:r>
              <a:rPr lang="en-US" dirty="0" smtClean="0"/>
              <a:t> ও </a:t>
            </a:r>
            <a:r>
              <a:rPr lang="en-US" dirty="0" err="1" smtClean="0"/>
              <a:t>মুনাফার</a:t>
            </a:r>
            <a:r>
              <a:rPr lang="en-US" dirty="0" smtClean="0"/>
              <a:t> </a:t>
            </a:r>
            <a:r>
              <a:rPr lang="en-US" dirty="0" err="1" smtClean="0"/>
              <a:t>ভিত্তিতে</a:t>
            </a:r>
            <a:r>
              <a:rPr lang="en-US" dirty="0" smtClean="0"/>
              <a:t> </a:t>
            </a:r>
            <a:r>
              <a:rPr lang="en-US" dirty="0" err="1" smtClean="0"/>
              <a:t>কতিপয়</a:t>
            </a:r>
            <a:r>
              <a:rPr lang="en-US" dirty="0" smtClean="0"/>
              <a:t> </a:t>
            </a:r>
            <a:r>
              <a:rPr lang="en-US" dirty="0" err="1" smtClean="0"/>
              <a:t>স্তরে</a:t>
            </a:r>
            <a:r>
              <a:rPr lang="en-US" dirty="0" smtClean="0"/>
              <a:t> </a:t>
            </a:r>
            <a:r>
              <a:rPr lang="en-US" dirty="0" err="1" smtClean="0"/>
              <a:t>ভাগ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হলে</a:t>
            </a:r>
            <a:r>
              <a:rPr lang="en-US" dirty="0" smtClean="0"/>
              <a:t> </a:t>
            </a:r>
            <a:r>
              <a:rPr lang="en-US" dirty="0" err="1" smtClean="0"/>
              <a:t>তাকে</a:t>
            </a:r>
            <a:r>
              <a:rPr lang="en-US" dirty="0" smtClean="0"/>
              <a:t> </a:t>
            </a:r>
            <a:r>
              <a:rPr lang="en-US" dirty="0" err="1" smtClean="0"/>
              <a:t>পণ্যের</a:t>
            </a:r>
            <a:r>
              <a:rPr lang="en-US" dirty="0" smtClean="0"/>
              <a:t> </a:t>
            </a:r>
            <a:r>
              <a:rPr lang="en-US" dirty="0" err="1" smtClean="0"/>
              <a:t>জীবন</a:t>
            </a:r>
            <a:r>
              <a:rPr lang="en-US" dirty="0" smtClean="0"/>
              <a:t> </a:t>
            </a:r>
            <a:r>
              <a:rPr lang="en-US" dirty="0" err="1" smtClean="0"/>
              <a:t>চক্র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। </a:t>
            </a:r>
            <a:br>
              <a:rPr lang="en-US" dirty="0" smtClean="0"/>
            </a:br>
            <a:r>
              <a:rPr lang="en-US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product life cycle is the course of a product’s sales and profits over its lifetime”</a:t>
            </a:r>
            <a:br>
              <a:rPr lang="en-US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cap="none" dirty="0" smtClean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-Philip Kotler &amp; Gary Armstrong </a:t>
            </a:r>
            <a:endParaRPr lang="en-US" cap="none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047" y="4171413"/>
            <a:ext cx="4962161" cy="2268024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965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389">
        <p:blinds dir="vert"/>
      </p:transition>
    </mc:Choice>
    <mc:Fallback xmlns="">
      <p:transition spd="slow" advTm="20389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183" y="134273"/>
            <a:ext cx="9773433" cy="1758921"/>
          </a:xfrm>
        </p:spPr>
        <p:txBody>
          <a:bodyPr/>
          <a:lstStyle/>
          <a:p>
            <a:pPr algn="ctr"/>
            <a:r>
              <a:rPr lang="en-US" b="1" cap="none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পণ্যের</a:t>
            </a:r>
            <a:r>
              <a:rPr lang="en-US" b="1" cap="none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cap="none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জীনচক্রের</a:t>
            </a:r>
            <a:r>
              <a:rPr lang="en-US" b="1" cap="none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cap="none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ধাপসমুহ</a:t>
            </a:r>
            <a:r>
              <a:rPr lang="en-US" b="1" cap="none" dirty="0" smtClean="0">
                <a:solidFill>
                  <a:srgbClr val="FF0000"/>
                </a:solidFill>
              </a:rPr>
              <a:t/>
            </a:r>
            <a:br>
              <a:rPr lang="en-US" b="1" cap="none" dirty="0" smtClean="0">
                <a:solidFill>
                  <a:srgbClr val="FF0000"/>
                </a:solidFill>
              </a:rPr>
            </a:br>
            <a:r>
              <a:rPr lang="en-US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Steps of products life cycle)</a:t>
            </a:r>
            <a:endParaRPr lang="en-US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9214" y="2102478"/>
            <a:ext cx="9670402" cy="39119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 err="1" smtClean="0">
                <a:solidFill>
                  <a:schemeClr val="bg1"/>
                </a:solidFill>
              </a:rPr>
              <a:t>পণ্যের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জীবন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চক্রের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ধাপসমুহকে</a:t>
            </a:r>
            <a:r>
              <a:rPr lang="en-US" sz="3200" b="1" dirty="0" smtClean="0">
                <a:solidFill>
                  <a:schemeClr val="bg1"/>
                </a:solidFill>
              </a:rPr>
              <a:t>  ৫ </a:t>
            </a:r>
            <a:r>
              <a:rPr lang="en-US" sz="3200" b="1" dirty="0" err="1" smtClean="0">
                <a:solidFill>
                  <a:schemeClr val="bg1"/>
                </a:solidFill>
              </a:rPr>
              <a:t>ভাগে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ভাগ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করা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হয়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sz="3000" b="1" dirty="0" err="1" smtClean="0">
                <a:solidFill>
                  <a:schemeClr val="bg1"/>
                </a:solidFill>
              </a:rPr>
              <a:t>পণ্য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</a:rPr>
              <a:t>উন্নয়ন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</a:rPr>
              <a:t>স্তর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(Products development stage)</a:t>
            </a:r>
          </a:p>
          <a:p>
            <a:r>
              <a:rPr lang="en-US" sz="3000" b="1" dirty="0" err="1" smtClean="0">
                <a:solidFill>
                  <a:schemeClr val="bg1"/>
                </a:solidFill>
              </a:rPr>
              <a:t>সূচনা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</a:rPr>
              <a:t>স্তর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(Introduction stage)</a:t>
            </a:r>
          </a:p>
          <a:p>
            <a:r>
              <a:rPr lang="en-US" sz="3000" b="1" dirty="0" err="1" smtClean="0">
                <a:solidFill>
                  <a:schemeClr val="bg1"/>
                </a:solidFill>
              </a:rPr>
              <a:t>প্রবৃদ্ধি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</a:rPr>
              <a:t>স্তর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(Growth stage)</a:t>
            </a:r>
            <a:endParaRPr lang="en-US" sz="30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err="1" smtClean="0">
                <a:solidFill>
                  <a:schemeClr val="bg1"/>
                </a:solidFill>
              </a:rPr>
              <a:t>পূর্ণতা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</a:rPr>
              <a:t>স্তর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(Maturity stage)</a:t>
            </a:r>
          </a:p>
          <a:p>
            <a:r>
              <a:rPr lang="en-US" sz="3000" b="1" dirty="0" err="1" smtClean="0">
                <a:solidFill>
                  <a:schemeClr val="bg1"/>
                </a:solidFill>
              </a:rPr>
              <a:t>পতন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</a:rPr>
              <a:t>স্তর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(Decline stage)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736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2252">
        <p:blinds dir="vert"/>
      </p:transition>
    </mc:Choice>
    <mc:Fallback xmlns="">
      <p:transition spd="slow" advTm="22252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128954" y="1002438"/>
            <a:ext cx="10489777" cy="4883208"/>
            <a:chOff x="-148042" y="1002438"/>
            <a:chExt cx="10489777" cy="4883208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1803042" y="3561144"/>
              <a:ext cx="7840019" cy="44943"/>
            </a:xfrm>
            <a:prstGeom prst="straightConnector1">
              <a:avLst/>
            </a:prstGeom>
            <a:ln>
              <a:solidFill>
                <a:schemeClr val="bg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7"/>
            <p:cNvSpPr/>
            <p:nvPr/>
          </p:nvSpPr>
          <p:spPr>
            <a:xfrm rot="21373260" flipV="1">
              <a:off x="2434106" y="1841678"/>
              <a:ext cx="4971246" cy="1764405"/>
            </a:xfrm>
            <a:custGeom>
              <a:avLst/>
              <a:gdLst>
                <a:gd name="connsiteX0" fmla="*/ 0 w 4662152"/>
                <a:gd name="connsiteY0" fmla="*/ 38637 h 404436"/>
                <a:gd name="connsiteX1" fmla="*/ 4662152 w 4662152"/>
                <a:gd name="connsiteY1" fmla="*/ 0 h 404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62152" h="404436">
                  <a:moveTo>
                    <a:pt x="0" y="38637"/>
                  </a:moveTo>
                  <a:cubicBezTo>
                    <a:pt x="1896414" y="361682"/>
                    <a:pt x="3792828" y="684727"/>
                    <a:pt x="4662152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911787" y="2878325"/>
              <a:ext cx="6274461" cy="1210614"/>
            </a:xfrm>
            <a:custGeom>
              <a:avLst/>
              <a:gdLst>
                <a:gd name="connsiteX0" fmla="*/ 0 w 5112913"/>
                <a:gd name="connsiteY0" fmla="*/ 579549 h 940158"/>
                <a:gd name="connsiteX1" fmla="*/ 206062 w 5112913"/>
                <a:gd name="connsiteY1" fmla="*/ 592428 h 940158"/>
                <a:gd name="connsiteX2" fmla="*/ 283336 w 5112913"/>
                <a:gd name="connsiteY2" fmla="*/ 618186 h 940158"/>
                <a:gd name="connsiteX3" fmla="*/ 334851 w 5112913"/>
                <a:gd name="connsiteY3" fmla="*/ 631065 h 940158"/>
                <a:gd name="connsiteX4" fmla="*/ 450761 w 5112913"/>
                <a:gd name="connsiteY4" fmla="*/ 669701 h 940158"/>
                <a:gd name="connsiteX5" fmla="*/ 489398 w 5112913"/>
                <a:gd name="connsiteY5" fmla="*/ 682580 h 940158"/>
                <a:gd name="connsiteX6" fmla="*/ 528034 w 5112913"/>
                <a:gd name="connsiteY6" fmla="*/ 708338 h 940158"/>
                <a:gd name="connsiteX7" fmla="*/ 566671 w 5112913"/>
                <a:gd name="connsiteY7" fmla="*/ 721217 h 940158"/>
                <a:gd name="connsiteX8" fmla="*/ 605307 w 5112913"/>
                <a:gd name="connsiteY8" fmla="*/ 759853 h 940158"/>
                <a:gd name="connsiteX9" fmla="*/ 643944 w 5112913"/>
                <a:gd name="connsiteY9" fmla="*/ 772732 h 940158"/>
                <a:gd name="connsiteX10" fmla="*/ 721217 w 5112913"/>
                <a:gd name="connsiteY10" fmla="*/ 824248 h 940158"/>
                <a:gd name="connsiteX11" fmla="*/ 798491 w 5112913"/>
                <a:gd name="connsiteY11" fmla="*/ 875763 h 940158"/>
                <a:gd name="connsiteX12" fmla="*/ 837127 w 5112913"/>
                <a:gd name="connsiteY12" fmla="*/ 901521 h 940158"/>
                <a:gd name="connsiteX13" fmla="*/ 978795 w 5112913"/>
                <a:gd name="connsiteY13" fmla="*/ 940158 h 940158"/>
                <a:gd name="connsiteX14" fmla="*/ 1339403 w 5112913"/>
                <a:gd name="connsiteY14" fmla="*/ 927279 h 940158"/>
                <a:gd name="connsiteX15" fmla="*/ 1468192 w 5112913"/>
                <a:gd name="connsiteY15" fmla="*/ 888642 h 940158"/>
                <a:gd name="connsiteX16" fmla="*/ 1506829 w 5112913"/>
                <a:gd name="connsiteY16" fmla="*/ 875763 h 940158"/>
                <a:gd name="connsiteX17" fmla="*/ 1622738 w 5112913"/>
                <a:gd name="connsiteY17" fmla="*/ 811369 h 940158"/>
                <a:gd name="connsiteX18" fmla="*/ 1674254 w 5112913"/>
                <a:gd name="connsiteY18" fmla="*/ 772732 h 940158"/>
                <a:gd name="connsiteX19" fmla="*/ 1751527 w 5112913"/>
                <a:gd name="connsiteY19" fmla="*/ 695459 h 940158"/>
                <a:gd name="connsiteX20" fmla="*/ 1828800 w 5112913"/>
                <a:gd name="connsiteY20" fmla="*/ 631065 h 940158"/>
                <a:gd name="connsiteX21" fmla="*/ 1918953 w 5112913"/>
                <a:gd name="connsiteY21" fmla="*/ 528034 h 940158"/>
                <a:gd name="connsiteX22" fmla="*/ 2009105 w 5112913"/>
                <a:gd name="connsiteY22" fmla="*/ 412124 h 940158"/>
                <a:gd name="connsiteX23" fmla="*/ 2034862 w 5112913"/>
                <a:gd name="connsiteY23" fmla="*/ 373487 h 940158"/>
                <a:gd name="connsiteX24" fmla="*/ 2112136 w 5112913"/>
                <a:gd name="connsiteY24" fmla="*/ 296214 h 940158"/>
                <a:gd name="connsiteX25" fmla="*/ 2150772 w 5112913"/>
                <a:gd name="connsiteY25" fmla="*/ 257577 h 940158"/>
                <a:gd name="connsiteX26" fmla="*/ 2189409 w 5112913"/>
                <a:gd name="connsiteY26" fmla="*/ 206062 h 940158"/>
                <a:gd name="connsiteX27" fmla="*/ 2266682 w 5112913"/>
                <a:gd name="connsiteY27" fmla="*/ 154546 h 940158"/>
                <a:gd name="connsiteX28" fmla="*/ 2343955 w 5112913"/>
                <a:gd name="connsiteY28" fmla="*/ 115910 h 940158"/>
                <a:gd name="connsiteX29" fmla="*/ 2421229 w 5112913"/>
                <a:gd name="connsiteY29" fmla="*/ 64394 h 940158"/>
                <a:gd name="connsiteX30" fmla="*/ 2459865 w 5112913"/>
                <a:gd name="connsiteY30" fmla="*/ 38637 h 940158"/>
                <a:gd name="connsiteX31" fmla="*/ 2511381 w 5112913"/>
                <a:gd name="connsiteY31" fmla="*/ 25758 h 940158"/>
                <a:gd name="connsiteX32" fmla="*/ 2614412 w 5112913"/>
                <a:gd name="connsiteY32" fmla="*/ 0 h 940158"/>
                <a:gd name="connsiteX33" fmla="*/ 3000778 w 5112913"/>
                <a:gd name="connsiteY33" fmla="*/ 12879 h 940158"/>
                <a:gd name="connsiteX34" fmla="*/ 3103809 w 5112913"/>
                <a:gd name="connsiteY34" fmla="*/ 38637 h 940158"/>
                <a:gd name="connsiteX35" fmla="*/ 3155324 w 5112913"/>
                <a:gd name="connsiteY35" fmla="*/ 51515 h 940158"/>
                <a:gd name="connsiteX36" fmla="*/ 3193961 w 5112913"/>
                <a:gd name="connsiteY36" fmla="*/ 64394 h 940158"/>
                <a:gd name="connsiteX37" fmla="*/ 3284113 w 5112913"/>
                <a:gd name="connsiteY37" fmla="*/ 77273 h 940158"/>
                <a:gd name="connsiteX38" fmla="*/ 3387144 w 5112913"/>
                <a:gd name="connsiteY38" fmla="*/ 103031 h 940158"/>
                <a:gd name="connsiteX39" fmla="*/ 3644722 w 5112913"/>
                <a:gd name="connsiteY39" fmla="*/ 141668 h 940158"/>
                <a:gd name="connsiteX40" fmla="*/ 3799268 w 5112913"/>
                <a:gd name="connsiteY40" fmla="*/ 193183 h 940158"/>
                <a:gd name="connsiteX41" fmla="*/ 3876541 w 5112913"/>
                <a:gd name="connsiteY41" fmla="*/ 218941 h 940158"/>
                <a:gd name="connsiteX42" fmla="*/ 3979572 w 5112913"/>
                <a:gd name="connsiteY42" fmla="*/ 257577 h 940158"/>
                <a:gd name="connsiteX43" fmla="*/ 4031088 w 5112913"/>
                <a:gd name="connsiteY43" fmla="*/ 296214 h 940158"/>
                <a:gd name="connsiteX44" fmla="*/ 4134119 w 5112913"/>
                <a:gd name="connsiteY44" fmla="*/ 347730 h 940158"/>
                <a:gd name="connsiteX45" fmla="*/ 4250029 w 5112913"/>
                <a:gd name="connsiteY45" fmla="*/ 399245 h 940158"/>
                <a:gd name="connsiteX46" fmla="*/ 4314423 w 5112913"/>
                <a:gd name="connsiteY46" fmla="*/ 425003 h 940158"/>
                <a:gd name="connsiteX47" fmla="*/ 4378817 w 5112913"/>
                <a:gd name="connsiteY47" fmla="*/ 437882 h 940158"/>
                <a:gd name="connsiteX48" fmla="*/ 4430333 w 5112913"/>
                <a:gd name="connsiteY48" fmla="*/ 450761 h 940158"/>
                <a:gd name="connsiteX49" fmla="*/ 4584879 w 5112913"/>
                <a:gd name="connsiteY49" fmla="*/ 489397 h 940158"/>
                <a:gd name="connsiteX50" fmla="*/ 4662153 w 5112913"/>
                <a:gd name="connsiteY50" fmla="*/ 515155 h 940158"/>
                <a:gd name="connsiteX51" fmla="*/ 4765184 w 5112913"/>
                <a:gd name="connsiteY51" fmla="*/ 528034 h 940158"/>
                <a:gd name="connsiteX52" fmla="*/ 4893972 w 5112913"/>
                <a:gd name="connsiteY52" fmla="*/ 566670 h 940158"/>
                <a:gd name="connsiteX53" fmla="*/ 4932609 w 5112913"/>
                <a:gd name="connsiteY53" fmla="*/ 579549 h 940158"/>
                <a:gd name="connsiteX54" fmla="*/ 5048519 w 5112913"/>
                <a:gd name="connsiteY54" fmla="*/ 605307 h 940158"/>
                <a:gd name="connsiteX55" fmla="*/ 5112913 w 5112913"/>
                <a:gd name="connsiteY55" fmla="*/ 605307 h 940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5112913" h="940158">
                  <a:moveTo>
                    <a:pt x="0" y="579549"/>
                  </a:moveTo>
                  <a:cubicBezTo>
                    <a:pt x="68687" y="583842"/>
                    <a:pt x="137872" y="583129"/>
                    <a:pt x="206062" y="592428"/>
                  </a:cubicBezTo>
                  <a:cubicBezTo>
                    <a:pt x="232964" y="596097"/>
                    <a:pt x="256995" y="611601"/>
                    <a:pt x="283336" y="618186"/>
                  </a:cubicBezTo>
                  <a:cubicBezTo>
                    <a:pt x="300508" y="622479"/>
                    <a:pt x="317897" y="625979"/>
                    <a:pt x="334851" y="631065"/>
                  </a:cubicBezTo>
                  <a:cubicBezTo>
                    <a:pt x="334874" y="631072"/>
                    <a:pt x="431431" y="663258"/>
                    <a:pt x="450761" y="669701"/>
                  </a:cubicBezTo>
                  <a:lnTo>
                    <a:pt x="489398" y="682580"/>
                  </a:lnTo>
                  <a:cubicBezTo>
                    <a:pt x="502277" y="691166"/>
                    <a:pt x="514190" y="701416"/>
                    <a:pt x="528034" y="708338"/>
                  </a:cubicBezTo>
                  <a:cubicBezTo>
                    <a:pt x="540176" y="714409"/>
                    <a:pt x="555375" y="713687"/>
                    <a:pt x="566671" y="721217"/>
                  </a:cubicBezTo>
                  <a:cubicBezTo>
                    <a:pt x="581825" y="731320"/>
                    <a:pt x="590153" y="749750"/>
                    <a:pt x="605307" y="759853"/>
                  </a:cubicBezTo>
                  <a:cubicBezTo>
                    <a:pt x="616603" y="767383"/>
                    <a:pt x="632077" y="766139"/>
                    <a:pt x="643944" y="772732"/>
                  </a:cubicBezTo>
                  <a:cubicBezTo>
                    <a:pt x="671005" y="787766"/>
                    <a:pt x="695459" y="807076"/>
                    <a:pt x="721217" y="824248"/>
                  </a:cubicBezTo>
                  <a:lnTo>
                    <a:pt x="798491" y="875763"/>
                  </a:lnTo>
                  <a:cubicBezTo>
                    <a:pt x="811370" y="884349"/>
                    <a:pt x="822443" y="896626"/>
                    <a:pt x="837127" y="901521"/>
                  </a:cubicBezTo>
                  <a:cubicBezTo>
                    <a:pt x="935167" y="934201"/>
                    <a:pt x="887776" y="921954"/>
                    <a:pt x="978795" y="940158"/>
                  </a:cubicBezTo>
                  <a:cubicBezTo>
                    <a:pt x="1098998" y="935865"/>
                    <a:pt x="1219358" y="934782"/>
                    <a:pt x="1339403" y="927279"/>
                  </a:cubicBezTo>
                  <a:cubicBezTo>
                    <a:pt x="1363360" y="925782"/>
                    <a:pt x="1456804" y="892438"/>
                    <a:pt x="1468192" y="888642"/>
                  </a:cubicBezTo>
                  <a:cubicBezTo>
                    <a:pt x="1481071" y="884349"/>
                    <a:pt x="1495533" y="883293"/>
                    <a:pt x="1506829" y="875763"/>
                  </a:cubicBezTo>
                  <a:cubicBezTo>
                    <a:pt x="1595397" y="816718"/>
                    <a:pt x="1554734" y="834038"/>
                    <a:pt x="1622738" y="811369"/>
                  </a:cubicBezTo>
                  <a:cubicBezTo>
                    <a:pt x="1639910" y="798490"/>
                    <a:pt x="1658299" y="787091"/>
                    <a:pt x="1674254" y="772732"/>
                  </a:cubicBezTo>
                  <a:cubicBezTo>
                    <a:pt x="1701330" y="748364"/>
                    <a:pt x="1721218" y="715665"/>
                    <a:pt x="1751527" y="695459"/>
                  </a:cubicBezTo>
                  <a:cubicBezTo>
                    <a:pt x="1785871" y="672563"/>
                    <a:pt x="1802102" y="665391"/>
                    <a:pt x="1828800" y="631065"/>
                  </a:cubicBezTo>
                  <a:cubicBezTo>
                    <a:pt x="1909706" y="527044"/>
                    <a:pt x="1844156" y="577898"/>
                    <a:pt x="1918953" y="528034"/>
                  </a:cubicBezTo>
                  <a:cubicBezTo>
                    <a:pt x="2049162" y="332719"/>
                    <a:pt x="1908222" y="533185"/>
                    <a:pt x="2009105" y="412124"/>
                  </a:cubicBezTo>
                  <a:cubicBezTo>
                    <a:pt x="2019014" y="400233"/>
                    <a:pt x="2024579" y="385056"/>
                    <a:pt x="2034862" y="373487"/>
                  </a:cubicBezTo>
                  <a:cubicBezTo>
                    <a:pt x="2059063" y="346261"/>
                    <a:pt x="2086378" y="321972"/>
                    <a:pt x="2112136" y="296214"/>
                  </a:cubicBezTo>
                  <a:cubicBezTo>
                    <a:pt x="2125015" y="283335"/>
                    <a:pt x="2139844" y="272148"/>
                    <a:pt x="2150772" y="257577"/>
                  </a:cubicBezTo>
                  <a:cubicBezTo>
                    <a:pt x="2163651" y="240405"/>
                    <a:pt x="2173366" y="220322"/>
                    <a:pt x="2189409" y="206062"/>
                  </a:cubicBezTo>
                  <a:cubicBezTo>
                    <a:pt x="2212547" y="185495"/>
                    <a:pt x="2240924" y="171718"/>
                    <a:pt x="2266682" y="154546"/>
                  </a:cubicBezTo>
                  <a:cubicBezTo>
                    <a:pt x="2316611" y="121260"/>
                    <a:pt x="2290638" y="133683"/>
                    <a:pt x="2343955" y="115910"/>
                  </a:cubicBezTo>
                  <a:cubicBezTo>
                    <a:pt x="2417197" y="42668"/>
                    <a:pt x="2346675" y="101670"/>
                    <a:pt x="2421229" y="64394"/>
                  </a:cubicBezTo>
                  <a:cubicBezTo>
                    <a:pt x="2435073" y="57472"/>
                    <a:pt x="2445638" y="44734"/>
                    <a:pt x="2459865" y="38637"/>
                  </a:cubicBezTo>
                  <a:cubicBezTo>
                    <a:pt x="2476134" y="31665"/>
                    <a:pt x="2494102" y="29598"/>
                    <a:pt x="2511381" y="25758"/>
                  </a:cubicBezTo>
                  <a:cubicBezTo>
                    <a:pt x="2604628" y="5036"/>
                    <a:pt x="2545371" y="23014"/>
                    <a:pt x="2614412" y="0"/>
                  </a:cubicBezTo>
                  <a:cubicBezTo>
                    <a:pt x="2743201" y="4293"/>
                    <a:pt x="2872128" y="5527"/>
                    <a:pt x="3000778" y="12879"/>
                  </a:cubicBezTo>
                  <a:cubicBezTo>
                    <a:pt x="3049874" y="15685"/>
                    <a:pt x="3062149" y="26734"/>
                    <a:pt x="3103809" y="38637"/>
                  </a:cubicBezTo>
                  <a:cubicBezTo>
                    <a:pt x="3120828" y="43499"/>
                    <a:pt x="3138305" y="46653"/>
                    <a:pt x="3155324" y="51515"/>
                  </a:cubicBezTo>
                  <a:cubicBezTo>
                    <a:pt x="3168377" y="55244"/>
                    <a:pt x="3180649" y="61732"/>
                    <a:pt x="3193961" y="64394"/>
                  </a:cubicBezTo>
                  <a:cubicBezTo>
                    <a:pt x="3223727" y="70347"/>
                    <a:pt x="3254062" y="72980"/>
                    <a:pt x="3284113" y="77273"/>
                  </a:cubicBezTo>
                  <a:cubicBezTo>
                    <a:pt x="3336287" y="94664"/>
                    <a:pt x="3321095" y="91375"/>
                    <a:pt x="3387144" y="103031"/>
                  </a:cubicBezTo>
                  <a:cubicBezTo>
                    <a:pt x="3539889" y="129986"/>
                    <a:pt x="3513687" y="125288"/>
                    <a:pt x="3644722" y="141668"/>
                  </a:cubicBezTo>
                  <a:lnTo>
                    <a:pt x="3799268" y="193183"/>
                  </a:lnTo>
                  <a:cubicBezTo>
                    <a:pt x="3799270" y="193184"/>
                    <a:pt x="3876538" y="218940"/>
                    <a:pt x="3876541" y="218941"/>
                  </a:cubicBezTo>
                  <a:cubicBezTo>
                    <a:pt x="3943888" y="252615"/>
                    <a:pt x="3909431" y="240043"/>
                    <a:pt x="3979572" y="257577"/>
                  </a:cubicBezTo>
                  <a:cubicBezTo>
                    <a:pt x="3996744" y="270456"/>
                    <a:pt x="4012547" y="285398"/>
                    <a:pt x="4031088" y="296214"/>
                  </a:cubicBezTo>
                  <a:cubicBezTo>
                    <a:pt x="4064255" y="315561"/>
                    <a:pt x="4102170" y="326431"/>
                    <a:pt x="4134119" y="347730"/>
                  </a:cubicBezTo>
                  <a:cubicBezTo>
                    <a:pt x="4208454" y="397286"/>
                    <a:pt x="4135078" y="353264"/>
                    <a:pt x="4250029" y="399245"/>
                  </a:cubicBezTo>
                  <a:cubicBezTo>
                    <a:pt x="4271494" y="407831"/>
                    <a:pt x="4292280" y="418360"/>
                    <a:pt x="4314423" y="425003"/>
                  </a:cubicBezTo>
                  <a:cubicBezTo>
                    <a:pt x="4335390" y="431293"/>
                    <a:pt x="4357449" y="433133"/>
                    <a:pt x="4378817" y="437882"/>
                  </a:cubicBezTo>
                  <a:cubicBezTo>
                    <a:pt x="4396096" y="441722"/>
                    <a:pt x="4413161" y="446468"/>
                    <a:pt x="4430333" y="450761"/>
                  </a:cubicBezTo>
                  <a:cubicBezTo>
                    <a:pt x="4511272" y="504720"/>
                    <a:pt x="4428577" y="458136"/>
                    <a:pt x="4584879" y="489397"/>
                  </a:cubicBezTo>
                  <a:cubicBezTo>
                    <a:pt x="4611503" y="494722"/>
                    <a:pt x="4636395" y="506569"/>
                    <a:pt x="4662153" y="515155"/>
                  </a:cubicBezTo>
                  <a:cubicBezTo>
                    <a:pt x="4694988" y="526100"/>
                    <a:pt x="4730840" y="523741"/>
                    <a:pt x="4765184" y="528034"/>
                  </a:cubicBezTo>
                  <a:cubicBezTo>
                    <a:pt x="4948812" y="589244"/>
                    <a:pt x="4757729" y="527745"/>
                    <a:pt x="4893972" y="566670"/>
                  </a:cubicBezTo>
                  <a:cubicBezTo>
                    <a:pt x="4907025" y="570399"/>
                    <a:pt x="4919556" y="575819"/>
                    <a:pt x="4932609" y="579549"/>
                  </a:cubicBezTo>
                  <a:cubicBezTo>
                    <a:pt x="4955777" y="586169"/>
                    <a:pt x="5028088" y="603264"/>
                    <a:pt x="5048519" y="605307"/>
                  </a:cubicBezTo>
                  <a:cubicBezTo>
                    <a:pt x="5069877" y="607443"/>
                    <a:pt x="5091448" y="605307"/>
                    <a:pt x="5112913" y="60530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803042" y="1828800"/>
              <a:ext cx="0" cy="2987899"/>
            </a:xfrm>
            <a:prstGeom prst="straightConnector1">
              <a:avLst/>
            </a:prstGeom>
            <a:ln w="76200">
              <a:solidFill>
                <a:schemeClr val="bg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000777" y="1828800"/>
              <a:ext cx="0" cy="1828800"/>
            </a:xfrm>
            <a:prstGeom prst="straightConnector1">
              <a:avLst/>
            </a:prstGeom>
            <a:ln w="28575">
              <a:solidFill>
                <a:schemeClr val="bg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172755" y="1777286"/>
              <a:ext cx="0" cy="1828800"/>
            </a:xfrm>
            <a:prstGeom prst="straightConnector1">
              <a:avLst/>
            </a:prstGeom>
            <a:ln w="28575">
              <a:solidFill>
                <a:schemeClr val="bg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434885" y="1777286"/>
              <a:ext cx="0" cy="1828800"/>
            </a:xfrm>
            <a:prstGeom prst="straightConnector1">
              <a:avLst/>
            </a:prstGeom>
            <a:ln w="28575">
              <a:solidFill>
                <a:schemeClr val="bg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6632620" y="1777286"/>
              <a:ext cx="0" cy="1828800"/>
            </a:xfrm>
            <a:prstGeom prst="straightConnector1">
              <a:avLst/>
            </a:prstGeom>
            <a:ln w="28575">
              <a:solidFill>
                <a:schemeClr val="bg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1066190" y="5035640"/>
              <a:ext cx="1691195" cy="85000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ক্ষতি</a:t>
              </a:r>
              <a:r>
                <a:rPr lang="en-US" dirty="0" smtClean="0"/>
                <a:t>/</a:t>
              </a:r>
              <a:r>
                <a:rPr lang="en-US" dirty="0" err="1" smtClean="0"/>
                <a:t>বিনিয়োগ</a:t>
              </a:r>
              <a:r>
                <a:rPr lang="en-US" dirty="0" smtClean="0"/>
                <a:t>(</a:t>
              </a:r>
              <a:r>
                <a:rPr lang="en-US" dirty="0" err="1" smtClean="0"/>
                <a:t>টাকা</a:t>
              </a:r>
              <a:r>
                <a:rPr lang="en-US" dirty="0" smtClean="0"/>
                <a:t>)</a:t>
              </a:r>
              <a:r>
                <a:rPr lang="as-IN" dirty="0" smtClean="0"/>
                <a:t> 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-148042" y="1002438"/>
              <a:ext cx="3148819" cy="36933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b="1" dirty="0" err="1" smtClean="0">
                  <a:solidFill>
                    <a:schemeClr val="bg1"/>
                  </a:solidFill>
                </a:rPr>
                <a:t>বিক্রয়</a:t>
              </a:r>
              <a:r>
                <a:rPr lang="en-US" b="1" dirty="0" smtClean="0">
                  <a:solidFill>
                    <a:schemeClr val="bg1"/>
                  </a:solidFill>
                </a:rPr>
                <a:t> ও </a:t>
              </a:r>
              <a:r>
                <a:rPr lang="en-US" b="1" dirty="0" err="1" smtClean="0">
                  <a:solidFill>
                    <a:schemeClr val="bg1"/>
                  </a:solidFill>
                </a:rPr>
                <a:t>মুনাফা</a:t>
              </a:r>
              <a:r>
                <a:rPr lang="en-US" b="1" dirty="0" smtClean="0">
                  <a:solidFill>
                    <a:schemeClr val="bg1"/>
                  </a:solidFill>
                </a:rPr>
                <a:t>( </a:t>
              </a:r>
              <a:r>
                <a:rPr lang="en-US" b="1" dirty="0" err="1" smtClean="0">
                  <a:solidFill>
                    <a:schemeClr val="bg1"/>
                  </a:solidFill>
                </a:rPr>
                <a:t>টাকা</a:t>
              </a:r>
              <a:r>
                <a:rPr lang="en-US" b="1" dirty="0" smtClean="0">
                  <a:solidFill>
                    <a:schemeClr val="bg1"/>
                  </a:solidFill>
                </a:rPr>
                <a:t>)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31237" y="3670478"/>
              <a:ext cx="106954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 err="1" smtClean="0"/>
                <a:t>পণ্য</a:t>
              </a:r>
              <a:r>
                <a:rPr lang="en-US" dirty="0" smtClean="0"/>
                <a:t> </a:t>
              </a:r>
              <a:r>
                <a:rPr lang="en-US" dirty="0" err="1" smtClean="0"/>
                <a:t>উন্নয়ন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151974" y="3703599"/>
              <a:ext cx="978757" cy="3661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dirty="0" err="1" smtClean="0"/>
                <a:t>সূচনা</a:t>
              </a:r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256170" y="3719607"/>
              <a:ext cx="106954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dirty="0" err="1" smtClean="0"/>
                <a:t>প্রবৃদ্ধি</a:t>
              </a:r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434885" y="3703599"/>
              <a:ext cx="106954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dirty="0" err="1" smtClean="0"/>
                <a:t>পূর্ণতা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752231" y="3703599"/>
              <a:ext cx="8009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dirty="0" err="1" smtClean="0"/>
                <a:t>পতন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860975" y="2539541"/>
              <a:ext cx="1689505" cy="36933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b="1" dirty="0" err="1" smtClean="0">
                  <a:solidFill>
                    <a:schemeClr val="bg1"/>
                  </a:solidFill>
                </a:rPr>
                <a:t>বিক্রয়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</a:rPr>
                <a:t>রেখা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853223" y="3670478"/>
              <a:ext cx="1789838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>
              <a:spAutoFit/>
            </a:bodyPr>
            <a:lstStyle/>
            <a:p>
              <a:r>
                <a:rPr lang="en-US" b="1" dirty="0" err="1" smtClean="0">
                  <a:solidFill>
                    <a:schemeClr val="bg1"/>
                  </a:solidFill>
                </a:rPr>
                <a:t>মুনাফা</a:t>
              </a:r>
              <a:r>
                <a:rPr lang="en-US" b="1" dirty="0" smtClean="0">
                  <a:solidFill>
                    <a:schemeClr val="bg1"/>
                  </a:solidFill>
                </a:rPr>
                <a:t>/</a:t>
              </a:r>
              <a:r>
                <a:rPr lang="en-US" b="1" dirty="0" err="1" smtClean="0">
                  <a:solidFill>
                    <a:schemeClr val="bg1"/>
                  </a:solidFill>
                </a:rPr>
                <a:t>ক্ষতি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</a:rPr>
                <a:t>রেখা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9590395" y="3405166"/>
              <a:ext cx="75134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dirty="0" err="1" smtClean="0"/>
                <a:t>সময়</a:t>
              </a:r>
              <a:endParaRPr lang="en-US" dirty="0"/>
            </a:p>
          </p:txBody>
        </p:sp>
      </p:grp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564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35">
        <p:blinds dir="vert"/>
      </p:transition>
    </mc:Choice>
    <mc:Fallback xmlns="">
      <p:transition spd="slow" advTm="20035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6037" y="327455"/>
            <a:ext cx="8534400" cy="1507067"/>
          </a:xfrm>
        </p:spPr>
        <p:txBody>
          <a:bodyPr/>
          <a:lstStyle/>
          <a:p>
            <a:pPr algn="ctr"/>
            <a:r>
              <a:rPr lang="en-US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পণ্য</a:t>
            </a:r>
            <a:r>
              <a:rPr lang="en-US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উন্নয়ন</a:t>
            </a:r>
            <a:r>
              <a:rPr lang="en-US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স্তর</a:t>
            </a:r>
            <a:r>
              <a:rPr lang="en-US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n-US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Product development stage)</a:t>
            </a:r>
            <a:endParaRPr lang="en-US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72" y="1834522"/>
            <a:ext cx="10507529" cy="473370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chemeClr val="bg1"/>
                </a:solidFill>
              </a:rPr>
              <a:t>কোম্পানি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কোন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নতুন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পণ্য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ধারণার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ভিত্তিতে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পণ্য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তৈরি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উন্নয়ন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করলে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তাকে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পণ্য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উন্নয়ন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স্তর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বলে</a:t>
            </a:r>
            <a:r>
              <a:rPr lang="en-US" b="1" dirty="0" smtClean="0">
                <a:solidFill>
                  <a:schemeClr val="bg1"/>
                </a:solidFill>
              </a:rPr>
              <a:t>। এ </a:t>
            </a:r>
            <a:r>
              <a:rPr lang="en-US" b="1" dirty="0" err="1" smtClean="0">
                <a:solidFill>
                  <a:schemeClr val="bg1"/>
                </a:solidFill>
              </a:rPr>
              <a:t>পর্যায়ে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প্রতিষ্ঠান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কোন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পণ্য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সম্পর্কে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নতুন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ধারণা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খুঁজে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পায়</a:t>
            </a:r>
            <a:r>
              <a:rPr lang="en-US" b="1" dirty="0" smtClean="0">
                <a:solidFill>
                  <a:schemeClr val="bg1"/>
                </a:solidFill>
              </a:rPr>
              <a:t>। </a:t>
            </a:r>
            <a:r>
              <a:rPr lang="en-US" b="1" dirty="0" err="1" smtClean="0">
                <a:solidFill>
                  <a:schemeClr val="bg1"/>
                </a:solidFill>
              </a:rPr>
              <a:t>অতঃপর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এর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উন্নয়ন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ঘটিয়ে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একে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বাজারে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ছাড়ার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অবস্থায়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নিয়ে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আসে</a:t>
            </a:r>
            <a:r>
              <a:rPr lang="en-US" b="1" dirty="0" smtClean="0">
                <a:solidFill>
                  <a:schemeClr val="bg1"/>
                </a:solidFill>
              </a:rPr>
              <a:t>। এ </a:t>
            </a:r>
            <a:r>
              <a:rPr lang="en-US" b="1" dirty="0" err="1" smtClean="0">
                <a:solidFill>
                  <a:schemeClr val="bg1"/>
                </a:solidFill>
              </a:rPr>
              <a:t>স্তরে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পণ্য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বিক্রয়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করা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হয়না</a:t>
            </a:r>
            <a:r>
              <a:rPr lang="en-US" b="1" dirty="0" smtClean="0">
                <a:solidFill>
                  <a:schemeClr val="bg1"/>
                </a:solidFill>
              </a:rPr>
              <a:t>। </a:t>
            </a:r>
            <a:r>
              <a:rPr lang="en-US" b="1" dirty="0" err="1" smtClean="0">
                <a:solidFill>
                  <a:schemeClr val="bg1"/>
                </a:solidFill>
              </a:rPr>
              <a:t>বরং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অনুসন্ধান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গবেষণা</a:t>
            </a:r>
            <a:r>
              <a:rPr lang="en-US" b="1" dirty="0" smtClean="0">
                <a:solidFill>
                  <a:schemeClr val="bg1"/>
                </a:solidFill>
              </a:rPr>
              <a:t> ও </a:t>
            </a:r>
            <a:r>
              <a:rPr lang="en-US" b="1" dirty="0" err="1" smtClean="0">
                <a:solidFill>
                  <a:schemeClr val="bg1"/>
                </a:solidFill>
              </a:rPr>
              <a:t>প্রস্তুতিতে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প্রচুর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অর্থ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ব্যয়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করা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হয়</a:t>
            </a:r>
            <a:r>
              <a:rPr lang="en-US" b="1" dirty="0" smtClean="0">
                <a:solidFill>
                  <a:schemeClr val="bg1"/>
                </a:solidFill>
              </a:rPr>
              <a:t>।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1406"/>
            <a:ext cx="12192000" cy="3466819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053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3306">
        <p:blinds dir="vert"/>
      </p:transition>
    </mc:Choice>
    <mc:Fallback xmlns="">
      <p:transition spd="slow" advTm="23306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401" y="383026"/>
            <a:ext cx="8534400" cy="1252591"/>
          </a:xfrm>
        </p:spPr>
        <p:txBody>
          <a:bodyPr/>
          <a:lstStyle/>
          <a:p>
            <a:pPr algn="ctr"/>
            <a:r>
              <a:rPr lang="en-US" b="1" cap="none" dirty="0" err="1" smtClean="0">
                <a:solidFill>
                  <a:schemeClr val="bg1"/>
                </a:solidFill>
              </a:rPr>
              <a:t>সূচনা</a:t>
            </a:r>
            <a:r>
              <a:rPr lang="en-US" b="1" cap="none" dirty="0" smtClean="0">
                <a:solidFill>
                  <a:schemeClr val="bg1"/>
                </a:solidFill>
              </a:rPr>
              <a:t> </a:t>
            </a:r>
            <a:r>
              <a:rPr lang="en-US" b="1" cap="none" dirty="0" err="1" smtClean="0">
                <a:solidFill>
                  <a:schemeClr val="bg1"/>
                </a:solidFill>
              </a:rPr>
              <a:t>স্তর</a:t>
            </a:r>
            <a:r>
              <a:rPr lang="en-US" b="1" cap="none" dirty="0" smtClean="0">
                <a:solidFill>
                  <a:schemeClr val="bg1"/>
                </a:solidFill>
              </a:rPr>
              <a:t/>
            </a:r>
            <a:br>
              <a:rPr lang="en-US" b="1" cap="none" dirty="0" smtClean="0">
                <a:solidFill>
                  <a:schemeClr val="bg1"/>
                </a:solidFill>
              </a:rPr>
            </a:br>
            <a:r>
              <a:rPr lang="en-US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(Introduction stage)</a:t>
            </a:r>
            <a:endParaRPr lang="en-US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370" y="1635617"/>
            <a:ext cx="10264462" cy="5112911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chemeClr val="bg1"/>
                </a:solidFill>
              </a:rPr>
              <a:t>পণ্যটি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বাজারে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প্রবেশ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করার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সাথে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সাথেই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সূচনা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স্তর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শুরু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হয়</a:t>
            </a:r>
            <a:r>
              <a:rPr lang="en-US" b="1" dirty="0" smtClean="0">
                <a:solidFill>
                  <a:schemeClr val="bg1"/>
                </a:solidFill>
              </a:rPr>
              <a:t>। </a:t>
            </a:r>
            <a:r>
              <a:rPr lang="en-US" b="1" dirty="0" err="1" smtClean="0">
                <a:solidFill>
                  <a:schemeClr val="bg1"/>
                </a:solidFill>
              </a:rPr>
              <a:t>তাই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পণ্য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জীবন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চক্রের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যে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স্তরে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পণ্যটি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প্রথম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বারের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মত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বাজারে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উপস্থাপন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করা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হয়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তাকে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প্রবর্তন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সূচনা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স্তর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বলে</a:t>
            </a:r>
            <a:r>
              <a:rPr lang="en-US" b="1" dirty="0" smtClean="0">
                <a:solidFill>
                  <a:schemeClr val="bg1"/>
                </a:solidFill>
              </a:rPr>
              <a:t>। এ </a:t>
            </a:r>
            <a:r>
              <a:rPr lang="en-US" b="1" dirty="0" err="1" smtClean="0">
                <a:solidFill>
                  <a:schemeClr val="bg1"/>
                </a:solidFill>
              </a:rPr>
              <a:t>পর্যায়ে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এসে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পণ্যকে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বাজারে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ছাড়া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হয়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এবং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পণ্যটি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মধ্যস্থ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ব্যবসায়ীসহ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ক্রেতা</a:t>
            </a:r>
            <a:r>
              <a:rPr lang="en-US" b="1" dirty="0" smtClean="0">
                <a:solidFill>
                  <a:schemeClr val="bg1"/>
                </a:solidFill>
              </a:rPr>
              <a:t> ও </a:t>
            </a:r>
            <a:r>
              <a:rPr lang="en-US" b="1" dirty="0" err="1" smtClean="0">
                <a:solidFill>
                  <a:schemeClr val="bg1"/>
                </a:solidFill>
              </a:rPr>
              <a:t>ভোক্তাদের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নিকট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পরিচিতি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লাভ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করে</a:t>
            </a:r>
            <a:r>
              <a:rPr lang="en-US" b="1" dirty="0" smtClean="0">
                <a:solidFill>
                  <a:schemeClr val="bg1"/>
                </a:solidFill>
              </a:rPr>
              <a:t>। এ </a:t>
            </a:r>
            <a:r>
              <a:rPr lang="en-US" b="1" dirty="0" err="1" smtClean="0">
                <a:solidFill>
                  <a:schemeClr val="bg1"/>
                </a:solidFill>
              </a:rPr>
              <a:t>স্তরে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বিক্রয়ের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পরিমান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স্বাভাবিকভাবেই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কম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থাকে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ও </a:t>
            </a:r>
            <a:r>
              <a:rPr lang="en-US" b="1" dirty="0" err="1" smtClean="0">
                <a:solidFill>
                  <a:schemeClr val="bg1"/>
                </a:solidFill>
              </a:rPr>
              <a:t>ধীরে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ধীরে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বাড়ে</a:t>
            </a:r>
            <a:r>
              <a:rPr lang="en-US" b="1" dirty="0" smtClean="0">
                <a:solidFill>
                  <a:schemeClr val="bg1"/>
                </a:solidFill>
              </a:rPr>
              <a:t>। </a:t>
            </a:r>
            <a:r>
              <a:rPr lang="en-US" b="1" dirty="0" err="1" smtClean="0">
                <a:solidFill>
                  <a:schemeClr val="bg1"/>
                </a:solidFill>
              </a:rPr>
              <a:t>সবমিলিয়ে</a:t>
            </a:r>
            <a:r>
              <a:rPr lang="en-US" b="1" dirty="0" smtClean="0">
                <a:solidFill>
                  <a:schemeClr val="bg1"/>
                </a:solidFill>
              </a:rPr>
              <a:t> এ </a:t>
            </a:r>
            <a:r>
              <a:rPr lang="en-US" b="1" dirty="0" err="1" smtClean="0">
                <a:solidFill>
                  <a:schemeClr val="bg1"/>
                </a:solidFill>
              </a:rPr>
              <a:t>পর্যায়ে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মুনাফা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কম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হয়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অনেক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ক্ষেত্রে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শূন্য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হয়</a:t>
            </a:r>
            <a:r>
              <a:rPr lang="en-US" b="1" dirty="0" smtClean="0">
                <a:solidFill>
                  <a:schemeClr val="bg1"/>
                </a:solidFill>
              </a:rPr>
              <a:t>। এ </a:t>
            </a:r>
            <a:r>
              <a:rPr lang="en-US" b="1" dirty="0" err="1" smtClean="0">
                <a:solidFill>
                  <a:schemeClr val="bg1"/>
                </a:solidFill>
              </a:rPr>
              <a:t>স্তরের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বৈশিষ্ট্য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হলো</a:t>
            </a:r>
            <a:r>
              <a:rPr lang="en-US" b="1" dirty="0" smtClean="0">
                <a:solidFill>
                  <a:schemeClr val="bg1"/>
                </a:solidFill>
              </a:rPr>
              <a:t>-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বিক্রয়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কম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ধীরে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ধীরে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বাড়ে</a:t>
            </a:r>
            <a:r>
              <a:rPr lang="en-US" b="1" dirty="0" smtClean="0">
                <a:solidFill>
                  <a:schemeClr val="bg1"/>
                </a:solidFill>
              </a:rPr>
              <a:t>।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পণ্যের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পরিচিতির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জন্য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ব্যপক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প্রসার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কার্যক্রম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চালাতে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হয়</a:t>
            </a:r>
            <a:r>
              <a:rPr lang="en-US" b="1" dirty="0" smtClean="0">
                <a:solidFill>
                  <a:schemeClr val="bg1"/>
                </a:solidFill>
              </a:rPr>
              <a:t>।</a:t>
            </a:r>
          </a:p>
          <a:p>
            <a:r>
              <a:rPr lang="en-US" b="1" dirty="0">
                <a:solidFill>
                  <a:schemeClr val="bg1"/>
                </a:solidFill>
              </a:rPr>
              <a:t>এ </a:t>
            </a:r>
            <a:r>
              <a:rPr lang="en-US" b="1" dirty="0" err="1" smtClean="0">
                <a:solidFill>
                  <a:schemeClr val="bg1"/>
                </a:solidFill>
              </a:rPr>
              <a:t>স্তরটি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বেশ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ঝুঁকিপূর্ণ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প্রতিযোগী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না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থাকায়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পণ্যের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মূল্য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বেশি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হয়</a:t>
            </a:r>
            <a:r>
              <a:rPr lang="en-US" b="1" dirty="0" smtClean="0">
                <a:solidFill>
                  <a:schemeClr val="bg1"/>
                </a:solidFill>
              </a:rPr>
              <a:t>।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138" y="3988426"/>
            <a:ext cx="3392509" cy="2544382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249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4715">
        <p:blinds dir="vert"/>
      </p:transition>
    </mc:Choice>
    <mc:Fallback xmlns="">
      <p:transition spd="slow" advTm="44715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583" y="51298"/>
            <a:ext cx="8534400" cy="1202738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প্রবৃদ্ধি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স্তর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Growth stage)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087" y="1149532"/>
            <a:ext cx="10267406" cy="525126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chemeClr val="bg1"/>
                </a:solidFill>
              </a:rPr>
              <a:t>পণ্য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জীবন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চক্রের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যে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স্তরে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পণ্যের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বিক্রয়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এবং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মুনাফা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দ্রুত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গতিতে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বৃদ্ধি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পায়</a:t>
            </a:r>
            <a:r>
              <a:rPr lang="en-US" b="1" dirty="0" smtClean="0">
                <a:solidFill>
                  <a:schemeClr val="bg1"/>
                </a:solidFill>
              </a:rPr>
              <a:t> ঐ </a:t>
            </a:r>
            <a:r>
              <a:rPr lang="en-US" b="1" dirty="0" err="1" smtClean="0">
                <a:solidFill>
                  <a:schemeClr val="bg1"/>
                </a:solidFill>
              </a:rPr>
              <a:t>স্তরকে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প্রবৃদ্ধি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স্তর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বলে</a:t>
            </a:r>
            <a:r>
              <a:rPr lang="en-US" b="1" dirty="0" smtClean="0">
                <a:solidFill>
                  <a:schemeClr val="bg1"/>
                </a:solidFill>
              </a:rPr>
              <a:t>। এ </a:t>
            </a:r>
            <a:r>
              <a:rPr lang="en-US" b="1" dirty="0" err="1" smtClean="0">
                <a:solidFill>
                  <a:schemeClr val="bg1"/>
                </a:solidFill>
              </a:rPr>
              <a:t>স্তরের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বৈশিষ্ট্য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হলো</a:t>
            </a:r>
            <a:r>
              <a:rPr lang="en-US" b="1" dirty="0" smtClean="0">
                <a:solidFill>
                  <a:schemeClr val="bg1"/>
                </a:solidFill>
              </a:rPr>
              <a:t>-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পণ্যের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বিক্রয়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দ্রুত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বৃদ্ধি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পায়</a:t>
            </a:r>
            <a:r>
              <a:rPr lang="en-US" b="1" dirty="0" smtClean="0">
                <a:solidFill>
                  <a:schemeClr val="bg1"/>
                </a:solidFill>
              </a:rPr>
              <a:t>।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মুনাফা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বৃদ্ধি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পাওয়াতে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বাজারে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প্রতিযোগী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প্রবেশ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করে</a:t>
            </a:r>
            <a:r>
              <a:rPr lang="en-US" b="1" dirty="0" smtClean="0">
                <a:solidFill>
                  <a:schemeClr val="bg1"/>
                </a:solidFill>
              </a:rPr>
              <a:t>।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পণ্যের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মান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বৃদ্ধিতে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মনোযোগ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দেওয়া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হয়</a:t>
            </a:r>
            <a:r>
              <a:rPr lang="en-US" b="1" dirty="0" smtClean="0">
                <a:solidFill>
                  <a:schemeClr val="bg1"/>
                </a:solidFill>
              </a:rPr>
              <a:t>।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অধিক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উৎপাদনের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ফ</a:t>
            </a:r>
            <a:r>
              <a:rPr lang="en-US" b="1" dirty="0" err="1" smtClean="0">
                <a:solidFill>
                  <a:schemeClr val="bg1"/>
                </a:solidFill>
              </a:rPr>
              <a:t>লে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একক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প্রতি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খরচ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ক</a:t>
            </a:r>
            <a:r>
              <a:rPr lang="en-US" b="1" dirty="0" err="1" smtClean="0">
                <a:solidFill>
                  <a:schemeClr val="bg1"/>
                </a:solidFill>
              </a:rPr>
              <a:t>মে</a:t>
            </a:r>
            <a:r>
              <a:rPr lang="en-US" b="1" dirty="0" smtClean="0">
                <a:solidFill>
                  <a:schemeClr val="bg1"/>
                </a:solidFill>
              </a:rPr>
              <a:t>।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পণ্যের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জীবনচক্রের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সবচেয়ে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গুরুত্বপূর্ণ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ও </a:t>
            </a:r>
            <a:r>
              <a:rPr lang="en-US" b="1" dirty="0" err="1" smtClean="0">
                <a:solidFill>
                  <a:schemeClr val="bg1"/>
                </a:solidFill>
              </a:rPr>
              <a:t>প্রতিযোগীতাপূর্ণ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স্তর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এটি</a:t>
            </a:r>
            <a:r>
              <a:rPr lang="en-US" b="1" dirty="0" smtClean="0">
                <a:solidFill>
                  <a:schemeClr val="bg1"/>
                </a:solidFill>
              </a:rPr>
              <a:t>।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462" y="1762146"/>
            <a:ext cx="4185138" cy="4572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22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1928">
        <p:blinds dir="vert"/>
      </p:transition>
    </mc:Choice>
    <mc:Fallback xmlns="">
      <p:transition spd="slow" advTm="31928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3.4|2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1|10.8|5.8|5.2|6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8|7.5|4.8|1.8|2.7|2|3.2|6.6|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3.3|7.2|21.7|9|3.3|3.2|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5|5.1|2.4|2.9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7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9|3.3|2.5|3.3|2.3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9|19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.6|26.4|3.4|3.1|2|2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3|8.5|3.6|2.7|2.6|2.6|2.8"/>
</p:tagLst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814</TotalTime>
  <Words>635</Words>
  <Application>Microsoft Office PowerPoint</Application>
  <PresentationFormat>Custom</PresentationFormat>
  <Paragraphs>111</Paragraphs>
  <Slides>13</Slides>
  <Notes>0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Slice</vt:lpstr>
      <vt:lpstr>স্বাগতম</vt:lpstr>
      <vt:lpstr>শিক্ষক পরিচিতি</vt:lpstr>
      <vt:lpstr>পাঠ পরিচিতি</vt:lpstr>
      <vt:lpstr>পণ্যের জীবন চক্র:  বাজারে আবির্ভাব থেকে বিদায় গ্রহণ পর্যন্ত পণ্যের জীবনকালকে বিক্রয় ও মুনাফার ভিত্তিতে কতিপয় স্তরে ভাগ করা হলে তাকে পণ্যের জীবন চক্র বলে।  The product life cycle is the course of a product’s sales and profits over its lifetime” -Philip Kotler &amp; Gary Armstrong </vt:lpstr>
      <vt:lpstr>পণ্যের জীনচক্রের ধাপসমুহ (Steps of products life cycle)</vt:lpstr>
      <vt:lpstr>PowerPoint Presentation</vt:lpstr>
      <vt:lpstr>পণ্য উন্নয়ন স্তর  ( Product development stage)</vt:lpstr>
      <vt:lpstr>সূচনা স্তর (Introduction stage)</vt:lpstr>
      <vt:lpstr>প্রবৃদ্ধি স্তর  ( Growth stage)</vt:lpstr>
      <vt:lpstr>পূর্ণতা স্তর  ( Maturity stage)</vt:lpstr>
      <vt:lpstr>পতন স্তর (Decline stage)</vt:lpstr>
      <vt:lpstr>বাড়ীর কাজ (home work)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Mijanur Rahman</dc:creator>
  <cp:lastModifiedBy>ismail - [2010]</cp:lastModifiedBy>
  <cp:revision>56</cp:revision>
  <dcterms:created xsi:type="dcterms:W3CDTF">2020-05-05T05:08:10Z</dcterms:created>
  <dcterms:modified xsi:type="dcterms:W3CDTF">2020-12-12T13:49:42Z</dcterms:modified>
</cp:coreProperties>
</file>