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8" r:id="rId2"/>
    <p:sldId id="360" r:id="rId3"/>
    <p:sldId id="312" r:id="rId4"/>
    <p:sldId id="343" r:id="rId5"/>
    <p:sldId id="340" r:id="rId6"/>
    <p:sldId id="326" r:id="rId7"/>
    <p:sldId id="359" r:id="rId8"/>
    <p:sldId id="318" r:id="rId9"/>
    <p:sldId id="356" r:id="rId10"/>
  </p:sldIdLst>
  <p:sldSz cx="12192000" cy="6858000"/>
  <p:notesSz cx="6858000" cy="9144000"/>
  <p:defaultTextStyle>
    <a:defPPr>
      <a:defRPr lang="en-US"/>
    </a:defPPr>
    <a:lvl1pPr marL="0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9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8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8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8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7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7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6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99"/>
    <a:srgbClr val="07C52B"/>
    <a:srgbClr val="F040F0"/>
    <a:srgbClr val="25F74D"/>
    <a:srgbClr val="2B07C5"/>
    <a:srgbClr val="F93396"/>
    <a:srgbClr val="CC3399"/>
    <a:srgbClr val="C337B9"/>
    <a:srgbClr val="782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5" autoAdjust="0"/>
  </p:normalViewPr>
  <p:slideViewPr>
    <p:cSldViewPr snapToGrid="0">
      <p:cViewPr varScale="1">
        <p:scale>
          <a:sx n="49" d="100"/>
          <a:sy n="49" d="100"/>
        </p:scale>
        <p:origin x="7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3BD34-75EB-4FF7-9694-4008758A42A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717D5-A9DC-418E-8D8E-B03A41010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9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8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8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8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7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7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6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F433-CC50-4DED-B034-8E40548BE3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7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44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9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9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07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089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F433-CC50-4DED-B034-8E40548BE3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0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7" indent="0" algn="ctr">
              <a:buNone/>
              <a:defRPr sz="1600"/>
            </a:lvl5pPr>
            <a:lvl6pPr marL="2285884" indent="0" algn="ctr">
              <a:buNone/>
              <a:defRPr sz="1600"/>
            </a:lvl6pPr>
            <a:lvl7pPr marL="2743059" indent="0" algn="ctr">
              <a:buNone/>
              <a:defRPr sz="1600"/>
            </a:lvl7pPr>
            <a:lvl8pPr marL="3200237" indent="0" algn="ctr">
              <a:buNone/>
              <a:defRPr sz="1600"/>
            </a:lvl8pPr>
            <a:lvl9pPr marL="3657415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4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0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4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97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27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7" indent="0">
              <a:buNone/>
              <a:defRPr sz="1600" b="1"/>
            </a:lvl5pPr>
            <a:lvl6pPr marL="2285884" indent="0">
              <a:buNone/>
              <a:defRPr sz="1600" b="1"/>
            </a:lvl6pPr>
            <a:lvl7pPr marL="2743059" indent="0">
              <a:buNone/>
              <a:defRPr sz="1600" b="1"/>
            </a:lvl7pPr>
            <a:lvl8pPr marL="3200237" indent="0">
              <a:buNone/>
              <a:defRPr sz="1600" b="1"/>
            </a:lvl8pPr>
            <a:lvl9pPr marL="365741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7" indent="0">
              <a:buNone/>
              <a:defRPr sz="1600" b="1"/>
            </a:lvl5pPr>
            <a:lvl6pPr marL="2285884" indent="0">
              <a:buNone/>
              <a:defRPr sz="1600" b="1"/>
            </a:lvl6pPr>
            <a:lvl7pPr marL="2743059" indent="0">
              <a:buNone/>
              <a:defRPr sz="1600" b="1"/>
            </a:lvl7pPr>
            <a:lvl8pPr marL="3200237" indent="0">
              <a:buNone/>
              <a:defRPr sz="1600" b="1"/>
            </a:lvl8pPr>
            <a:lvl9pPr marL="365741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6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6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3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32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3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7" indent="0">
              <a:buNone/>
              <a:defRPr sz="1000"/>
            </a:lvl5pPr>
            <a:lvl6pPr marL="2285884" indent="0">
              <a:buNone/>
              <a:defRPr sz="1000"/>
            </a:lvl6pPr>
            <a:lvl7pPr marL="2743059" indent="0">
              <a:buNone/>
              <a:defRPr sz="1000"/>
            </a:lvl7pPr>
            <a:lvl8pPr marL="3200237" indent="0">
              <a:buNone/>
              <a:defRPr sz="1000"/>
            </a:lvl8pPr>
            <a:lvl9pPr marL="365741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0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3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3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7" indent="0">
              <a:buNone/>
              <a:defRPr sz="2000"/>
            </a:lvl5pPr>
            <a:lvl6pPr marL="2285884" indent="0">
              <a:buNone/>
              <a:defRPr sz="2000"/>
            </a:lvl6pPr>
            <a:lvl7pPr marL="2743059" indent="0">
              <a:buNone/>
              <a:defRPr sz="2000"/>
            </a:lvl7pPr>
            <a:lvl8pPr marL="3200237" indent="0">
              <a:buNone/>
              <a:defRPr sz="2000"/>
            </a:lvl8pPr>
            <a:lvl9pPr marL="3657415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3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7" indent="0">
              <a:buNone/>
              <a:defRPr sz="1000"/>
            </a:lvl5pPr>
            <a:lvl6pPr marL="2285884" indent="0">
              <a:buNone/>
              <a:defRPr sz="1000"/>
            </a:lvl6pPr>
            <a:lvl7pPr marL="2743059" indent="0">
              <a:buNone/>
              <a:defRPr sz="1000"/>
            </a:lvl7pPr>
            <a:lvl8pPr marL="3200237" indent="0">
              <a:buNone/>
              <a:defRPr sz="1000"/>
            </a:lvl8pPr>
            <a:lvl9pPr marL="365741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6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7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0BE0-C2EA-43DF-BACB-616EAF130FB9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7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1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5" indent="-228588" algn="l" defTabSz="91435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1" indent="-228588" algn="l" defTabSz="91435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9" indent="-228588" algn="l" defTabSz="91435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6" indent="-228588" algn="l" defTabSz="91435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2" indent="-228588" algn="l" defTabSz="91435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9" indent="-228588" algn="l" defTabSz="91435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2" indent="-228588" algn="l" defTabSz="91435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4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9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5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146" y="547746"/>
            <a:ext cx="3934772" cy="6164781"/>
          </a:xfrm>
          <a:prstGeom prst="rect">
            <a:avLst/>
          </a:prstGeom>
        </p:spPr>
      </p:pic>
      <p:sp>
        <p:nvSpPr>
          <p:cNvPr id="11" name="Snip Diagonal Corner Rectangle 10"/>
          <p:cNvSpPr/>
          <p:nvPr/>
        </p:nvSpPr>
        <p:spPr>
          <a:xfrm>
            <a:off x="4765963" y="1528274"/>
            <a:ext cx="2372835" cy="1640953"/>
          </a:xfrm>
          <a:prstGeom prst="snip2DiagRect">
            <a:avLst>
              <a:gd name="adj1" fmla="val 0"/>
              <a:gd name="adj2" fmla="val 0"/>
            </a:avLst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CC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2400" b="1" dirty="0" err="1">
                <a:solidFill>
                  <a:srgbClr val="FFFFCC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2400" b="1" dirty="0">
                <a:solidFill>
                  <a:srgbClr val="FFFFCC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2408"/>
            <a:ext cx="12192000" cy="6835592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</p:spTree>
    <p:extLst>
      <p:ext uri="{BB962C8B-B14F-4D97-AF65-F5344CB8AC3E}">
        <p14:creationId xmlns:p14="http://schemas.microsoft.com/office/powerpoint/2010/main" val="43341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232200" y="183041"/>
            <a:ext cx="2782513" cy="98398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পরিচিতি:</a:t>
            </a:r>
            <a:endParaRPr lang="en-US" sz="4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rame 21"/>
          <p:cNvSpPr/>
          <p:nvPr/>
        </p:nvSpPr>
        <p:spPr>
          <a:xfrm>
            <a:off x="22487" y="0"/>
            <a:ext cx="12147029" cy="6858000"/>
          </a:xfrm>
          <a:prstGeom prst="frame">
            <a:avLst>
              <a:gd name="adj1" fmla="val 1377"/>
            </a:avLst>
          </a:prstGeom>
          <a:solidFill>
            <a:srgbClr val="00FF00"/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88239" y="1167030"/>
            <a:ext cx="4538611" cy="4164995"/>
            <a:chOff x="7104189" y="1356574"/>
            <a:chExt cx="4694239" cy="4164995"/>
          </a:xfrm>
        </p:grpSpPr>
        <p:sp>
          <p:nvSpPr>
            <p:cNvPr id="18" name="Rounded Rectangle 17"/>
            <p:cNvSpPr/>
            <p:nvPr/>
          </p:nvSpPr>
          <p:spPr>
            <a:xfrm>
              <a:off x="7104189" y="2376983"/>
              <a:ext cx="4694239" cy="3144586"/>
            </a:xfrm>
            <a:prstGeom prst="roundRect">
              <a:avLst/>
            </a:prstGeom>
            <a:solidFill>
              <a:srgbClr val="FAFEC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171966" y="1356574"/>
              <a:ext cx="2558683" cy="100493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prstTxWarp prst="textChevron">
                <a:avLst/>
              </a:prstTxWarp>
            </a:bodyPr>
            <a:lstStyle/>
            <a:p>
              <a:pPr algn="ctr"/>
              <a:r>
                <a:rPr lang="bn-BD" sz="3600" b="1" u="sng" dirty="0">
                  <a:solidFill>
                    <a:srgbClr val="5C06BA"/>
                  </a:solidFill>
                  <a:latin typeface="NikoshBAN" pitchFamily="2" charset="0"/>
                  <a:cs typeface="NikoshBAN" pitchFamily="2" charset="0"/>
                </a:rPr>
                <a:t>পাঠ পরিচিতি:</a:t>
              </a:r>
              <a:endParaRPr lang="en-US" sz="3600" b="1" u="sng" dirty="0">
                <a:solidFill>
                  <a:srgbClr val="5C06BA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25" name="Picture 2" descr="https://www.teachers.gov.bd/profile_pictures/Po7ej1BngNiPaMRS2pDpwd6qwwQKBkIfq9BizMp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09" y="1590899"/>
            <a:ext cx="2792333" cy="301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414832" y="4602788"/>
            <a:ext cx="3029689" cy="100503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 সাজমুননাহার খন্দকার  </a:t>
            </a:r>
            <a:r>
              <a:rPr lang="bn-IN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  <a:r>
              <a:rPr lang="en-US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bn-IN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বুড়িমাড়ী স প্রা বি,                       কালীগঞ্জ, লালমনিরহাট। </a:t>
            </a:r>
            <a:endParaRPr lang="bn-BD" sz="1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6918" y="2617137"/>
            <a:ext cx="5385449" cy="34778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IN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IN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স্বাস্থ্যবিধি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</a:t>
            </a:r>
            <a:endParaRPr lang="bn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স্বাস্থ্যবিধি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স্বাস্থ্যবিধি </a:t>
            </a:r>
            <a:r>
              <a:rPr lang="bn-IN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মেনে চললে আমরা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—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IN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সহপাঠীদের 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 আলোচনা </a:t>
            </a:r>
            <a:endParaRPr lang="bn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         ১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৪0 মিনিট 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 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 /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১/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২১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0774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917" y="70050"/>
            <a:ext cx="7940374" cy="3680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0050"/>
            <a:ext cx="4223917" cy="67403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১. সংক্রামক রোগঃ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(১)সংক্রামক রোগ কী ?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বিভিন্ন জীবাণু  যেমন-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ব্যাকটেরিয়া, ভাইরাস, ছত্রাক ইত্যাদি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শরীরে প্রবেশের ফলে সৃষ্ট রোগই হলো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সংক্রামক রোগ। এসকল রোগ প্রত্যক্ষ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বা পরোক্ষভাবে একজন মানুষ থেকে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আ</a:t>
            </a:r>
            <a:r>
              <a:rPr lang="en-US" b="1" dirty="0" err="1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রে</a:t>
            </a:r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কজন মানুষের দেহে ছড়াতে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পারে। </a:t>
            </a: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(২) সংক্রামক রোগের বিস্তারঃ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সংক্রামক রোগ বিভিন্নভাবে ছড়াতে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পারে। কিছু কিছু রোগ হাঁচি- কাশির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মাধ্যমে একজন থেকে আরেকজনে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সংক্রামিত হয়। সংক্রামিত ব্যক্তির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ব্যবহৃত জিনিস যেমন- গ্লাস, প্লেট,</a:t>
            </a:r>
            <a:endParaRPr lang="en-US" b="1" dirty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চেয়ার, টেবিল, জামাকাপড়, টয়লেট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ইত্যাদি ব্যবহারের মাধ্যমেও আমরা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জীবাণু দ্বারা সংক্রামিত হতে পারি।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মশার মতো পোকামাকড় বা কুকুরের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মতো প্রাণীর কামড়ের মাধ্যমে কিছু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রোগ ছড়াতে পারে। আবার দূষিত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খাদ্য গ্রহণ এবং দূষিত পানি পানের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মাধ্যমেও সংক্রামক রোগ ছড়াতে</a:t>
            </a:r>
            <a:endParaRPr lang="en-US" b="1" dirty="0" smtClean="0">
              <a:solidFill>
                <a:srgbClr val="2B07C5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পারে।   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6"/>
          <a:stretch/>
        </p:blipFill>
        <p:spPr>
          <a:xfrm>
            <a:off x="4253345" y="3825164"/>
            <a:ext cx="7869382" cy="303283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53345" y="3381220"/>
            <a:ext cx="3882794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bn-IN" b="1" dirty="0" smtClean="0">
                <a:latin typeface="NikoshBAN" panose="02000000000000000000"/>
                <a:cs typeface="NikoshBAN" panose="02000000000000000000" pitchFamily="2" charset="0"/>
              </a:rPr>
              <a:t>হাঁচির মাধ্যমে জীবাণু</a:t>
            </a:r>
            <a:r>
              <a:rPr lang="en-US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/>
                <a:cs typeface="NikoshBAN" panose="02000000000000000000" pitchFamily="2" charset="0"/>
              </a:rPr>
              <a:t>ছড়ায়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53345" y="6414056"/>
            <a:ext cx="3882794" cy="369332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/>
            <a:r>
              <a:rPr lang="bn-IN" b="1" dirty="0" smtClean="0">
                <a:latin typeface="NikoshBAN" panose="02000000000000000000"/>
                <a:cs typeface="NikoshBAN" panose="02000000000000000000" pitchFamily="2" charset="0"/>
              </a:rPr>
              <a:t>মশা বিভিন্ন রোগ জীবাণু</a:t>
            </a:r>
            <a:r>
              <a:rPr lang="bn-IN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b="1" dirty="0" smtClean="0">
                <a:latin typeface="NikoshBAN" panose="02000000000000000000"/>
                <a:cs typeface="NikoshBAN" panose="02000000000000000000" pitchFamily="2" charset="0"/>
              </a:rPr>
              <a:t>বহন করে </a:t>
            </a:r>
            <a:r>
              <a:rPr lang="en-US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2408"/>
            <a:ext cx="12192000" cy="6835592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</p:spTree>
    <p:extLst>
      <p:ext uri="{BB962C8B-B14F-4D97-AF65-F5344CB8AC3E}">
        <p14:creationId xmlns:p14="http://schemas.microsoft.com/office/powerpoint/2010/main" val="25374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232" y="89770"/>
            <a:ext cx="1210280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3399"/>
                </a:solidFill>
                <a:latin typeface="NikoshBAN" panose="02000000000000000000"/>
                <a:cs typeface="NikoshBAN" panose="02000000000000000000" pitchFamily="2" charset="0"/>
              </a:rPr>
              <a:t>আলোচনাঃ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 </a:t>
            </a:r>
          </a:p>
          <a:p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@ সংক্রামক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রোগ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কীভাবে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ছড়ায়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? </a:t>
            </a:r>
            <a:endParaRPr lang="bn-BD" sz="20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atin typeface="NikoshBAN" panose="02000000000000000000"/>
                <a:cs typeface="NikoshBAN" panose="02000000000000000000" pitchFamily="2" charset="0"/>
              </a:rPr>
              <a:t>১.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নিচে</a:t>
            </a:r>
            <a:r>
              <a:rPr lang="bn-BD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ছকের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মত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atin typeface="NikoshBAN" panose="02000000000000000000"/>
                <a:cs typeface="NikoshBAN" panose="02000000000000000000" pitchFamily="2" charset="0"/>
              </a:rPr>
              <a:t>করে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একটি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ছক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তৈরি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করি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।</a:t>
            </a:r>
            <a:r>
              <a:rPr lang="bn-BD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endParaRPr lang="en-GB" sz="2000" b="1" dirty="0"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981" y="6105090"/>
            <a:ext cx="1207205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সংক্রামক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রোগ</a:t>
            </a:r>
            <a:r>
              <a:rPr lang="bn-IN" sz="20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/>
                <a:cs typeface="NikoshBAN" panose="02000000000000000000" pitchFamily="2" charset="0"/>
              </a:rPr>
              <a:t>ছড়ায়</a:t>
            </a:r>
            <a:r>
              <a:rPr lang="bn-IN" sz="2000" b="1" dirty="0" smtClean="0">
                <a:latin typeface="NikoshBAN" panose="02000000000000000000"/>
                <a:cs typeface="NikoshBAN" panose="02000000000000000000" pitchFamily="2" charset="0"/>
              </a:rPr>
              <a:t> তার একটি</a:t>
            </a:r>
            <a:r>
              <a:rPr lang="en-US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তৈরি করি?</a:t>
            </a:r>
          </a:p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সহপাঠীদের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সাথে আলোচনা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 কাজটি সম্পন্ন করি।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0" y="22408"/>
            <a:ext cx="12192000" cy="6835592"/>
          </a:xfrm>
          <a:prstGeom prst="rect">
            <a:avLst/>
          </a:prstGeom>
          <a:noFill/>
          <a:ln w="76200">
            <a:solidFill>
              <a:srgbClr val="2B0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grpSp>
        <p:nvGrpSpPr>
          <p:cNvPr id="2" name="Group 1"/>
          <p:cNvGrpSpPr/>
          <p:nvPr/>
        </p:nvGrpSpPr>
        <p:grpSpPr>
          <a:xfrm>
            <a:off x="246594" y="1177626"/>
            <a:ext cx="11777432" cy="4823544"/>
            <a:chOff x="246594" y="1177626"/>
            <a:chExt cx="11777432" cy="4823544"/>
          </a:xfrm>
        </p:grpSpPr>
        <p:grpSp>
          <p:nvGrpSpPr>
            <p:cNvPr id="5" name="Group 4"/>
            <p:cNvGrpSpPr/>
            <p:nvPr/>
          </p:nvGrpSpPr>
          <p:grpSpPr>
            <a:xfrm>
              <a:off x="246594" y="1177626"/>
              <a:ext cx="11777432" cy="4823544"/>
              <a:chOff x="110298" y="2193932"/>
              <a:chExt cx="11963031" cy="289514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10298" y="2193932"/>
                <a:ext cx="11963031" cy="1635623"/>
                <a:chOff x="110298" y="2193932"/>
                <a:chExt cx="11963031" cy="1635623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118671" y="2193932"/>
                  <a:ext cx="11954658" cy="1635623"/>
                  <a:chOff x="175693" y="4342395"/>
                  <a:chExt cx="11467474" cy="1635623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175693" y="4342395"/>
                    <a:ext cx="11467474" cy="1635623"/>
                    <a:chOff x="216657" y="2269944"/>
                    <a:chExt cx="11467474" cy="1635623"/>
                  </a:xfrm>
                </p:grpSpPr>
                <p:grpSp>
                  <p:nvGrpSpPr>
                    <p:cNvPr id="13" name="Group 12"/>
                    <p:cNvGrpSpPr/>
                    <p:nvPr/>
                  </p:nvGrpSpPr>
                  <p:grpSpPr>
                    <a:xfrm>
                      <a:off x="216657" y="2269944"/>
                      <a:ext cx="11467474" cy="1635623"/>
                      <a:chOff x="524657" y="1753850"/>
                      <a:chExt cx="11467474" cy="1484025"/>
                    </a:xfrm>
                  </p:grpSpPr>
                  <p:sp>
                    <p:nvSpPr>
                      <p:cNvPr id="22" name="Rectangle 21"/>
                      <p:cNvSpPr/>
                      <p:nvPr/>
                    </p:nvSpPr>
                    <p:spPr>
                      <a:xfrm>
                        <a:off x="524657" y="1753850"/>
                        <a:ext cx="11467474" cy="14840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rgbClr val="F9339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4565" dirty="0"/>
                      </a:p>
                    </p:txBody>
                  </p:sp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532689" y="2053652"/>
                        <a:ext cx="11459442" cy="1184223"/>
                      </a:xfrm>
                      <a:prstGeom prst="rect">
                        <a:avLst/>
                      </a:prstGeom>
                      <a:blipFill>
                        <a:blip r:embed="rId5"/>
                        <a:tile tx="0" ty="0" sx="100000" sy="100000" flip="none" algn="tl"/>
                      </a:blipFill>
                      <a:ln w="57150">
                        <a:solidFill>
                          <a:srgbClr val="F9339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4565"/>
                      </a:p>
                    </p:txBody>
                  </p:sp>
                </p:grp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3166836" y="2777190"/>
                      <a:ext cx="5375166" cy="24015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just"/>
                      <a:r>
                        <a:rPr lang="en-US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000" b="1" dirty="0" smtClean="0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endParaRPr lang="bn-BD" sz="2000" b="1" dirty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p:txBody>
                </p:sp>
              </p:grpSp>
              <p:sp>
                <p:nvSpPr>
                  <p:cNvPr id="30" name="Rectangle 29"/>
                  <p:cNvSpPr/>
                  <p:nvPr/>
                </p:nvSpPr>
                <p:spPr>
                  <a:xfrm>
                    <a:off x="191756" y="5292227"/>
                    <a:ext cx="11451411" cy="676947"/>
                  </a:xfrm>
                  <a:prstGeom prst="rect">
                    <a:avLst/>
                  </a:prstGeom>
                  <a:noFill/>
                  <a:ln w="57150">
                    <a:solidFill>
                      <a:srgbClr val="F9339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4565"/>
                  </a:p>
                </p:txBody>
              </p:sp>
            </p:grpSp>
            <p:sp>
              <p:nvSpPr>
                <p:cNvPr id="18" name="TextBox 17"/>
                <p:cNvSpPr txBox="1"/>
                <p:nvPr/>
              </p:nvSpPr>
              <p:spPr>
                <a:xfrm>
                  <a:off x="110298" y="2229831"/>
                  <a:ext cx="3083888" cy="2401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bn-BD" sz="2000" b="1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</a:t>
                  </a:r>
                  <a:endParaRPr lang="bn-BD" sz="2000" b="1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19" name="Rectangle 18"/>
              <p:cNvSpPr/>
              <p:nvPr/>
            </p:nvSpPr>
            <p:spPr>
              <a:xfrm>
                <a:off x="118671" y="3783885"/>
                <a:ext cx="11946285" cy="1305195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35417" y="4422610"/>
                <a:ext cx="11937912" cy="651721"/>
              </a:xfrm>
              <a:prstGeom prst="rect">
                <a:avLst/>
              </a:prstGeom>
              <a:noFill/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4326550" y="1263617"/>
              <a:ext cx="35189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সংক্রামক </a:t>
              </a:r>
              <a:r>
                <a:rPr lang="en-US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রোগ</a:t>
              </a:r>
              <a:r>
                <a:rPr lang="en-US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 </a:t>
              </a:r>
              <a:r>
                <a:rPr lang="en-US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কীভাবে</a:t>
              </a:r>
              <a:r>
                <a:rPr lang="en-US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 </a:t>
              </a:r>
              <a:r>
                <a:rPr lang="en-US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ছড়ায়</a:t>
              </a:r>
              <a:r>
                <a:rPr lang="en-US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? 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709890" y="1980489"/>
            <a:ext cx="3040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>
                <a:latin typeface="NikoshBAN" panose="02000000000000000000"/>
                <a:cs typeface="NikoshBAN" panose="02000000000000000000" pitchFamily="2" charset="0"/>
              </a:rPr>
              <a:t>হাঁচি- কাশির  মাধ্যমে 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282637" y="3094444"/>
            <a:ext cx="5930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 ব্যক্তির জিনিসপত্র ব্যবহারের  মাধ্যমে। </a:t>
            </a:r>
            <a:endParaRPr lang="bn-BD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03651" y="4121206"/>
            <a:ext cx="8829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atin typeface="NikoshBAN" panose="02000000000000000000"/>
                <a:cs typeface="NikoshBAN" panose="02000000000000000000" pitchFamily="2" charset="0"/>
              </a:rPr>
              <a:t>বিভিন্ন প্রাণী যেমন- কুকুর,মশা, ইঁদুর ইত্যাদি প্রাণীর কামড়ের মাধ্যমে</a:t>
            </a:r>
            <a:r>
              <a:rPr lang="bn-IN" sz="2000" b="1" dirty="0">
                <a:latin typeface="NikoshBAN" panose="02000000000000000000"/>
                <a:cs typeface="NikoshBAN" panose="02000000000000000000" pitchFamily="2" charset="0"/>
              </a:rPr>
              <a:t>। </a:t>
            </a:r>
            <a:endParaRPr lang="bn-BD" sz="2000" b="1" dirty="0"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62038" y="5203831"/>
            <a:ext cx="3912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 খাদ্যের মাধ্যমে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0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14900" y="38128"/>
            <a:ext cx="7297261" cy="70480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rgbClr val="2B07C5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400" b="1" dirty="0">
              <a:solidFill>
                <a:srgbClr val="2B07C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1400" b="1" dirty="0" smtClean="0">
              <a:solidFill>
                <a:srgbClr val="07C52B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1600" b="1" dirty="0" smtClean="0">
                <a:solidFill>
                  <a:srgbClr val="07C52B"/>
                </a:solidFill>
                <a:latin typeface="NikoshBAN" pitchFamily="2" charset="0"/>
                <a:cs typeface="NikoshBAN" pitchFamily="2" charset="0"/>
              </a:rPr>
              <a:t>স্বাস্থ্যবিধি</a:t>
            </a:r>
            <a:endParaRPr lang="en-US" sz="1600" b="1" dirty="0">
              <a:solidFill>
                <a:srgbClr val="07C52B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1400" b="1" dirty="0" smtClean="0">
                <a:latin typeface="NikoshBAN" pitchFamily="2" charset="0"/>
                <a:cs typeface="NikoshBAN" pitchFamily="2" charset="0"/>
              </a:rPr>
              <a:t>স্বাস্থ্যবিধি </a:t>
            </a:r>
            <a:r>
              <a:rPr lang="bn-IN" sz="1400" b="1" dirty="0">
                <a:latin typeface="NikoshBAN" pitchFamily="2" charset="0"/>
                <a:cs typeface="NikoshBAN" pitchFamily="2" charset="0"/>
              </a:rPr>
              <a:t>মেনে চললে আমরা স্বাস্থ্য ভালো রাখতে পারি এবং স্বাস্থ্যের উন্নতি </a:t>
            </a:r>
            <a:r>
              <a:rPr lang="bn-IN" sz="1400" b="1" dirty="0" smtClean="0">
                <a:latin typeface="NikoshBAN" pitchFamily="2" charset="0"/>
                <a:cs typeface="NikoshBAN" pitchFamily="2" charset="0"/>
              </a:rPr>
              <a:t>করতে</a:t>
            </a:r>
            <a:endParaRPr lang="en-US" sz="1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1400" b="1" dirty="0" smtClean="0">
                <a:latin typeface="NikoshBAN" pitchFamily="2" charset="0"/>
                <a:cs typeface="NikoshBAN" pitchFamily="2" charset="0"/>
              </a:rPr>
              <a:t>পারি।স্বাস্থ্যবিধি </a:t>
            </a:r>
            <a:r>
              <a:rPr lang="bn-IN" sz="1400" b="1" dirty="0">
                <a:latin typeface="NikoshBAN" pitchFamily="2" charset="0"/>
                <a:cs typeface="NikoshBAN" pitchFamily="2" charset="0"/>
              </a:rPr>
              <a:t>মেনে চলার পরেও </a:t>
            </a:r>
            <a:r>
              <a:rPr lang="bn-IN" sz="1400" b="1" dirty="0" smtClean="0">
                <a:latin typeface="NikoshBAN" pitchFamily="2" charset="0"/>
                <a:cs typeface="NikoshBAN" pitchFamily="2" charset="0"/>
              </a:rPr>
              <a:t>আমরা রোগাক্রান্ত </a:t>
            </a:r>
            <a:r>
              <a:rPr lang="bn-IN" sz="1400" b="1" dirty="0">
                <a:latin typeface="NikoshBAN" pitchFamily="2" charset="0"/>
                <a:cs typeface="NikoshBAN" pitchFamily="2" charset="0"/>
              </a:rPr>
              <a:t>হই। আমরা কেন রোগাক্রান্ত হই </a:t>
            </a:r>
            <a:r>
              <a:rPr lang="bn-IN" sz="1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1400" b="1" dirty="0" smtClean="0">
                <a:latin typeface="NikoshBAN" pitchFamily="2" charset="0"/>
                <a:cs typeface="NikoshBAN" pitchFamily="2" charset="0"/>
              </a:rPr>
              <a:t>আমরা </a:t>
            </a:r>
            <a:r>
              <a:rPr lang="bn-IN" sz="1400" b="1" dirty="0">
                <a:latin typeface="NikoshBAN" pitchFamily="2" charset="0"/>
                <a:cs typeface="NikoshBAN" pitchFamily="2" charset="0"/>
              </a:rPr>
              <a:t>কীভাবে  রোগ প্রতিরোধ এবং রোগের প্রতিকার করতে পারি</a:t>
            </a:r>
            <a:r>
              <a:rPr lang="bn-IN" sz="1400" b="1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১. সংক্রামক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রোগঃ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                              </a:t>
            </a: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(১)সংক্রামক রোগ কী ?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                   </a:t>
            </a: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বিভিন্ন জীবাণু  যেমন-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ব্যাকটেরিয়া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, ভাইরাস, ছত্রাক ইত্যাদি  শরীরে প্রবেশের ফলে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সৃষ্ট</a:t>
            </a:r>
            <a:endParaRPr lang="en-US" sz="14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রোগই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হলো সংক্রামক রোগ। এসকল রোগ প্রত্যক্ষ বা পরোক্ষভাবে একজন মানুষ থেকে </a:t>
            </a:r>
            <a:endParaRPr lang="en-US" sz="14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আ</a:t>
            </a:r>
            <a:r>
              <a:rPr lang="en-US" sz="1400" b="1" dirty="0" err="1" smtClean="0">
                <a:latin typeface="NikoshBAN" panose="02000000000000000000"/>
                <a:cs typeface="NikoshBAN" panose="02000000000000000000" pitchFamily="2" charset="0"/>
              </a:rPr>
              <a:t>রে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কজন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মানুষের দেহে ছড়াতে পারে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।</a:t>
            </a:r>
            <a:endParaRPr lang="bn-IN" sz="1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(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২) সংক্রামক রোগের বিস্তারঃ সংক্রামক রোগ বিভিন্নভাবে ছড়াতে পারে। কিছু কিছু </a:t>
            </a:r>
            <a:endParaRPr lang="en-US" sz="14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রোগ</a:t>
            </a:r>
            <a:r>
              <a:rPr lang="en-US" sz="14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হাঁচি-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কাশির মাধ্যমে একজন থেকে আরেকজনে সংক্রামিত হয়।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সংক্রামিত</a:t>
            </a:r>
            <a:endParaRPr lang="en-US" sz="14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ব্যক্তির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ব্যবহৃত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জিনিস যেমন- গ্লাস, প্লেট, চেয়ার, টেবিল, জামাকাপড়, টয়লেট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ইত্যাদি</a:t>
            </a:r>
            <a:endParaRPr lang="en-US" sz="14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ব্যবহারের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মাধ্যমেও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আমরা জীবাণু দ্বারা সংক্রামিত হতে পারি। মশার মতো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পোকামাকড়</a:t>
            </a:r>
            <a:endParaRPr lang="en-US" sz="14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বা কুকুরের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মতো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প্রাণীর কামড়ের মাধ্যমে কিছু রোগ ছড়াতে পারে। আবার দূষিত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খাদ্য</a:t>
            </a:r>
            <a:endParaRPr lang="en-US" sz="14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গ্রহণ এবং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দূষিত 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পানি পানের মাধ্যমেও সংক্রামক রোগ ছড়াতে পারে</a:t>
            </a:r>
            <a:r>
              <a:rPr lang="bn-IN" sz="1400" b="1" dirty="0" smtClean="0">
                <a:latin typeface="NikoshBAN" panose="02000000000000000000"/>
                <a:cs typeface="NikoshBAN" panose="02000000000000000000" pitchFamily="2" charset="0"/>
              </a:rPr>
              <a:t>।   </a:t>
            </a:r>
            <a:endParaRPr lang="bn-IN" sz="1400" b="1" dirty="0">
              <a:latin typeface="NikoshBAN" panose="02000000000000000000"/>
              <a:cs typeface="NikoshBAN" panose="02000000000000000000" pitchFamily="2" charset="0"/>
            </a:endParaRPr>
          </a:p>
          <a:p>
            <a:pPr algn="ctr"/>
            <a:r>
              <a:rPr lang="en-US" sz="1600" b="1" dirty="0" err="1" smtClean="0">
                <a:solidFill>
                  <a:srgbClr val="FF3399"/>
                </a:solidFill>
                <a:latin typeface="NikoshBAN" panose="02000000000000000000"/>
                <a:cs typeface="NikoshBAN" panose="02000000000000000000" pitchFamily="2" charset="0"/>
              </a:rPr>
              <a:t>আলোচনাঃ</a:t>
            </a:r>
            <a:r>
              <a:rPr lang="en-US" sz="1600" b="1" dirty="0" smtClean="0">
                <a:solidFill>
                  <a:srgbClr val="FF3399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endParaRPr lang="en-US" sz="1400" b="1" dirty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@ সংক্রামক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রোগ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কীভাবে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ছড়ায়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? </a:t>
            </a:r>
            <a:endParaRPr lang="bn-BD" sz="1400" b="1" dirty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1400" b="1" dirty="0">
                <a:latin typeface="NikoshBAN" panose="02000000000000000000"/>
                <a:cs typeface="NikoshBAN" panose="02000000000000000000" pitchFamily="2" charset="0"/>
              </a:rPr>
              <a:t>১.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নিচে</a:t>
            </a:r>
            <a:r>
              <a:rPr lang="bn-BD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ছকের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মত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1400" b="1" dirty="0">
                <a:latin typeface="NikoshBAN" panose="02000000000000000000"/>
                <a:cs typeface="NikoshBAN" panose="02000000000000000000" pitchFamily="2" charset="0"/>
              </a:rPr>
              <a:t>করে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একটি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ছক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তৈরি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করি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।  </a:t>
            </a:r>
            <a:r>
              <a:rPr lang="bn-BD" sz="1400" b="1" dirty="0">
                <a:latin typeface="NikoshBAN" panose="02000000000000000000"/>
                <a:cs typeface="NikoshBAN" panose="02000000000000000000" pitchFamily="2" charset="0"/>
              </a:rPr>
              <a:t>- </a:t>
            </a:r>
            <a:endParaRPr lang="en-GB" sz="1400" b="1" dirty="0">
              <a:latin typeface="NikoshBAN" panose="02000000000000000000"/>
              <a:cs typeface="NikoshBAN" panose="02000000000000000000" pitchFamily="2" charset="0"/>
            </a:endParaRPr>
          </a:p>
          <a:p>
            <a:endParaRPr lang="en-US" sz="14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14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1400" b="1" dirty="0">
              <a:latin typeface="NikoshBAN" pitchFamily="2" charset="0"/>
              <a:cs typeface="NikoshBAN" pitchFamily="2" charset="0"/>
            </a:endParaRPr>
          </a:p>
          <a:p>
            <a:endParaRPr lang="bn-IN" sz="14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1400" b="1" dirty="0">
              <a:latin typeface="NikoshBAN" pitchFamily="2" charset="0"/>
              <a:cs typeface="NikoshBAN" pitchFamily="2" charset="0"/>
            </a:endParaRPr>
          </a:p>
          <a:p>
            <a:endParaRPr lang="en-US" sz="1400" b="1" dirty="0">
              <a:latin typeface="NikoshBAN" pitchFamily="2" charset="0"/>
              <a:cs typeface="NikoshBAN" pitchFamily="2" charset="0"/>
            </a:endParaRPr>
          </a:p>
          <a:p>
            <a:endParaRPr lang="en-US" sz="1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1400" b="1" dirty="0">
              <a:solidFill>
                <a:srgbClr val="2B07C5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কী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সংক্রামক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রোগ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/>
                <a:cs typeface="NikoshBAN" panose="02000000000000000000" pitchFamily="2" charset="0"/>
              </a:rPr>
              <a:t>ছড়ায়</a:t>
            </a:r>
            <a:r>
              <a:rPr lang="bn-IN" sz="1400" b="1" dirty="0">
                <a:latin typeface="NikoshBAN" panose="02000000000000000000"/>
                <a:cs typeface="NikoshBAN" panose="02000000000000000000" pitchFamily="2" charset="0"/>
              </a:rPr>
              <a:t> তার একটি</a:t>
            </a:r>
            <a:r>
              <a:rPr lang="en-US" sz="14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তালিকা তৈরি করি?</a:t>
            </a:r>
          </a:p>
          <a:p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৩. সহপাঠীদের সাথে আলোচনা ক</a:t>
            </a:r>
            <a:r>
              <a:rPr lang="bn-IN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রে কাজটি সম্পন্ন করি</a:t>
            </a:r>
            <a:r>
              <a:rPr lang="bn-IN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4" name="Picture 3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"/>
          <a:stretch/>
        </p:blipFill>
        <p:spPr>
          <a:xfrm>
            <a:off x="43252" y="84625"/>
            <a:ext cx="4857361" cy="67403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4" name="Group 3"/>
          <p:cNvGrpSpPr/>
          <p:nvPr/>
        </p:nvGrpSpPr>
        <p:grpSpPr>
          <a:xfrm>
            <a:off x="5167313" y="4719000"/>
            <a:ext cx="6743700" cy="1496062"/>
            <a:chOff x="5118355" y="3314953"/>
            <a:chExt cx="6907390" cy="2339576"/>
          </a:xfrm>
        </p:grpSpPr>
        <p:grpSp>
          <p:nvGrpSpPr>
            <p:cNvPr id="35" name="Group 34"/>
            <p:cNvGrpSpPr/>
            <p:nvPr/>
          </p:nvGrpSpPr>
          <p:grpSpPr>
            <a:xfrm>
              <a:off x="5118355" y="3314953"/>
              <a:ext cx="6907390" cy="2339576"/>
              <a:chOff x="110298" y="2193932"/>
              <a:chExt cx="11963031" cy="2895148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110298" y="2193932"/>
                <a:ext cx="11963031" cy="1635623"/>
                <a:chOff x="110298" y="2193932"/>
                <a:chExt cx="11963031" cy="1635623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118671" y="2193932"/>
                  <a:ext cx="11954658" cy="1635623"/>
                  <a:chOff x="175693" y="4342395"/>
                  <a:chExt cx="11467474" cy="1635623"/>
                </a:xfrm>
              </p:grpSpPr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75693" y="4342395"/>
                    <a:ext cx="11467474" cy="1635623"/>
                    <a:chOff x="524657" y="1753850"/>
                    <a:chExt cx="11467474" cy="1484025"/>
                  </a:xfrm>
                </p:grpSpPr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524657" y="1753850"/>
                      <a:ext cx="11467474" cy="1484025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 dirty="0"/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532689" y="2264758"/>
                      <a:ext cx="11459442" cy="973114"/>
                    </a:xfrm>
                    <a:prstGeom prst="rect">
                      <a:avLst/>
                    </a:prstGeom>
                    <a:blipFill>
                      <a:blip r:embed="rId4"/>
                      <a:tile tx="0" ty="0" sx="100000" sy="100000" flip="none" algn="tl"/>
                    </a:blip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</p:grpSp>
              <p:sp>
                <p:nvSpPr>
                  <p:cNvPr id="42" name="Rectangle 41"/>
                  <p:cNvSpPr/>
                  <p:nvPr/>
                </p:nvSpPr>
                <p:spPr>
                  <a:xfrm>
                    <a:off x="191757" y="5432694"/>
                    <a:ext cx="11451410" cy="536480"/>
                  </a:xfrm>
                  <a:prstGeom prst="rect">
                    <a:avLst/>
                  </a:prstGeom>
                  <a:noFill/>
                  <a:ln w="57150">
                    <a:solidFill>
                      <a:srgbClr val="F9339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4565"/>
                  </a:p>
                </p:txBody>
              </p:sp>
            </p:grpSp>
            <p:sp>
              <p:nvSpPr>
                <p:cNvPr id="40" name="TextBox 39"/>
                <p:cNvSpPr txBox="1"/>
                <p:nvPr/>
              </p:nvSpPr>
              <p:spPr>
                <a:xfrm>
                  <a:off x="110298" y="2229831"/>
                  <a:ext cx="3083888" cy="2401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bn-BD" sz="2000" b="1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</a:t>
                  </a:r>
                  <a:endParaRPr lang="bn-BD" sz="2000" b="1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37" name="Rectangle 36"/>
              <p:cNvSpPr/>
              <p:nvPr/>
            </p:nvSpPr>
            <p:spPr>
              <a:xfrm>
                <a:off x="118671" y="3783885"/>
                <a:ext cx="11946285" cy="1305195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35417" y="4392650"/>
                <a:ext cx="11937912" cy="681682"/>
              </a:xfrm>
              <a:prstGeom prst="rect">
                <a:avLst/>
              </a:prstGeom>
              <a:noFill/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7291650" y="3328597"/>
              <a:ext cx="2474691" cy="4331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সংক্রামক </a:t>
              </a:r>
              <a:r>
                <a:rPr lang="en-US" sz="1200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রোগ</a:t>
              </a:r>
              <a:r>
                <a:rPr lang="en-US" sz="1200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 </a:t>
              </a:r>
              <a:r>
                <a:rPr lang="en-US" sz="1200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কীভাবে</a:t>
              </a:r>
              <a:r>
                <a:rPr lang="en-US" sz="1200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 </a:t>
              </a:r>
              <a:r>
                <a:rPr lang="en-US" sz="1200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ছড়ায়</a:t>
              </a:r>
              <a:r>
                <a:rPr lang="en-US" sz="1200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? 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7" name="Snip Diagonal Corner Rectangle 46"/>
          <p:cNvSpPr/>
          <p:nvPr/>
        </p:nvSpPr>
        <p:spPr>
          <a:xfrm>
            <a:off x="5023950" y="-100013"/>
            <a:ext cx="7139864" cy="816883"/>
          </a:xfrm>
          <a:prstGeom prst="snip2DiagRect">
            <a:avLst/>
          </a:prstGeom>
          <a:noFill/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1400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bn-BD" sz="1400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1400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bn-BD" sz="1400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৪৭</a:t>
            </a:r>
            <a:r>
              <a:rPr lang="bn-BD" sz="1400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400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খুলে নির্ধারিত পাঠ্যাংশটুকুর লাইনের নিচে </a:t>
            </a:r>
            <a:r>
              <a:rPr lang="bn-BD" sz="1400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1400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400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রেখে</a:t>
            </a:r>
            <a:endParaRPr lang="en-US" sz="1400" b="1" dirty="0" smtClean="0">
              <a:solidFill>
                <a:srgbClr val="2B07C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400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400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আমার পড়াটা মিলিয়ে নাও। </a:t>
            </a:r>
            <a:endParaRPr lang="en-US" sz="1400" b="1" dirty="0">
              <a:solidFill>
                <a:srgbClr val="2B07C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0" y="22408"/>
            <a:ext cx="12192000" cy="6802524"/>
          </a:xfrm>
          <a:prstGeom prst="rect">
            <a:avLst/>
          </a:prstGeom>
          <a:noFill/>
          <a:ln w="76200">
            <a:solidFill>
              <a:srgbClr val="2B0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sp>
        <p:nvSpPr>
          <p:cNvPr id="49" name="Rectangle 48"/>
          <p:cNvSpPr/>
          <p:nvPr/>
        </p:nvSpPr>
        <p:spPr>
          <a:xfrm>
            <a:off x="4886326" y="22408"/>
            <a:ext cx="7305674" cy="6802524"/>
          </a:xfrm>
          <a:prstGeom prst="rect">
            <a:avLst/>
          </a:prstGeom>
          <a:noFill/>
          <a:ln w="76200">
            <a:solidFill>
              <a:srgbClr val="2B0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</p:spTree>
    <p:extLst>
      <p:ext uri="{BB962C8B-B14F-4D97-AF65-F5344CB8AC3E}">
        <p14:creationId xmlns:p14="http://schemas.microsoft.com/office/powerpoint/2010/main" val="24990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25F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sp>
        <p:nvSpPr>
          <p:cNvPr id="22" name="TextBox 21"/>
          <p:cNvSpPr txBox="1"/>
          <p:nvPr/>
        </p:nvSpPr>
        <p:spPr>
          <a:xfrm>
            <a:off x="2479728" y="868652"/>
            <a:ext cx="8035909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>
                <a:latin typeface="NikoshBAN" panose="02000000000000000000"/>
                <a:cs typeface="NikoshBAN" panose="02000000000000000000" pitchFamily="2" charset="0"/>
              </a:rPr>
              <a:t>সংক্রামক </a:t>
            </a:r>
            <a:r>
              <a:rPr lang="en-US" sz="2000" b="1" dirty="0" err="1">
                <a:latin typeface="NikoshBAN" panose="02000000000000000000"/>
                <a:cs typeface="NikoshBAN" panose="02000000000000000000" pitchFamily="2" charset="0"/>
              </a:rPr>
              <a:t>রোগ</a:t>
            </a:r>
            <a:r>
              <a:rPr lang="bn-IN" sz="20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/>
                <a:cs typeface="NikoshBAN" panose="02000000000000000000" pitchFamily="2" charset="0"/>
              </a:rPr>
              <a:t>ছড়ায়</a:t>
            </a:r>
            <a:r>
              <a:rPr lang="bn-IN" sz="2000" b="1" dirty="0">
                <a:latin typeface="NikoshBAN" panose="02000000000000000000"/>
                <a:cs typeface="NikoshBAN" panose="02000000000000000000" pitchFamily="2" charset="0"/>
              </a:rPr>
              <a:t> তার একটি</a:t>
            </a:r>
            <a:r>
              <a:rPr lang="en-US" sz="20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তালিকা তৈরি করি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Snip and Round Single Corner Rectangle 22"/>
          <p:cNvSpPr/>
          <p:nvPr/>
        </p:nvSpPr>
        <p:spPr>
          <a:xfrm>
            <a:off x="4941541" y="124387"/>
            <a:ext cx="2393283" cy="457504"/>
          </a:xfrm>
          <a:prstGeom prst="snipRoundRect">
            <a:avLst/>
          </a:prstGeom>
          <a:solidFill>
            <a:schemeClr val="tx1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FFCC00"/>
                </a:solidFill>
                <a:latin typeface="NikoshBAN" pitchFamily="2" charset="0"/>
                <a:cs typeface="NikoshBAN" pitchFamily="2" charset="0"/>
              </a:rPr>
              <a:t>দলে কাজ</a:t>
            </a:r>
            <a:endParaRPr lang="en-US" sz="2400" b="1" dirty="0">
              <a:solidFill>
                <a:srgbClr val="FFCC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92907" y="1555524"/>
            <a:ext cx="6907390" cy="1638224"/>
            <a:chOff x="5118355" y="3307808"/>
            <a:chExt cx="6907390" cy="2346721"/>
          </a:xfrm>
        </p:grpSpPr>
        <p:grpSp>
          <p:nvGrpSpPr>
            <p:cNvPr id="16" name="Group 15"/>
            <p:cNvGrpSpPr/>
            <p:nvPr/>
          </p:nvGrpSpPr>
          <p:grpSpPr>
            <a:xfrm>
              <a:off x="5118355" y="3314953"/>
              <a:ext cx="6907390" cy="2339576"/>
              <a:chOff x="110298" y="2193932"/>
              <a:chExt cx="11963031" cy="289514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10298" y="2193932"/>
                <a:ext cx="11963031" cy="1815120"/>
                <a:chOff x="110298" y="2193932"/>
                <a:chExt cx="11963031" cy="1815120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18671" y="2193932"/>
                  <a:ext cx="11954658" cy="1815120"/>
                  <a:chOff x="175693" y="4342395"/>
                  <a:chExt cx="11467474" cy="1815120"/>
                </a:xfrm>
              </p:grpSpPr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175693" y="4342395"/>
                    <a:ext cx="11467474" cy="1815120"/>
                    <a:chOff x="524657" y="1753850"/>
                    <a:chExt cx="11467474" cy="1646885"/>
                  </a:xfrm>
                </p:grpSpPr>
                <p:sp>
                  <p:nvSpPr>
                    <p:cNvPr id="27" name="Rectangle 26"/>
                    <p:cNvSpPr/>
                    <p:nvPr/>
                  </p:nvSpPr>
                  <p:spPr>
                    <a:xfrm>
                      <a:off x="524657" y="1753850"/>
                      <a:ext cx="11467474" cy="1484025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 dirty="0"/>
                    </a:p>
                  </p:txBody>
                </p:sp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532688" y="2328865"/>
                      <a:ext cx="11459443" cy="1071870"/>
                    </a:xfrm>
                    <a:prstGeom prst="rect">
                      <a:avLst/>
                    </a:prstGeom>
                    <a:blipFill>
                      <a:blip r:embed="rId3"/>
                      <a:tile tx="0" ty="0" sx="100000" sy="100000" flip="none" algn="tl"/>
                    </a:blip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</p:grpSp>
              <p:sp>
                <p:nvSpPr>
                  <p:cNvPr id="26" name="Rectangle 25"/>
                  <p:cNvSpPr/>
                  <p:nvPr/>
                </p:nvSpPr>
                <p:spPr>
                  <a:xfrm>
                    <a:off x="191756" y="5362212"/>
                    <a:ext cx="11451411" cy="606961"/>
                  </a:xfrm>
                  <a:prstGeom prst="rect">
                    <a:avLst/>
                  </a:prstGeom>
                  <a:noFill/>
                  <a:ln w="57150">
                    <a:solidFill>
                      <a:srgbClr val="F9339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4565"/>
                  </a:p>
                </p:txBody>
              </p:sp>
            </p:grpSp>
            <p:sp>
              <p:nvSpPr>
                <p:cNvPr id="24" name="TextBox 23"/>
                <p:cNvSpPr txBox="1"/>
                <p:nvPr/>
              </p:nvSpPr>
              <p:spPr>
                <a:xfrm>
                  <a:off x="110298" y="2229831"/>
                  <a:ext cx="3083888" cy="2401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bn-BD" sz="2000" b="1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</a:t>
                  </a:r>
                  <a:endParaRPr lang="bn-BD" sz="2000" b="1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19" name="Rectangle 18"/>
              <p:cNvSpPr/>
              <p:nvPr/>
            </p:nvSpPr>
            <p:spPr>
              <a:xfrm>
                <a:off x="118672" y="3783885"/>
                <a:ext cx="11954657" cy="1305195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35418" y="4580675"/>
                <a:ext cx="11937911" cy="493657"/>
              </a:xfrm>
              <a:prstGeom prst="rect">
                <a:avLst/>
              </a:prstGeom>
              <a:noFill/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6501782" y="3307808"/>
              <a:ext cx="35189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সংক্রামক </a:t>
              </a:r>
              <a:r>
                <a:rPr lang="en-US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রোগ</a:t>
              </a:r>
              <a:r>
                <a:rPr lang="en-US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 </a:t>
              </a:r>
              <a:r>
                <a:rPr lang="en-US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কীভাবে</a:t>
              </a:r>
              <a:r>
                <a:rPr lang="en-US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 </a:t>
              </a:r>
              <a:r>
                <a:rPr lang="en-US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ছড়ায়</a:t>
              </a:r>
              <a:r>
                <a:rPr lang="en-US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? 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29" name="Snip and Round Single Corner Rectangle 28"/>
          <p:cNvSpPr/>
          <p:nvPr/>
        </p:nvSpPr>
        <p:spPr>
          <a:xfrm>
            <a:off x="4941541" y="3311593"/>
            <a:ext cx="2393283" cy="469471"/>
          </a:xfrm>
          <a:prstGeom prst="snipRoundRect">
            <a:avLst/>
          </a:prstGeom>
          <a:solidFill>
            <a:schemeClr val="tx1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FFCC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400" b="1" dirty="0">
              <a:solidFill>
                <a:srgbClr val="FF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479728" y="4018797"/>
            <a:ext cx="8035909" cy="417136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প্রশ্নগুলোর উত্তর প্রথমে বলি ও পরে লিখি। 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Snip Diagonal Corner Rectangle 30"/>
          <p:cNvSpPr/>
          <p:nvPr/>
        </p:nvSpPr>
        <p:spPr>
          <a:xfrm>
            <a:off x="2802576" y="4679361"/>
            <a:ext cx="6902556" cy="1163242"/>
          </a:xfrm>
          <a:prstGeom prst="snip2DiagRect">
            <a:avLst/>
          </a:prstGeom>
          <a:solidFill>
            <a:srgbClr val="0000CC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GB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স্বাস্থ্যবিধি কেনো মেনে চলা উচিৎ</a:t>
            </a:r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সংক্রামক রোগ কী?</a:t>
            </a:r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তুমি কী ভাবে সক্রামক রোগ </a:t>
            </a:r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প্রতিকার করবে? </a:t>
            </a:r>
            <a:endParaRPr lang="bn-BD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25F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sp>
        <p:nvSpPr>
          <p:cNvPr id="29" name="Snip and Round Single Corner Rectangle 28"/>
          <p:cNvSpPr/>
          <p:nvPr/>
        </p:nvSpPr>
        <p:spPr>
          <a:xfrm>
            <a:off x="4899358" y="165296"/>
            <a:ext cx="2393283" cy="469471"/>
          </a:xfrm>
          <a:prstGeom prst="snipRoundRect">
            <a:avLst/>
          </a:prstGeom>
          <a:solidFill>
            <a:schemeClr val="tx1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CC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2400" b="1" dirty="0" smtClean="0">
                <a:solidFill>
                  <a:srgbClr val="FF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FFCC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400" b="1" dirty="0">
              <a:solidFill>
                <a:srgbClr val="FF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586068" y="800063"/>
            <a:ext cx="2869810" cy="470426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rgbClr val="25F74D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000" b="1" dirty="0" smtClean="0">
                <a:solidFill>
                  <a:srgbClr val="25F74D"/>
                </a:solidFill>
                <a:latin typeface="NikoshBAN" pitchFamily="2" charset="0"/>
                <a:cs typeface="NikoshBAN" pitchFamily="2" charset="0"/>
              </a:rPr>
              <a:t>শূন্যস্থান পূরণ </a:t>
            </a:r>
            <a:r>
              <a:rPr lang="bn-BD" sz="2000" b="1" dirty="0" smtClean="0">
                <a:solidFill>
                  <a:srgbClr val="25F74D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rgbClr val="25F74D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Snip Diagonal Corner Rectangle 30"/>
          <p:cNvSpPr/>
          <p:nvPr/>
        </p:nvSpPr>
        <p:spPr>
          <a:xfrm>
            <a:off x="1603503" y="1624791"/>
            <a:ext cx="10084618" cy="1804209"/>
          </a:xfrm>
          <a:prstGeom prst="snip2DiagRect">
            <a:avLst/>
          </a:prstGeom>
          <a:solidFill>
            <a:schemeClr val="tx1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GB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সংক্রামক রোগ----------------------ছড়াতে পারে।  </a:t>
            </a:r>
          </a:p>
          <a:p>
            <a:endParaRPr lang="bn-IN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b="1" dirty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রোগ হাঁচি- কাশির মাধ্যমে একজন থেকে </a:t>
            </a:r>
            <a:r>
              <a:rPr lang="bn-IN" b="1" dirty="0" smtClean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আরেকজনে------------------- </a:t>
            </a:r>
            <a:r>
              <a:rPr lang="bn-IN" b="1" dirty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হয়। </a:t>
            </a:r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IN" b="1" dirty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দূষিত </a:t>
            </a:r>
            <a:r>
              <a:rPr lang="bn-IN" b="1" dirty="0" smtClean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--------- গ্রহণ </a:t>
            </a:r>
            <a:r>
              <a:rPr lang="bn-IN" b="1" dirty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এবং দূষিত </a:t>
            </a:r>
            <a:r>
              <a:rPr lang="bn-IN" b="1" dirty="0" smtClean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----------পানের </a:t>
            </a:r>
            <a:r>
              <a:rPr lang="bn-IN" b="1" dirty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মাধ্যমেও সংক্রামক রোগ ছড়াতে পারে।  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864210" y="1551925"/>
            <a:ext cx="2070296" cy="47042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বিভিন্নভাবে  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860009" y="2100764"/>
            <a:ext cx="2070296" cy="47042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সংক্রামিত 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933111" y="2666890"/>
            <a:ext cx="1099626" cy="47042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FFFF00"/>
                </a:solidFill>
                <a:latin typeface="NikoshBAN" panose="02000000000000000000"/>
                <a:cs typeface="NikoshBAN" panose="02000000000000000000" pitchFamily="2" charset="0"/>
              </a:rPr>
              <a:t>খাদ্য</a:t>
            </a:r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546186" y="2677650"/>
            <a:ext cx="1099626" cy="47042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FFFF00"/>
                </a:solidFill>
                <a:latin typeface="NikoshBAN" panose="02000000000000000000"/>
                <a:cs typeface="NikoshBAN" panose="02000000000000000000" pitchFamily="2" charset="0"/>
              </a:rPr>
              <a:t>পানি </a:t>
            </a:r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que 11"/>
          <p:cNvSpPr/>
          <p:nvPr/>
        </p:nvSpPr>
        <p:spPr>
          <a:xfrm>
            <a:off x="4314869" y="196684"/>
            <a:ext cx="2285999" cy="524991"/>
          </a:xfrm>
          <a:prstGeom prst="plaque">
            <a:avLst/>
          </a:prstGeom>
          <a:solidFill>
            <a:srgbClr val="FFFFAB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8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ঃ </a:t>
            </a:r>
          </a:p>
        </p:txBody>
      </p:sp>
      <p:sp>
        <p:nvSpPr>
          <p:cNvPr id="13" name="Snip Diagonal Corner Rectangle 12"/>
          <p:cNvSpPr/>
          <p:nvPr/>
        </p:nvSpPr>
        <p:spPr>
          <a:xfrm>
            <a:off x="173167" y="915210"/>
            <a:ext cx="10023975" cy="519723"/>
          </a:xfrm>
          <a:prstGeom prst="snip2Diag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সংক্রামক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রোগ</a:t>
            </a:r>
            <a:r>
              <a:rPr lang="bn-IN" sz="2000" b="1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ছড়ায়</a:t>
            </a:r>
            <a:r>
              <a:rPr lang="bn-IN" sz="2000" b="1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তার একটি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 তৈরি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32-Point Star 14"/>
          <p:cNvSpPr/>
          <p:nvPr/>
        </p:nvSpPr>
        <p:spPr>
          <a:xfrm>
            <a:off x="1934004" y="5926808"/>
            <a:ext cx="8323999" cy="829255"/>
          </a:xfrm>
          <a:prstGeom prst="star32">
            <a:avLst>
              <a:gd name="adj" fmla="val 24213"/>
            </a:avLst>
          </a:prstGeom>
          <a:solidFill>
            <a:srgbClr val="CC3399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65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74893" y="6221343"/>
            <a:ext cx="2057400" cy="28375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6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2408"/>
            <a:ext cx="12192000" cy="6835592"/>
          </a:xfrm>
          <a:prstGeom prst="rect">
            <a:avLst/>
          </a:prstGeom>
          <a:noFill/>
          <a:ln w="76200">
            <a:solidFill>
              <a:srgbClr val="25F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grpSp>
        <p:nvGrpSpPr>
          <p:cNvPr id="41" name="Group 40"/>
          <p:cNvGrpSpPr/>
          <p:nvPr/>
        </p:nvGrpSpPr>
        <p:grpSpPr>
          <a:xfrm>
            <a:off x="226964" y="1434933"/>
            <a:ext cx="6907390" cy="1983096"/>
            <a:chOff x="5118355" y="3314953"/>
            <a:chExt cx="6907390" cy="2339576"/>
          </a:xfrm>
        </p:grpSpPr>
        <p:grpSp>
          <p:nvGrpSpPr>
            <p:cNvPr id="42" name="Group 41"/>
            <p:cNvGrpSpPr/>
            <p:nvPr/>
          </p:nvGrpSpPr>
          <p:grpSpPr>
            <a:xfrm>
              <a:off x="5118355" y="3314953"/>
              <a:ext cx="6907390" cy="2339576"/>
              <a:chOff x="110298" y="2193932"/>
              <a:chExt cx="11963031" cy="2895148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110298" y="2193932"/>
                <a:ext cx="11963031" cy="1635623"/>
                <a:chOff x="110298" y="2193932"/>
                <a:chExt cx="11963031" cy="1635623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118671" y="2193932"/>
                  <a:ext cx="11954658" cy="1635623"/>
                  <a:chOff x="175693" y="4342395"/>
                  <a:chExt cx="11467474" cy="1635623"/>
                </a:xfrm>
              </p:grpSpPr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175693" y="4342395"/>
                    <a:ext cx="11467474" cy="1635623"/>
                    <a:chOff x="524657" y="1753850"/>
                    <a:chExt cx="11467474" cy="1484025"/>
                  </a:xfrm>
                </p:grpSpPr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524657" y="1753850"/>
                      <a:ext cx="11467474" cy="1484025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 dirty="0"/>
                    </a:p>
                  </p:txBody>
                </p:sp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532688" y="2226848"/>
                      <a:ext cx="11459443" cy="1011024"/>
                    </a:xfrm>
                    <a:prstGeom prst="rect">
                      <a:avLst/>
                    </a:prstGeom>
                    <a:blipFill>
                      <a:blip r:embed="rId3"/>
                      <a:tile tx="0" ty="0" sx="100000" sy="100000" flip="none" algn="tl"/>
                    </a:blip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</p:grpSp>
              <p:sp>
                <p:nvSpPr>
                  <p:cNvPr id="50" name="Rectangle 49"/>
                  <p:cNvSpPr/>
                  <p:nvPr/>
                </p:nvSpPr>
                <p:spPr>
                  <a:xfrm>
                    <a:off x="191756" y="5292227"/>
                    <a:ext cx="11451411" cy="676947"/>
                  </a:xfrm>
                  <a:prstGeom prst="rect">
                    <a:avLst/>
                  </a:prstGeom>
                  <a:noFill/>
                  <a:ln w="57150">
                    <a:solidFill>
                      <a:srgbClr val="F9339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4565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110298" y="2229831"/>
                  <a:ext cx="3083888" cy="2401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bn-BD" sz="2000" b="1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</a:t>
                  </a:r>
                  <a:endParaRPr lang="bn-BD" sz="2000" b="1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118671" y="3783885"/>
                <a:ext cx="11946285" cy="1305195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35417" y="4422610"/>
                <a:ext cx="11937912" cy="651721"/>
              </a:xfrm>
              <a:prstGeom prst="rect">
                <a:avLst/>
              </a:prstGeom>
              <a:noFill/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6501782" y="3343301"/>
              <a:ext cx="3148619" cy="3994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সংক্রামক </a:t>
              </a:r>
              <a:r>
                <a:rPr lang="en-US" sz="1600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রোগ</a:t>
              </a:r>
              <a:r>
                <a:rPr lang="en-US" sz="1600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কীভাবে</a:t>
              </a:r>
              <a:r>
                <a:rPr lang="en-US" sz="1600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ছড়ায়</a:t>
              </a:r>
              <a:r>
                <a:rPr lang="en-US" sz="1600" b="1" dirty="0">
                  <a:solidFill>
                    <a:srgbClr val="FFFF00"/>
                  </a:solidFill>
                  <a:latin typeface="NikoshBAN" panose="02000000000000000000"/>
                  <a:cs typeface="NikoshBAN" panose="02000000000000000000" pitchFamily="2" charset="0"/>
                </a:rPr>
                <a:t>? 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  <p:sp>
        <p:nvSpPr>
          <p:cNvPr id="54" name="Snip Diagonal Corner Rectangle 53"/>
          <p:cNvSpPr/>
          <p:nvPr/>
        </p:nvSpPr>
        <p:spPr>
          <a:xfrm>
            <a:off x="0" y="3461293"/>
            <a:ext cx="6902556" cy="913899"/>
          </a:xfrm>
          <a:prstGeom prst="snip2Diag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২। সংক্রামক রোগ কী?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তুমি কী ভাবে সংক্রামক রোগ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প্রতিকার করবে?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408"/>
            <a:ext cx="12192000" cy="6835592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47"/>
            <a:ext cx="5985164" cy="67491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208329"/>
            <a:ext cx="1856509" cy="19598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 rot="21206085">
            <a:off x="4084926" y="1977207"/>
            <a:ext cx="9427416" cy="7531032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>
                <a:gd name="adj1" fmla="val 13292892"/>
                <a:gd name="adj2" fmla="val 62268"/>
              </a:avLst>
            </a:prstTxWarp>
            <a:spAutoFit/>
          </a:bodyPr>
          <a:lstStyle/>
          <a:p>
            <a:r>
              <a:rPr lang="bn-BD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7C52B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ধন্যবাদ </a:t>
            </a:r>
            <a:endParaRPr lang="en-US" sz="8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7C52B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0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3374</TotalTime>
  <Words>654</Words>
  <Application>Microsoft Office PowerPoint</Application>
  <PresentationFormat>Widescreen</PresentationFormat>
  <Paragraphs>125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Minhajul Islam</dc:creator>
  <cp:lastModifiedBy>DCL</cp:lastModifiedBy>
  <cp:revision>1329</cp:revision>
  <dcterms:created xsi:type="dcterms:W3CDTF">2018-07-19T12:13:56Z</dcterms:created>
  <dcterms:modified xsi:type="dcterms:W3CDTF">2021-01-07T10:44:52Z</dcterms:modified>
</cp:coreProperties>
</file>