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2" r:id="rId2"/>
    <p:sldMasterId id="2147483711" r:id="rId3"/>
  </p:sldMasterIdLst>
  <p:notesMasterIdLst>
    <p:notesMasterId r:id="rId16"/>
  </p:notesMasterIdLst>
  <p:sldIdLst>
    <p:sldId id="293" r:id="rId4"/>
    <p:sldId id="303" r:id="rId5"/>
    <p:sldId id="294" r:id="rId6"/>
    <p:sldId id="265" r:id="rId7"/>
    <p:sldId id="302" r:id="rId8"/>
    <p:sldId id="285" r:id="rId9"/>
    <p:sldId id="259" r:id="rId10"/>
    <p:sldId id="263" r:id="rId11"/>
    <p:sldId id="300" r:id="rId12"/>
    <p:sldId id="288" r:id="rId13"/>
    <p:sldId id="267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2" autoAdjust="0"/>
    <p:restoredTop sz="80982" autoAdjust="0"/>
  </p:normalViewPr>
  <p:slideViewPr>
    <p:cSldViewPr>
      <p:cViewPr varScale="1">
        <p:scale>
          <a:sx n="59" d="100"/>
          <a:sy n="59" d="100"/>
        </p:scale>
        <p:origin x="10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C3F55-0D14-4E13-A278-1BD22B4761F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8609B-BBCB-487B-9798-68DD8FEA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B1183-28E3-401E-BFDB-62E9C266C4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6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609B-BBCB-487B-9798-68DD8FEA8A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0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609B-BBCB-487B-9798-68DD8FEA8A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২নং</a:t>
            </a:r>
            <a:r>
              <a:rPr lang="bn-BD" baseline="0" dirty="0" smtClean="0"/>
              <a:t> প্রশ্নের উত্তর দুটিই সঠিক।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2A6F-5597-42BD-98CF-B00EC25167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প্রতিবারি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609B-BBCB-487B-9798-68DD8FEA8A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0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6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4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6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2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393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2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197"/>
            <a:ext cx="91440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সুজন চন্দ্র দে,</a:t>
            </a:r>
            <a:r>
              <a:rPr lang="bn-BD" sz="525" dirty="0" smtClean="0"/>
              <a:t> </a:t>
            </a:r>
            <a:r>
              <a:rPr lang="bn-BD" dirty="0" smtClean="0"/>
              <a:t>সহকারি শিক্ষক (বিজ্ঞান),</a:t>
            </a:r>
            <a:r>
              <a:rPr lang="bn-BD" sz="1050" dirty="0" smtClean="0"/>
              <a:t> </a:t>
            </a:r>
            <a:r>
              <a:rPr lang="bn-BD" dirty="0" smtClean="0"/>
              <a:t>রণিখাই হুমায়ূন রশীদ চৌধূরী উচ্চ বিদ্যালয়, কোম্পানীগঞ্জ, সিলেট।</a:t>
            </a:r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28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5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9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8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9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17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32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18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14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15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68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4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01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74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49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55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248401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18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7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5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5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4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1pPr>
            <a:lvl2pPr marL="343769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537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3pPr>
            <a:lvl4pPr marL="1031306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4pPr>
            <a:lvl5pPr marL="1375075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5pPr>
            <a:lvl6pPr marL="1718843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6pPr>
            <a:lvl7pPr marL="2062612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7pPr>
            <a:lvl8pPr marL="2406381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8pPr>
            <a:lvl9pPr marL="2750149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8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75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600202"/>
            <a:ext cx="5395912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600202"/>
            <a:ext cx="5397500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39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92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82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14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6"/>
            </a:lvl1pPr>
            <a:lvl2pPr>
              <a:defRPr sz="2105"/>
            </a:lvl2pPr>
            <a:lvl3pPr>
              <a:defRPr sz="1805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01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6"/>
            </a:lvl1pPr>
            <a:lvl2pPr marL="343769" indent="0">
              <a:buNone/>
              <a:defRPr sz="2105"/>
            </a:lvl2pPr>
            <a:lvl3pPr marL="687537" indent="0">
              <a:buNone/>
              <a:defRPr sz="1805"/>
            </a:lvl3pPr>
            <a:lvl4pPr marL="1031306" indent="0">
              <a:buNone/>
              <a:defRPr sz="1504"/>
            </a:lvl4pPr>
            <a:lvl5pPr marL="1375075" indent="0">
              <a:buNone/>
              <a:defRPr sz="1504"/>
            </a:lvl5pPr>
            <a:lvl6pPr marL="1718843" indent="0">
              <a:buNone/>
              <a:defRPr sz="1504"/>
            </a:lvl6pPr>
            <a:lvl7pPr marL="2062612" indent="0">
              <a:buNone/>
              <a:defRPr sz="1504"/>
            </a:lvl7pPr>
            <a:lvl8pPr marL="2406381" indent="0">
              <a:buNone/>
              <a:defRPr sz="1504"/>
            </a:lvl8pPr>
            <a:lvl9pPr marL="2750149" indent="0">
              <a:buNone/>
              <a:defRPr sz="150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2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50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74640"/>
            <a:ext cx="27352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74640"/>
            <a:ext cx="8058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8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5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5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5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49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C79C-214D-4FE3-A8BD-10F890CCC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09ED-D63C-421B-9269-6B03A8E0A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7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687537" rtl="0" eaLnBrk="1" latinLnBrk="0" hangingPunct="1">
        <a:spcBef>
          <a:spcPct val="0"/>
        </a:spcBef>
        <a:buNone/>
        <a:defRPr sz="3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827" indent="-257827" algn="l" defTabSz="68753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1pPr>
      <a:lvl2pPr marL="558624" indent="-214855" algn="l" defTabSz="687537" rtl="0" eaLnBrk="1" latinLnBrk="0" hangingPunct="1">
        <a:spcBef>
          <a:spcPct val="20000"/>
        </a:spcBef>
        <a:buFont typeface="Arial" pitchFamily="34" charset="0"/>
        <a:buChar char="–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59422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203190" indent="-171884" algn="l" defTabSz="687537" rtl="0" eaLnBrk="1" latinLnBrk="0" hangingPunct="1">
        <a:spcBef>
          <a:spcPct val="20000"/>
        </a:spcBef>
        <a:buFont typeface="Arial" pitchFamily="34" charset="0"/>
        <a:buChar char="–"/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546959" indent="-171884" algn="l" defTabSz="687537" rtl="0" eaLnBrk="1" latinLnBrk="0" hangingPunct="1">
        <a:spcBef>
          <a:spcPct val="20000"/>
        </a:spcBef>
        <a:buFont typeface="Arial" pitchFamily="34" charset="0"/>
        <a:buChar char="»"/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1.png"/><Relationship Id="rId3" Type="http://schemas.microsoft.com/office/2007/relationships/media" Target="../media/media3.wma"/><Relationship Id="rId7" Type="http://schemas.openxmlformats.org/officeDocument/2006/relationships/audio" Target="../media/audio3.wav"/><Relationship Id="rId12" Type="http://schemas.openxmlformats.org/officeDocument/2006/relationships/image" Target="../media/image20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audio" Target="../media/media3.wma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175164"/>
            <a:ext cx="8880764" cy="45512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381000"/>
            <a:ext cx="64008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40" y="3429956"/>
            <a:ext cx="2908161" cy="195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76400"/>
            <a:ext cx="4216540" cy="226286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37662" y="6460678"/>
            <a:ext cx="28956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nusratsopna79@gmail.com</a:t>
            </a:r>
            <a:endParaRPr lang="en-US" sz="1600" dirty="0">
              <a:solidFill>
                <a:schemeClr val="tx1"/>
              </a:solidFill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34400" y="6460678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</a:t>
            </a:fld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2" y="-32197"/>
            <a:ext cx="9156732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25276" y="6473611"/>
            <a:ext cx="2133600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১২/০৮/২০১৭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371601"/>
            <a:ext cx="5105400" cy="6463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মুল্যায়ন 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8763000" cy="954107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১৩। বাংলাদেশের জিডিপিতে কৃষির কোন উপখাতের অবদান সবচেয়ে বেশি ?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352800"/>
            <a:ext cx="19812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ক)  পশু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352800"/>
            <a:ext cx="1676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  বনজ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419600"/>
            <a:ext cx="19812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গ)  শস্য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4419600"/>
            <a:ext cx="21336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ঘ)  মৎস্য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5257800"/>
            <a:ext cx="25908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 ক্লিক করুন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7162800" y="3362980"/>
            <a:ext cx="12192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চেষ্টা কর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381000" y="3362980"/>
            <a:ext cx="12954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চেষ্টা কর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7239000" y="4343400"/>
            <a:ext cx="11430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চেষ্টা কর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33400" y="4429780"/>
            <a:ext cx="9906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সঠিক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000"/>
          <a:stretch/>
        </p:blipFill>
        <p:spPr>
          <a:xfrm>
            <a:off x="3352800" y="627966"/>
            <a:ext cx="22098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1461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410" y="2184835"/>
            <a:ext cx="8524461" cy="41088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১৪।ইজ্জত সাহেবের ধানের উৎপাদন কমার কারণ কি    ?</a:t>
            </a:r>
            <a:endParaRPr lang="bn-IN" sz="27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১৫।সুরত সাহেবের বক্তব্য অনুসারে ইজ্জত সাহেব সরকার থেকে কোন ধরনের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পেতে পারেন ?—</a:t>
            </a:r>
            <a:endParaRPr lang="bn-BD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7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 ও পরামর্শ সহায়তা।</a:t>
            </a:r>
            <a:endParaRPr lang="en-US" sz="27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 সহায়তা ।</a:t>
            </a:r>
            <a:endParaRPr lang="bn-IN" sz="27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গৃহনির্মাণ ঋণ সহায়তা   </a:t>
            </a:r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7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নিচের কোনটি সঠিক?</a:t>
            </a:r>
          </a:p>
          <a:p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7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539" y="36436"/>
            <a:ext cx="7411451" cy="71558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512445" y="456469"/>
            <a:ext cx="1491916" cy="1660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563922" y="538058"/>
            <a:ext cx="1491916" cy="1660358"/>
          </a:xfrm>
          <a:prstGeom prst="downArrow">
            <a:avLst>
              <a:gd name="adj1" fmla="val 50000"/>
              <a:gd name="adj2" fmla="val 59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512445" y="485171"/>
            <a:ext cx="1491916" cy="1660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7196959" y="386331"/>
            <a:ext cx="2225842" cy="162426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27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41" y="2547686"/>
            <a:ext cx="2315585" cy="433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dirty="0" smtClean="0"/>
              <a:t>সেচ সমস্যা</a:t>
            </a:r>
            <a:endParaRPr lang="en-US" sz="2700" dirty="0"/>
          </a:p>
        </p:txBody>
      </p:sp>
      <p:sp>
        <p:nvSpPr>
          <p:cNvPr id="9" name="Rectangle 8"/>
          <p:cNvSpPr/>
          <p:nvPr/>
        </p:nvSpPr>
        <p:spPr>
          <a:xfrm>
            <a:off x="5284636" y="2553701"/>
            <a:ext cx="3630763" cy="421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শস্য বহুমূখীকরনের অভাব</a:t>
            </a:r>
            <a:endParaRPr lang="en-US" sz="2700" dirty="0"/>
          </a:p>
        </p:txBody>
      </p:sp>
      <p:sp>
        <p:nvSpPr>
          <p:cNvPr id="10" name="Rectangle 9"/>
          <p:cNvSpPr/>
          <p:nvPr/>
        </p:nvSpPr>
        <p:spPr>
          <a:xfrm>
            <a:off x="2743199" y="2642016"/>
            <a:ext cx="2895601" cy="319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উন্নত বীজ সমস্যা </a:t>
            </a:r>
            <a:endParaRPr lang="en-US" sz="2700" dirty="0"/>
          </a:p>
        </p:txBody>
      </p:sp>
      <p:sp>
        <p:nvSpPr>
          <p:cNvPr id="15" name="Rectangle 14"/>
          <p:cNvSpPr/>
          <p:nvPr/>
        </p:nvSpPr>
        <p:spPr>
          <a:xfrm>
            <a:off x="337938" y="2073123"/>
            <a:ext cx="3561348" cy="13388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bn-BD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 স্বল্পতা  ।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0292" y="5679853"/>
            <a:ext cx="709863" cy="4932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2700" dirty="0"/>
          </a:p>
        </p:txBody>
      </p:sp>
      <p:sp>
        <p:nvSpPr>
          <p:cNvPr id="18" name="Rounded Rectangle 17"/>
          <p:cNvSpPr/>
          <p:nvPr/>
        </p:nvSpPr>
        <p:spPr>
          <a:xfrm>
            <a:off x="2119768" y="5746541"/>
            <a:ext cx="709863" cy="4932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700" dirty="0"/>
          </a:p>
        </p:txBody>
      </p:sp>
      <p:sp>
        <p:nvSpPr>
          <p:cNvPr id="19" name="Rounded Rectangle 18"/>
          <p:cNvSpPr/>
          <p:nvPr/>
        </p:nvSpPr>
        <p:spPr>
          <a:xfrm>
            <a:off x="3899286" y="5746540"/>
            <a:ext cx="709863" cy="4932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700" dirty="0"/>
          </a:p>
        </p:txBody>
      </p:sp>
      <p:sp>
        <p:nvSpPr>
          <p:cNvPr id="20" name="Rounded Rectangle 19"/>
          <p:cNvSpPr/>
          <p:nvPr/>
        </p:nvSpPr>
        <p:spPr>
          <a:xfrm>
            <a:off x="5678804" y="5746540"/>
            <a:ext cx="660083" cy="4932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700" dirty="0"/>
          </a:p>
        </p:txBody>
      </p:sp>
      <p:sp>
        <p:nvSpPr>
          <p:cNvPr id="23" name="Pentagon 22"/>
          <p:cNvSpPr/>
          <p:nvPr/>
        </p:nvSpPr>
        <p:spPr>
          <a:xfrm>
            <a:off x="6858000" y="3203408"/>
            <a:ext cx="2045369" cy="81814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6876047" y="3245518"/>
            <a:ext cx="2045369" cy="81814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6870031" y="3227470"/>
            <a:ext cx="2045369" cy="81814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6942221" y="2998872"/>
            <a:ext cx="1684421" cy="1143000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2756" y="199989"/>
            <a:ext cx="596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নিচের অনুচ্ছেদটি পড় এবং  ১৪ ও ১৫নং প্রশ্নের উত্তর দাও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920" y="96177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 ।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920" y="-175404"/>
            <a:ext cx="51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৯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7603" y="961773"/>
            <a:ext cx="7312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কৃষক ইজ্জত সাহেব তার জমিতে পর পর তিনবার ধান চাষ করেছেন। কিন্ত</a:t>
            </a:r>
          </a:p>
          <a:p>
            <a:r>
              <a:rPr lang="bn-BD" dirty="0" smtClean="0"/>
              <a:t>প্রতিবারই তার ফলন কমেছে। এ বছর নতুন করে আবাদ করার মত পর্যাপ্ত</a:t>
            </a:r>
          </a:p>
          <a:p>
            <a:r>
              <a:rPr lang="bn-BD" dirty="0" smtClean="0"/>
              <a:t>টাকা তার হাতে নেই। বন্ধু সূরত সাহেব তাকে বললেন ,”তুমি সরকারি কার্ড</a:t>
            </a:r>
          </a:p>
          <a:p>
            <a:r>
              <a:rPr lang="bn-BD" dirty="0" smtClean="0"/>
              <a:t>করনি কেন ? তাছাড়া তুমি এ অবস্থায় ফোনে কথা বলতে পার ।”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457200" cy="24447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12</a:t>
            </a:fld>
            <a:endParaRPr lang="en-US" sz="1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" y="-7513"/>
            <a:ext cx="914722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9" y="3192887"/>
            <a:ext cx="9143999" cy="3163462"/>
          </a:xfrm>
          <a:prstGeom prst="rect">
            <a:avLst/>
          </a:prstGeom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228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khanmahbub1974@ gmail.com</a:t>
            </a:r>
            <a:endParaRPr lang="en-US" sz="1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6356349"/>
            <a:ext cx="2362200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9" y="716876"/>
            <a:ext cx="21336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53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32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38637"/>
            <a:ext cx="4460622" cy="1015663"/>
          </a:xfrm>
          <a:prstGeom prst="rect">
            <a:avLst/>
          </a:prstGeom>
          <a:gradFill>
            <a:gsLst>
              <a:gs pos="14000">
                <a:schemeClr val="bg1"/>
              </a:gs>
              <a:gs pos="27000">
                <a:srgbClr val="00B0F0"/>
              </a:gs>
              <a:gs pos="93000">
                <a:schemeClr val="accent1">
                  <a:lumMod val="50000"/>
                </a:schemeClr>
              </a:gs>
              <a:gs pos="44000">
                <a:schemeClr val="bg2"/>
              </a:gs>
              <a:gs pos="73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143000"/>
            <a:ext cx="2362201" cy="2497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73454"/>
            <a:ext cx="44210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মাহবুবুর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3640" y="3788647"/>
            <a:ext cx="37327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: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অধ্যায়ঃ০২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বাংলাদেশেরকৃষি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19597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khanmahbub1974@gmail.com</a:t>
            </a:r>
          </a:p>
          <a:p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9524" y="6433449"/>
            <a:ext cx="32409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3</a:t>
            </a:fld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>
            <a:stCxn id="26" idx="2"/>
          </p:cNvCxnSpPr>
          <p:nvPr/>
        </p:nvCxnSpPr>
        <p:spPr>
          <a:xfrm>
            <a:off x="4818698" y="2054221"/>
            <a:ext cx="84696" cy="3505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7" idx="2"/>
            <a:endCxn id="32" idx="0"/>
          </p:cNvCxnSpPr>
          <p:nvPr/>
        </p:nvCxnSpPr>
        <p:spPr>
          <a:xfrm>
            <a:off x="5133576" y="2565003"/>
            <a:ext cx="84220" cy="24745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82978" y="2525344"/>
            <a:ext cx="79420" cy="2440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n 25"/>
          <p:cNvSpPr/>
          <p:nvPr/>
        </p:nvSpPr>
        <p:spPr>
          <a:xfrm>
            <a:off x="4572000" y="1676400"/>
            <a:ext cx="493396" cy="377821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4886878" y="2187182"/>
            <a:ext cx="493396" cy="377821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/>
          <p:cNvSpPr/>
          <p:nvPr/>
        </p:nvSpPr>
        <p:spPr>
          <a:xfrm>
            <a:off x="4246737" y="2142078"/>
            <a:ext cx="493396" cy="377821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/>
          <p:cNvSpPr/>
          <p:nvPr/>
        </p:nvSpPr>
        <p:spPr>
          <a:xfrm>
            <a:off x="4667766" y="5496725"/>
            <a:ext cx="493396" cy="377821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/>
          <p:cNvSpPr/>
          <p:nvPr/>
        </p:nvSpPr>
        <p:spPr>
          <a:xfrm>
            <a:off x="4304556" y="4925377"/>
            <a:ext cx="493396" cy="377821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/>
          <p:cNvSpPr/>
          <p:nvPr/>
        </p:nvSpPr>
        <p:spPr>
          <a:xfrm>
            <a:off x="4971098" y="5039570"/>
            <a:ext cx="493396" cy="377821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51159" y="6413784"/>
            <a:ext cx="2133600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১২/০৮/২০১৭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45898"/>
            <a:ext cx="2014074" cy="2235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1111" r="11481" b="7778"/>
          <a:stretch/>
        </p:blipFill>
        <p:spPr>
          <a:xfrm>
            <a:off x="6491252" y="1398026"/>
            <a:ext cx="1676286" cy="22421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936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28800"/>
            <a:ext cx="8305800" cy="48768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5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অধ্যায়ঃ০</a:t>
            </a:r>
            <a:r>
              <a:rPr lang="bn-BD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algn="ctr"/>
            <a:r>
              <a:rPr lang="bn-BD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সাপ্তাহিক </a:t>
            </a:r>
            <a:r>
              <a:rPr lang="bn-BD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পরীক্ষা-২০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২১</a:t>
            </a:r>
            <a:endParaRPr lang="bn-BD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বিশেষ পাঠঃবাংলাদেশের কৃষি  ।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শ্রেণী  একাদশ /দ্বাদশ । মানঃ১৫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810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অর্থনীতি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9874" y="5751"/>
            <a:ext cx="8861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 কোন ধরনের খামারের প্রাধান্য রয়েছে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140" y="628647"/>
            <a:ext cx="8213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জীবন নির্বাহী       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বহুমূখী            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যৌথ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0140" y="1312091"/>
            <a:ext cx="880146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Biotechnology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শব্দটি সর্বপ্রথম কে প্রচলন করেন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কার্ল মার্ক্স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কার্ল এরিক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কার্লফ্রেডরিক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কার্ল থমাস ।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2634689"/>
            <a:ext cx="9144000" cy="1028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গ্রামীণ খাতের অন্তর্ভূক্ত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বনজ সম্পদ 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বৃহৎ শিল্প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গ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উচ্চশিক্ষা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     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উন্নত পরিবহন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320" y="4204964"/>
            <a:ext cx="7188201" cy="7431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অর্থনীতির বৈশিষ্ঠ্য কোনটি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 )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 একক বৃহত্তম খাত 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)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প্রাকৃতিক সম্পদের প্রাচূর্য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 )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জীবণযাত্রার মানের অবনতি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 )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বেকারত্বের পরিমান হ্রাস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03934" y="5607532"/>
            <a:ext cx="33855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১৬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33400" y="838200"/>
            <a:ext cx="45719" cy="4571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140" y="628647"/>
            <a:ext cx="495660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1787420"/>
            <a:ext cx="533400" cy="502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3072919"/>
            <a:ext cx="533400" cy="508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140" y="4519129"/>
            <a:ext cx="7656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14" y="4302893"/>
            <a:ext cx="574586" cy="547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38" grpId="0" animBg="1"/>
      <p:bldP spid="40" grpId="0" animBg="1"/>
      <p:bldP spid="4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97059" y="2190814"/>
            <a:ext cx="4572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426" y="2153956"/>
            <a:ext cx="7000347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কৃষকেরা আনুষ্ঠানিক উৎস্য থেকে ঋণ গ্রহণ করে 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28254" y="3020517"/>
            <a:ext cx="3618581" cy="507831"/>
            <a:chOff x="302185" y="2831719"/>
            <a:chExt cx="4824774" cy="67710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64466" y="2831719"/>
              <a:ext cx="4162493" cy="677107"/>
            </a:xfrm>
            <a:prstGeom prst="rect">
              <a:avLst/>
            </a:prstGeom>
            <a:grpFill/>
            <a:ln w="76200">
              <a:solidFill>
                <a:schemeClr val="accent1">
                  <a:lumMod val="50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সেচের ব্যবস্থা করতে ।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7426" y="3025105"/>
            <a:ext cx="4072275" cy="461665"/>
            <a:chOff x="125972" y="1879695"/>
            <a:chExt cx="5766374" cy="615554"/>
          </a:xfrm>
        </p:grpSpPr>
        <p:sp>
          <p:nvSpPr>
            <p:cNvPr id="20" name="Oval 19"/>
            <p:cNvSpPr/>
            <p:nvPr/>
          </p:nvSpPr>
          <p:spPr>
            <a:xfrm>
              <a:off x="125972" y="1929419"/>
              <a:ext cx="514086" cy="4920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2097" y="1879695"/>
              <a:ext cx="5140249" cy="615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 ও সার ক্রয় করতে 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7426" y="3747208"/>
            <a:ext cx="7426373" cy="542332"/>
            <a:chOff x="227409" y="3176286"/>
            <a:chExt cx="10312878" cy="680027"/>
          </a:xfrm>
        </p:grpSpPr>
        <p:grpSp>
          <p:nvGrpSpPr>
            <p:cNvPr id="13" name="Group 12"/>
            <p:cNvGrpSpPr/>
            <p:nvPr/>
          </p:nvGrpSpPr>
          <p:grpSpPr>
            <a:xfrm>
              <a:off x="227410" y="3219547"/>
              <a:ext cx="10312877" cy="636766"/>
              <a:chOff x="302185" y="2829583"/>
              <a:chExt cx="10312877" cy="63676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" name="Oval 13"/>
              <p:cNvSpPr/>
              <p:nvPr/>
            </p:nvSpPr>
            <p:spPr>
              <a:xfrm>
                <a:off x="302185" y="2906742"/>
                <a:ext cx="514086" cy="492011"/>
              </a:xfrm>
              <a:prstGeom prst="ellipse">
                <a:avLst/>
              </a:prstGeom>
              <a:grpFill/>
              <a:ln w="76200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16226" y="2829583"/>
                <a:ext cx="9698836" cy="636766"/>
              </a:xfrm>
              <a:prstGeom prst="rect">
                <a:avLst/>
              </a:prstGeom>
              <a:grpFill/>
              <a:ln w="76200">
                <a:solidFill>
                  <a:schemeClr val="accent1">
                    <a:lumMod val="50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27409" y="3176286"/>
              <a:ext cx="7661532" cy="636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ভূমিহীন কৃষকেরা পরিবারের ভোরণপোষণ করতে</a:t>
              </a:r>
              <a:endParaRPr lang="bn-IN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51572" y="4494124"/>
            <a:ext cx="27224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8878" y="5046751"/>
            <a:ext cx="1636317" cy="507831"/>
            <a:chOff x="2764625" y="5361942"/>
            <a:chExt cx="2181756" cy="677108"/>
          </a:xfrm>
        </p:grpSpPr>
        <p:sp>
          <p:nvSpPr>
            <p:cNvPr id="11" name="TextBox 10"/>
            <p:cNvSpPr txBox="1"/>
            <p:nvPr/>
          </p:nvSpPr>
          <p:spPr>
            <a:xfrm>
              <a:off x="2764625" y="5361942"/>
              <a:ext cx="21817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045120" y="5377237"/>
              <a:ext cx="583517" cy="636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44632" y="5089934"/>
            <a:ext cx="1636317" cy="507831"/>
            <a:chOff x="2764625" y="5361942"/>
            <a:chExt cx="2181756" cy="677108"/>
          </a:xfrm>
        </p:grpSpPr>
        <p:sp>
          <p:nvSpPr>
            <p:cNvPr id="37" name="TextBox 36"/>
            <p:cNvSpPr txBox="1"/>
            <p:nvPr/>
          </p:nvSpPr>
          <p:spPr>
            <a:xfrm>
              <a:off x="2764625" y="5361942"/>
              <a:ext cx="21817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ও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045120" y="5377237"/>
              <a:ext cx="583517" cy="636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117553" y="5377236"/>
              <a:ext cx="578397" cy="636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81772" y="5141766"/>
            <a:ext cx="1636317" cy="507831"/>
            <a:chOff x="2764625" y="5361942"/>
            <a:chExt cx="2181756" cy="677108"/>
          </a:xfrm>
        </p:grpSpPr>
        <p:sp>
          <p:nvSpPr>
            <p:cNvPr id="41" name="TextBox 40"/>
            <p:cNvSpPr txBox="1"/>
            <p:nvPr/>
          </p:nvSpPr>
          <p:spPr>
            <a:xfrm>
              <a:off x="2764625" y="5361942"/>
              <a:ext cx="21817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045120" y="5377237"/>
              <a:ext cx="583517" cy="636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04745" y="5166791"/>
            <a:ext cx="2392314" cy="507831"/>
            <a:chOff x="8725157" y="5157202"/>
            <a:chExt cx="3189752" cy="677108"/>
          </a:xfrm>
        </p:grpSpPr>
        <p:sp>
          <p:nvSpPr>
            <p:cNvPr id="45" name="TextBox 44"/>
            <p:cNvSpPr txBox="1"/>
            <p:nvPr/>
          </p:nvSpPr>
          <p:spPr>
            <a:xfrm>
              <a:off x="8725157" y="5157202"/>
              <a:ext cx="31897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IN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9836193" y="5186351"/>
              <a:ext cx="634494" cy="636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097515" y="5188700"/>
              <a:ext cx="628927" cy="6368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07" y="770169"/>
            <a:ext cx="2129428" cy="1521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33" y="875404"/>
            <a:ext cx="1855367" cy="1665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03" y="830473"/>
            <a:ext cx="2058205" cy="14004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58" y="782818"/>
            <a:ext cx="2199332" cy="15709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8877" y="2230884"/>
            <a:ext cx="64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৫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7426" y="228600"/>
            <a:ext cx="44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28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300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9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3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747" y="1828300"/>
            <a:ext cx="823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হাদারামের চাষ পদ্ধতি হলো-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178" y="2330349"/>
            <a:ext cx="3378937" cy="45037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নিবিড় চাষ পদ্ধতি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3731" y="2146157"/>
            <a:ext cx="2798264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শস্য বহুমূখীকরণ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114" y="2929880"/>
            <a:ext cx="3399066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সনাতন চাষ পদ্ধতি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4468" y="2768361"/>
            <a:ext cx="2798263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আধূনিক চাষ পদ্ধতি।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8712" y="1007056"/>
            <a:ext cx="1806097" cy="1316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2427" y="872775"/>
            <a:ext cx="1490601" cy="1440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8712" y="933124"/>
            <a:ext cx="1490601" cy="14403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8712" y="891000"/>
            <a:ext cx="1490601" cy="1440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8141" y="3119936"/>
            <a:ext cx="1194338" cy="1158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0761" y="3100483"/>
            <a:ext cx="978493" cy="1092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5876" y="3509045"/>
            <a:ext cx="76228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৭।উদ্দীপকে সৃষ্ট ফলাফল হলো- ।</a:t>
            </a:r>
          </a:p>
          <a:p>
            <a:pPr marL="642938" indent="-642938">
              <a:buAutoNum type="romanLcPeriod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উৎপাদন বৃদ্ধি  </a:t>
            </a:r>
          </a:p>
          <a:p>
            <a:pPr marL="642938" indent="-642938">
              <a:buAutoNum type="romanLcPeriod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চাহিদা পূরণ</a:t>
            </a:r>
          </a:p>
          <a:p>
            <a:pPr marL="642938" indent="-642938">
              <a:buAutoNum type="romanLcPeriod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উর্বরতা শক্তি সংরক্ষণ 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BD" sz="2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00565" y="6157734"/>
            <a:ext cx="1566081" cy="419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75127" y="6157734"/>
            <a:ext cx="1843304" cy="419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83247" y="6052339"/>
            <a:ext cx="2336514" cy="923330"/>
            <a:chOff x="6524629" y="5983182"/>
            <a:chExt cx="1956986" cy="123110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24629" y="6019660"/>
              <a:ext cx="1956986" cy="57307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897356" y="5983182"/>
              <a:ext cx="1446752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(গ</a:t>
              </a:r>
              <a:r>
                <a:rPr lang="bn-IN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endParaRPr lang="en-US" sz="27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29974" y="5927217"/>
            <a:ext cx="1887741" cy="577415"/>
            <a:chOff x="8702396" y="6259719"/>
            <a:chExt cx="3323643" cy="76988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036544" y="6456530"/>
              <a:ext cx="2256972" cy="57307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702396" y="6259719"/>
              <a:ext cx="3323643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 (ঘ) </a:t>
              </a:r>
              <a:r>
                <a:rPr lang="bn-IN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IN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700" dirty="0"/>
            </a:p>
          </p:txBody>
        </p:sp>
      </p:grp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95310" y="1389651"/>
            <a:ext cx="457200" cy="4572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93749" y="3416048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885" y="0"/>
            <a:ext cx="601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নিচের উদ্দীপকটি পড়  এবং ৬ ও ৭ নং প্রশ্নের উত্তর দাও।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25032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-</a:t>
            </a:r>
            <a:endParaRPr lang="en-US" sz="28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828800" y="1524000"/>
            <a:ext cx="419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9747" y="619652"/>
            <a:ext cx="8387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হাদারাম  তার কৃষি খামারে বিভিন্ন মৌসুমে ভিন্ন ভিন্ন ফসল চাষ করে।এতে তার জমি কখনওফেলে রাখতে হয়না ।সারাবছর তার খামার থেকে আয় হতে থাকে ।</a:t>
            </a:r>
          </a:p>
          <a:p>
            <a:r>
              <a:rPr lang="bn-BD" dirty="0" smtClean="0"/>
              <a:t>ফলে সে খুব সূখী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9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113" y="467237"/>
            <a:ext cx="817408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 ভিত্তিতে কৃষিঋণ কত প্রকার  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958" y="1273324"/>
            <a:ext cx="152744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প্রকার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0569" y="1213565"/>
            <a:ext cx="135775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প্রকার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36" y="2092348"/>
            <a:ext cx="138032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 প্রকার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041" y="2117834"/>
            <a:ext cx="1318095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 প্রকার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16106" y="2138676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966" y="5072711"/>
            <a:ext cx="800833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পৃথিবীর প্রাচীন ও বৃহত্তম শিল্প ?।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24" y="6001111"/>
            <a:ext cx="152859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চিনি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556" y="5955040"/>
            <a:ext cx="108561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চা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9085" y="6016627"/>
            <a:ext cx="1478391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কৃষি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4502" y="6016517"/>
            <a:ext cx="128300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লৌহ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957" y="2818987"/>
            <a:ext cx="749098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কোনটি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HYV Technology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4199" y="3599643"/>
            <a:ext cx="266747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উফশী প্রযুক্তি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2123" y="3617125"/>
            <a:ext cx="325382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তথ্য প্রযুক্তি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124" y="4356314"/>
            <a:ext cx="273654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পরমানু প্রযুক্তি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2124" y="4334281"/>
            <a:ext cx="325382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জৈব প্রযুক্তি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48276" y="4423152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20574" y="6045386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9121" y="2186815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4452" y="4425105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77639" y="6024409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16106" y="1286261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28991" y="3617125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32759" y="6048257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9122" y="1273486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9133" y="3591532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3568" y="5993217"/>
            <a:ext cx="385565" cy="369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5708" y="3544803"/>
            <a:ext cx="4377541" cy="92333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বৃত্তের উপর ক্লিক কর</a:t>
            </a:r>
            <a:endParaRPr lang="en-US" sz="27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6056" y="1586477"/>
            <a:ext cx="2240947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33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3490" y="1594241"/>
            <a:ext cx="2240947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33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4718" y="1593499"/>
            <a:ext cx="2716249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3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6125" y="1605082"/>
            <a:ext cx="2716249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3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94300" y="1594241"/>
            <a:ext cx="2716249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3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63179" y="1611443"/>
            <a:ext cx="2716249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3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6507" y="1630690"/>
            <a:ext cx="2716249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3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6507" y="1616267"/>
            <a:ext cx="2716249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3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72797" y="1624031"/>
            <a:ext cx="2716249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3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70233" y="1619849"/>
            <a:ext cx="2716249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3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00478" y="1591306"/>
            <a:ext cx="2240947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33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5707" y="1589113"/>
            <a:ext cx="1876512" cy="600164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33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72" y="789621"/>
            <a:ext cx="1253100" cy="937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13568" y="0"/>
            <a:ext cx="31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568" y="467237"/>
            <a:ext cx="70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.৮।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1401" y="2543537"/>
            <a:ext cx="38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.৯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3568" y="5072711"/>
            <a:ext cx="54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1.5168 -4.44444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4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4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4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3" dirty="0">
              <a:solidFill>
                <a:srgbClr val="FF66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87508" y="3085249"/>
            <a:ext cx="2489586" cy="1619794"/>
            <a:chOff x="6019800" y="1447800"/>
            <a:chExt cx="2895600" cy="1676400"/>
          </a:xfrm>
        </p:grpSpPr>
        <p:grpSp>
          <p:nvGrpSpPr>
            <p:cNvPr id="9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3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lowchart: Or 9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3">
                <a:solidFill>
                  <a:prstClr val="white"/>
                </a:solidFill>
              </a:endParaRPr>
            </a:p>
          </p:txBody>
        </p:sp>
        <p:sp>
          <p:nvSpPr>
            <p:cNvPr id="11" name="Flowchart: Or 10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3">
                <a:solidFill>
                  <a:prstClr val="white"/>
                </a:solidFill>
              </a:endParaRPr>
            </a:p>
          </p:txBody>
        </p:sp>
        <p:sp>
          <p:nvSpPr>
            <p:cNvPr id="12" name="Flowchart: Or 11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3">
                <a:solidFill>
                  <a:prstClr val="white"/>
                </a:solidFill>
              </a:endParaRPr>
            </a:p>
          </p:txBody>
        </p:sp>
        <p:sp>
          <p:nvSpPr>
            <p:cNvPr id="13" name="Flowchart: Or 12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3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3849" y="2061652"/>
            <a:ext cx="3620860" cy="4162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105" b="1" spc="38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105" b="1" spc="38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411" y="2519986"/>
            <a:ext cx="547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১১) 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উপখাত</a:t>
            </a:r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 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384" y="4066863"/>
            <a:ext cx="462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(১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329" y="2978320"/>
            <a:ext cx="1833336" cy="4162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5123" y="2978320"/>
            <a:ext cx="1489585" cy="4162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10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329" y="3551238"/>
            <a:ext cx="1833336" cy="4162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.৪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10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25123" y="3551238"/>
            <a:ext cx="1489585" cy="4162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10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037" y="5155406"/>
            <a:ext cx="1890627" cy="4162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210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5123" y="4574835"/>
            <a:ext cx="1489585" cy="4162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10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4080" y="4582489"/>
            <a:ext cx="1888982" cy="4162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210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123" y="5155406"/>
            <a:ext cx="1489585" cy="4162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10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105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105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62508" y="5212104"/>
            <a:ext cx="1718752" cy="3701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805" b="1" spc="38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1805" b="1" spc="38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5" b="1" spc="38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805" b="1" spc="38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805" b="1" spc="38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805" b="1" spc="38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9943" y="3515916"/>
            <a:ext cx="1718752" cy="58535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10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0217" y="3598966"/>
            <a:ext cx="1833336" cy="46055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5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5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7211" y="3623971"/>
            <a:ext cx="1833336" cy="46055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5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5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7211" y="3614085"/>
            <a:ext cx="1833336" cy="46055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5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5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7211" y="3623971"/>
            <a:ext cx="1833336" cy="46055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5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5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77211" y="3623971"/>
            <a:ext cx="1833336" cy="46055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5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5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2508" y="3648975"/>
            <a:ext cx="1833336" cy="46055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5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5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2437" y="3552729"/>
            <a:ext cx="1718752" cy="58535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105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9175" y="1377566"/>
            <a:ext cx="1596357" cy="1517542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8" name="Rounded Rectangle 37"/>
          <p:cNvSpPr/>
          <p:nvPr/>
        </p:nvSpPr>
        <p:spPr>
          <a:xfrm>
            <a:off x="160536" y="1022747"/>
            <a:ext cx="8822928" cy="4812506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3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9080" y="1237275"/>
            <a:ext cx="2692852" cy="64484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6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6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6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36" y="228600"/>
            <a:ext cx="42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920</TotalTime>
  <Words>765</Words>
  <Application>Microsoft Office PowerPoint</Application>
  <PresentationFormat>On-screen Show (4:3)</PresentationFormat>
  <Paragraphs>201</Paragraphs>
  <Slides>12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NikoshBAN</vt:lpstr>
      <vt:lpstr>Symbol</vt:lpstr>
      <vt:lpstr>Vrinda</vt:lpstr>
      <vt:lpstr>Wingdings</vt:lpstr>
      <vt:lpstr>Wingdings 3</vt:lpstr>
      <vt:lpstr>Organic</vt:lpstr>
      <vt:lpstr>Slice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mahbub</cp:lastModifiedBy>
  <cp:revision>276</cp:revision>
  <dcterms:created xsi:type="dcterms:W3CDTF">2006-08-16T00:00:00Z</dcterms:created>
  <dcterms:modified xsi:type="dcterms:W3CDTF">2021-01-07T03:30:38Z</dcterms:modified>
</cp:coreProperties>
</file>