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2" r:id="rId2"/>
    <p:sldId id="28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70C9-6FF1-4AC7-986F-B50C75BB362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2A1B-4DAD-4964-90F9-70D5B9D5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6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jpeg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E97080-D4F9-418E-B75F-CBAB3418B6CB}"/>
              </a:ext>
            </a:extLst>
          </p:cNvPr>
          <p:cNvSpPr/>
          <p:nvPr/>
        </p:nvSpPr>
        <p:spPr>
          <a:xfrm>
            <a:off x="1295399" y="533400"/>
            <a:ext cx="6553200" cy="2895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WEL 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7C158-A8F5-4C43-A27F-ED5D08448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53" y="4038600"/>
            <a:ext cx="36248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4564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টুউস্টেড</a:t>
            </a:r>
            <a:r>
              <a:rPr lang="en-US" sz="405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পেয়ার</a:t>
            </a:r>
            <a:r>
              <a:rPr lang="en-US" sz="405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ক্যাবল</a:t>
            </a:r>
            <a:r>
              <a:rPr lang="en-US" sz="4050" dirty="0">
                <a:solidFill>
                  <a:srgbClr val="000066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79" y="2226156"/>
            <a:ext cx="5529692" cy="21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78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466358"/>
            <a:ext cx="61528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405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405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405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49" y="2438400"/>
            <a:ext cx="52116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১।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ইউটিপি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আনশিল্ডেড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টুইস্টেড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পেয়ার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ক্যাবল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  <a:endParaRPr lang="bn-IN" sz="28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ব্যান্ডউইডথ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: ১০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ডিসটেন্স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মিটার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রিপিটার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ছাড়া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তবে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বাস্তবে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১০০মিটার।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তবে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এটিনিউয়েশন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latin typeface="SolaimanLipi" pitchFamily="2" charset="0"/>
                <a:cs typeface="SolaimanLipi" pitchFamily="2" charset="0"/>
              </a:rPr>
              <a:t>আছে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7800" y="914400"/>
            <a:ext cx="3267478" cy="219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4114800"/>
            <a:ext cx="3331028" cy="19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67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২।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এসটিপি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শিল্ডেড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টুইস্টেড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পেয়ার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ক্যাবল</a:t>
            </a:r>
            <a:r>
              <a:rPr lang="en-US" sz="28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ব্যান্ডউইডথ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: ১৬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তবে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৫০০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bn-IN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ডিসটেন্স:১০০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মিটার</a:t>
            </a:r>
            <a:endParaRPr lang="en-US" sz="30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8" y="889907"/>
            <a:ext cx="3348873" cy="2099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009"/>
            <a:ext cx="4218214" cy="235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2"/>
          <a:stretch/>
        </p:blipFill>
        <p:spPr>
          <a:xfrm>
            <a:off x="5212216" y="3739775"/>
            <a:ext cx="3690938" cy="1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58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কানেকশন</a:t>
            </a:r>
            <a:r>
              <a:rPr lang="en-US" sz="4050" dirty="0">
                <a:solidFill>
                  <a:schemeClr val="accent4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সাধারণত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RJ45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কানেক্টর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কানেকশন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দেওয়া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।</a:t>
            </a:r>
            <a:endParaRPr lang="en-US" sz="4050" dirty="0">
              <a:solidFill>
                <a:schemeClr val="accent4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7" y="1913164"/>
            <a:ext cx="2017127" cy="201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02" y="1532873"/>
            <a:ext cx="2535880" cy="253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40" y="1720291"/>
            <a:ext cx="2171623" cy="217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3" y="3874754"/>
            <a:ext cx="2973566" cy="1831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5149" y="5058126"/>
            <a:ext cx="311976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RJ45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কানেক্টর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পোর্ট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8707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38200"/>
            <a:ext cx="4953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অপটিক্যাল</a:t>
            </a:r>
            <a:r>
              <a:rPr lang="en-US" sz="49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9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endParaRPr lang="en-US" sz="495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146" name="Picture 2" descr="Image result for optical fiber cable 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47625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8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4"/>
            <a:ext cx="9144000" cy="515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42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bre-Optic-Cable-National-Broadband-Network-1249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_fiber_c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0" y="2202756"/>
            <a:ext cx="671204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638178" y="1097504"/>
          <a:ext cx="1266823" cy="106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8" y="1097504"/>
                        <a:ext cx="1266823" cy="1068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4202435" y="1724025"/>
            <a:ext cx="2312667" cy="478731"/>
          </a:xfrm>
          <a:prstGeom prst="wedgeRoundRectCallout">
            <a:avLst>
              <a:gd name="adj1" fmla="val 47947"/>
              <a:gd name="adj2" fmla="val 2687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অপটিক্যাল</a:t>
            </a:r>
            <a:r>
              <a:rPr lang="en-US" sz="2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endParaRPr lang="en-US" sz="20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27" y="3232659"/>
            <a:ext cx="4026499" cy="198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54" y="1318113"/>
            <a:ext cx="4024764" cy="1871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266700" y="1123950"/>
            <a:ext cx="4400550" cy="43624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অপটিক্যাল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ডাই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ইলেকট্রিক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পদার্থ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কাঁচ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তন্তু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আলো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নিবন্ধকরণ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পরিবহনে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সক্ষম</a:t>
            </a:r>
            <a:endParaRPr lang="en-US" sz="3000" dirty="0">
              <a:solidFill>
                <a:srgbClr val="0066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597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ber optics intern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9139" y="923925"/>
            <a:ext cx="4896281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Process 8"/>
          <p:cNvSpPr/>
          <p:nvPr/>
        </p:nvSpPr>
        <p:spPr>
          <a:xfrm>
            <a:off x="228600" y="1828800"/>
            <a:ext cx="3810000" cy="2209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এটি</a:t>
            </a:r>
            <a:r>
              <a:rPr lang="bn-IN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ভিন্ন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প্রতিসরাংকের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ডাই-ইলেকট্রিক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পদার্থ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32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একাদশ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1284" y="1135620"/>
            <a:ext cx="3733800" cy="5105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আব্দুল আলীম </a:t>
            </a:r>
            <a:endParaRPr lang="bn-IN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চর বারুইটারী আলিম মাদ্রাসা </a:t>
            </a:r>
            <a:endParaRPr lang="bn-IN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প্রভাষক (রাষ্ট্র বিজ্ঞান) </a:t>
            </a:r>
            <a:endParaRPr lang="bn-BD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aalim3620@gmail.com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</a:t>
            </a:r>
            <a:r>
              <a:rPr lang="en-US" sz="1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01713735152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417D-38B2-4C94-BC9B-A29D098F590D}" type="datetime1">
              <a:rPr lang="en-US" smtClean="0"/>
              <a:t>1/6/2021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/>
              <a:t>মুকুল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295400" y="1828800"/>
            <a:ext cx="2209800" cy="2209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5" y="1117200"/>
            <a:ext cx="84034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অপটিক্যাল</a:t>
            </a:r>
            <a:r>
              <a:rPr lang="en-US" sz="3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কেন্দ্রের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মুল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তারটি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কাঁচ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স্বচ্চ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প্লাস্টিক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এটি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ইলেকট্রিক্যাল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সিগনালের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পরিবর্তে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আলোক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সিগনাল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ট্রান্সমিট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অপটিক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ক্যাবলের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মধ্য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দুইভাবে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যেতে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marL="2486025" lvl="6" indent="-428625">
              <a:buFont typeface="Arial" pitchFamily="34" charset="0"/>
              <a:buChar char="•"/>
            </a:pP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লেজার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ও </a:t>
            </a:r>
          </a:p>
          <a:p>
            <a:pPr marL="2486025" lvl="6" indent="-428625">
              <a:buFont typeface="Arial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</a:t>
            </a:r>
          </a:p>
          <a:p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ব্যান্ডউইথ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: ১০০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২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Gbps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1"/>
          <a:stretch/>
        </p:blipFill>
        <p:spPr>
          <a:xfrm>
            <a:off x="5581651" y="3240856"/>
            <a:ext cx="2883260" cy="23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14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64" y="3374890"/>
            <a:ext cx="32004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896100" y="5467260"/>
            <a:ext cx="1812064" cy="323165"/>
          </a:xfrm>
          <a:prstGeom prst="borderCallout1">
            <a:avLst>
              <a:gd name="adj1" fmla="val -119597"/>
              <a:gd name="adj2" fmla="val 91469"/>
              <a:gd name="adj3" fmla="val -1235"/>
              <a:gd name="adj4" fmla="val 84385"/>
            </a:avLst>
          </a:prstGeom>
          <a:ln w="190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 (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)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391" y="4912772"/>
            <a:ext cx="1465944" cy="323165"/>
          </a:xfrm>
          <a:prstGeom prst="borderCallout2">
            <a:avLst>
              <a:gd name="adj1" fmla="val 102184"/>
              <a:gd name="adj2" fmla="val 87707"/>
              <a:gd name="adj3" fmla="val 139018"/>
              <a:gd name="adj4" fmla="val 99569"/>
              <a:gd name="adj5" fmla="val 33698"/>
              <a:gd name="adj6" fmla="val 135665"/>
            </a:avLst>
          </a:prstGeom>
          <a:ln w="190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(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)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8612" y="3224849"/>
            <a:ext cx="1932252" cy="323165"/>
          </a:xfrm>
          <a:prstGeom prst="borderCallout1">
            <a:avLst>
              <a:gd name="adj1" fmla="val 181493"/>
              <a:gd name="adj2" fmla="val 60926"/>
              <a:gd name="adj3" fmla="val 111220"/>
              <a:gd name="adj4" fmla="val 39834"/>
            </a:avLst>
          </a:prstGeom>
          <a:ln w="190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Cladding 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(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bn-BD" sz="1500" dirty="0">
                <a:solidFill>
                  <a:schemeClr val="tx1"/>
                </a:solidFill>
                <a:latin typeface="Times New Roman" panose="02020603050405020304" pitchFamily="18" charset="0"/>
                <a:cs typeface="SolaimanLipi" pitchFamily="2" charset="0"/>
              </a:rPr>
              <a:t>)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23849" y="1847850"/>
            <a:ext cx="5692745" cy="9810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কোর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ভিতরের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ডাই-ইলেকট্রিক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পদার্থ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323851" y="2846670"/>
            <a:ext cx="4857750" cy="9810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ক্লাডিং</a:t>
            </a:r>
            <a:r>
              <a:rPr lang="en-US" sz="3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কোরকে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আবদ্ধ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রাখা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বাইরের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ডাই-ইলেকট্রিক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পদার্থ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323850" y="3970202"/>
            <a:ext cx="5692745" cy="9810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জ্যাকেট</a:t>
            </a:r>
            <a:r>
              <a:rPr lang="en-US" sz="3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আবরণ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04800"/>
            <a:ext cx="6705600" cy="913364"/>
            <a:chOff x="27217" y="90281"/>
            <a:chExt cx="7012335" cy="121781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7214"/>
            <a:stretch/>
          </p:blipFill>
          <p:spPr bwMode="auto">
            <a:xfrm>
              <a:off x="27217" y="90281"/>
              <a:ext cx="1204683" cy="121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hevron 1"/>
            <p:cNvSpPr/>
            <p:nvPr/>
          </p:nvSpPr>
          <p:spPr>
            <a:xfrm>
              <a:off x="982568" y="241299"/>
              <a:ext cx="6056984" cy="864967"/>
            </a:xfrm>
            <a:prstGeom prst="chevron">
              <a:avLst>
                <a:gd name="adj" fmla="val 35318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ফাইবার</a:t>
              </a:r>
              <a:r>
                <a:rPr lang="en-US" sz="36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অপটিকস্</a:t>
              </a:r>
              <a:r>
                <a:rPr lang="en-US" sz="36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36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অংশ</a:t>
              </a:r>
              <a:endPara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10" y="1038226"/>
            <a:ext cx="2445544" cy="1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2243319"/>
            <a:ext cx="4438650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9" y="4347324"/>
            <a:ext cx="4405312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96266" y="2624480"/>
            <a:ext cx="1713008" cy="1750219"/>
          </a:xfrm>
          <a:custGeom>
            <a:avLst/>
            <a:gdLst>
              <a:gd name="T0" fmla="*/ 120799663 w 21600"/>
              <a:gd name="T1" fmla="*/ 0 h 21600"/>
              <a:gd name="T2" fmla="*/ 35378578 w 21600"/>
              <a:gd name="T3" fmla="*/ 36919352 h 21600"/>
              <a:gd name="T4" fmla="*/ 0 w 21600"/>
              <a:gd name="T5" fmla="*/ 126060378 h 21600"/>
              <a:gd name="T6" fmla="*/ 35378578 w 21600"/>
              <a:gd name="T7" fmla="*/ 215201256 h 21600"/>
              <a:gd name="T8" fmla="*/ 120799663 w 21600"/>
              <a:gd name="T9" fmla="*/ 252120540 h 21600"/>
              <a:gd name="T10" fmla="*/ 206220603 w 21600"/>
              <a:gd name="T11" fmla="*/ 215201256 h 21600"/>
              <a:gd name="T12" fmla="*/ 241599114 w 21600"/>
              <a:gd name="T13" fmla="*/ 126060378 h 21600"/>
              <a:gd name="T14" fmla="*/ 206220603 w 21600"/>
              <a:gd name="T15" fmla="*/ 36919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17" y="10800"/>
                </a:moveTo>
                <a:cubicBezTo>
                  <a:pt x="8217" y="12227"/>
                  <a:pt x="9373" y="13383"/>
                  <a:pt x="10800" y="13383"/>
                </a:cubicBezTo>
                <a:cubicBezTo>
                  <a:pt x="12227" y="13383"/>
                  <a:pt x="13383" y="12227"/>
                  <a:pt x="13383" y="10800"/>
                </a:cubicBezTo>
                <a:cubicBezTo>
                  <a:pt x="13383" y="9373"/>
                  <a:pt x="12227" y="8217"/>
                  <a:pt x="10800" y="8217"/>
                </a:cubicBezTo>
                <a:cubicBezTo>
                  <a:pt x="9373" y="8217"/>
                  <a:pt x="8217" y="9373"/>
                  <a:pt x="8217" y="1080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065" y="3871076"/>
            <a:ext cx="3127375" cy="12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685800"/>
            <a:ext cx="80422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প্রকারভেদ</a:t>
            </a:r>
            <a:r>
              <a:rPr lang="en-US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প্রতিসরাংকের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ভিত্তি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ফাইবারকে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দুইভাগে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ভাগ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3103" y="2769912"/>
            <a:ext cx="2656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প্রতিসরাংক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সর্বত্র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সমান</a:t>
            </a:r>
            <a:endParaRPr lang="en-US" sz="2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3104" y="5011819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প্রতিসরাংক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কেন্দ্রে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বেশী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865" y="2182096"/>
            <a:ext cx="3019568" cy="11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86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952511"/>
            <a:ext cx="8839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কোরের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ব্যাস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অনুযায়ী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দুইভাগে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ভাগকরা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১।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সিঙ্গেল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মোড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-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ব্যাস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৮/১২৫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মাইক্রোমিটার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শুধু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ঘটতে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  <a:p>
            <a:endParaRPr lang="en-US" sz="3000" dirty="0">
              <a:latin typeface="SolaimanLipi" pitchFamily="2" charset="0"/>
              <a:cs typeface="SolaimanLipi" pitchFamily="2" charset="0"/>
            </a:endParaRPr>
          </a:p>
          <a:p>
            <a:endParaRPr lang="en-US" sz="30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২।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মাল্টিমোড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ব্যাস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৬২.৫/১২৫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মাইক্রোমিটার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একসাথে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একাধিক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ঘটতে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endParaRPr lang="en-US" sz="30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5"/>
          <a:stretch/>
        </p:blipFill>
        <p:spPr>
          <a:xfrm>
            <a:off x="5010008" y="3972069"/>
            <a:ext cx="3366183" cy="1480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5"/>
          <a:stretch/>
        </p:blipFill>
        <p:spPr>
          <a:xfrm>
            <a:off x="4953000" y="2209800"/>
            <a:ext cx="3366183" cy="9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2289866"/>
            <a:ext cx="8459618" cy="3183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697" y="1067651"/>
            <a:ext cx="37481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ব্যবস্থা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  <a:endParaRPr lang="en-US" sz="33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7826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hlinkClick r:id="" action="ppaction://ole?verb=0"/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3724276" y="1426723"/>
          <a:ext cx="1357951" cy="114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6" y="1426723"/>
                        <a:ext cx="1357951" cy="1145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bre-Optic-Cable-National-Broadband-Network-124996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1" y="2505077"/>
            <a:ext cx="4040753" cy="2340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26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977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762500"/>
            <a:ext cx="4038600" cy="134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hevron 6"/>
          <p:cNvSpPr/>
          <p:nvPr/>
        </p:nvSpPr>
        <p:spPr>
          <a:xfrm>
            <a:off x="280446" y="3657600"/>
            <a:ext cx="4786852" cy="102329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আলোক সিগনালে ডেটা প্রবাহিত হয়</a:t>
            </a:r>
          </a:p>
        </p:txBody>
      </p:sp>
      <p:sp>
        <p:nvSpPr>
          <p:cNvPr id="8" name="Chevron 7"/>
          <p:cNvSpPr/>
          <p:nvPr/>
        </p:nvSpPr>
        <p:spPr>
          <a:xfrm>
            <a:off x="280447" y="1828800"/>
            <a:ext cx="4786852" cy="91477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আলোর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পূর্ণ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অভ্যন্তরীণ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প্রতিফলনের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79" y="3438397"/>
            <a:ext cx="3392961" cy="19718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304800"/>
            <a:ext cx="6477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অপটিকস্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সুবিধা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  <a:endParaRPr lang="en-US" sz="33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51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56652" y="1524000"/>
            <a:ext cx="3158077" cy="116205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ব্যান্ডউইডথ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বেশি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228" y="3733800"/>
            <a:ext cx="421925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hevron 5"/>
          <p:cNvSpPr/>
          <p:nvPr/>
        </p:nvSpPr>
        <p:spPr>
          <a:xfrm>
            <a:off x="276225" y="3581400"/>
            <a:ext cx="4572000" cy="125865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শক্তির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ক্ষয়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তুলনামুলক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কম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641440"/>
            <a:ext cx="3505200" cy="178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26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356652" y="990600"/>
            <a:ext cx="4967824" cy="11430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আকারে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ছোট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ওজন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কম</a:t>
            </a:r>
            <a:endParaRPr lang="en-US" sz="35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-582870" y="3840888"/>
            <a:ext cx="6499239" cy="14478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রিপিটার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ছাড়া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দুর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পযর্ন্ত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latin typeface="SolaimanLipi" pitchFamily="2" charset="0"/>
                <a:cs typeface="SolaimanLipi" pitchFamily="2" charset="0"/>
              </a:rPr>
              <a:t>স্থানান্তর</a:t>
            </a:r>
            <a:endParaRPr lang="en-US" sz="35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1155250"/>
            <a:ext cx="4095750" cy="222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Stock_000012520570X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476" y="3381375"/>
            <a:ext cx="3808292" cy="24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458775" y="1866598"/>
            <a:ext cx="4377277" cy="41940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EMI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মুক্ত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এটিনিউয়েশন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নেই</a:t>
            </a:r>
            <a:r>
              <a:rPr lang="en-US" sz="25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8" name="Chevron 7"/>
          <p:cNvSpPr/>
          <p:nvPr/>
        </p:nvSpPr>
        <p:spPr>
          <a:xfrm>
            <a:off x="304800" y="3429000"/>
            <a:ext cx="5280039" cy="457198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ডেটার নিরাপত্তা ও গোপনীয়তা বজায় রাখে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7166" y="947228"/>
            <a:ext cx="3048000" cy="2114550"/>
            <a:chOff x="7861909" y="1219200"/>
            <a:chExt cx="4064000" cy="2819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1909" y="1219200"/>
              <a:ext cx="4064000" cy="2819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215088" y="1547140"/>
              <a:ext cx="3454400" cy="221931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273144" y="1467310"/>
              <a:ext cx="3251200" cy="234836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382" y="3502694"/>
            <a:ext cx="3247568" cy="1827062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1237174" y="4593900"/>
            <a:ext cx="3030026" cy="5115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latin typeface="SolaimanLipi" pitchFamily="2" charset="0"/>
                <a:cs typeface="SolaimanLipi" pitchFamily="2" charset="0"/>
              </a:rPr>
              <a:t>নির্ভূল ডেটা স্থানান্তর</a:t>
            </a:r>
          </a:p>
        </p:txBody>
      </p:sp>
    </p:spTree>
    <p:extLst>
      <p:ext uri="{BB962C8B-B14F-4D97-AF65-F5344CB8AC3E}">
        <p14:creationId xmlns:p14="http://schemas.microsoft.com/office/powerpoint/2010/main" val="315979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DATA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15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277" y="1002773"/>
            <a:ext cx="46820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50" dirty="0">
                <a:solidFill>
                  <a:schemeClr val="accent4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3" name="Picture 2" descr="051108a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77" y="859897"/>
            <a:ext cx="3515925" cy="24262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>
            <a:off x="228600" y="1295400"/>
            <a:ext cx="4472524" cy="5179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3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3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3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পাচ্ছি</a:t>
            </a:r>
            <a:r>
              <a:rPr lang="en-US" sz="33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27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0" y="228600"/>
            <a:ext cx="6553200" cy="511703"/>
          </a:xfrm>
          <a:prstGeom prst="flowChartProcess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অপটিকস্</a:t>
            </a:r>
            <a:r>
              <a:rPr lang="en-US" sz="3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-</a:t>
            </a:r>
            <a:r>
              <a:rPr lang="en-US" sz="35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অসুবিধা</a:t>
            </a:r>
            <a:r>
              <a:rPr lang="en-US" sz="3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</p:txBody>
      </p:sp>
      <p:sp>
        <p:nvSpPr>
          <p:cNvPr id="11" name="Oval 10"/>
          <p:cNvSpPr/>
          <p:nvPr/>
        </p:nvSpPr>
        <p:spPr>
          <a:xfrm>
            <a:off x="192611" y="2906507"/>
            <a:ext cx="5105400" cy="28860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অপটিকস্</a:t>
            </a:r>
            <a:r>
              <a:rPr lang="bn-IN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বাঁকানো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সব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ফাইবার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অপটিকস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3461" y="3429000"/>
            <a:ext cx="3515924" cy="2428875"/>
            <a:chOff x="5720860" y="4127500"/>
            <a:chExt cx="3423140" cy="2362200"/>
          </a:xfrm>
        </p:grpSpPr>
        <p:pic>
          <p:nvPicPr>
            <p:cNvPr id="13" name="Picture 12" descr="051108a_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0860" y="4127500"/>
              <a:ext cx="3423140" cy="2362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758542" y="4172856"/>
              <a:ext cx="3340173" cy="226264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735376" y="4163557"/>
              <a:ext cx="3390480" cy="226264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607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277" y="1002773"/>
            <a:ext cx="46820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50" dirty="0">
                <a:solidFill>
                  <a:schemeClr val="accent4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8" name="Pentagon 7"/>
          <p:cNvSpPr/>
          <p:nvPr/>
        </p:nvSpPr>
        <p:spPr>
          <a:xfrm>
            <a:off x="528101" y="1549879"/>
            <a:ext cx="5186899" cy="5179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পাচ্ছি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27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872" y="2703442"/>
            <a:ext cx="5234528" cy="2325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তাই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ইনস্টলেশন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কঠিন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দক্ষ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লোকের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প্রয়োজন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ক্যাবলের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দাম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300" dirty="0">
                <a:latin typeface="SolaimanLipi" pitchFamily="2" charset="0"/>
                <a:cs typeface="SolaimanLipi" pitchFamily="2" charset="0"/>
              </a:rPr>
              <a:t>বেশি </a:t>
            </a:r>
          </a:p>
        </p:txBody>
      </p:sp>
      <p:pic>
        <p:nvPicPr>
          <p:cNvPr id="16" name="Picture 15" descr="FiberOpticTrenching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7250"/>
            <a:ext cx="3276600" cy="266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522888"/>
            <a:ext cx="3276600" cy="234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1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64228-5EBD-4DC3-8303-B4E368ED8B07}"/>
              </a:ext>
            </a:extLst>
          </p:cNvPr>
          <p:cNvSpPr/>
          <p:nvPr/>
        </p:nvSpPr>
        <p:spPr>
          <a:xfrm>
            <a:off x="1066800" y="1371600"/>
            <a:ext cx="7010400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67513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9276"/>
            <a:ext cx="7350615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4050" dirty="0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4050" dirty="0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4050" dirty="0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-</a:t>
            </a:r>
          </a:p>
          <a:p>
            <a:endParaRPr lang="en-US" dirty="0">
              <a:solidFill>
                <a:schemeClr val="accent5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১।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 			</a:t>
            </a: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ক)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কো</a:t>
            </a:r>
            <a:r>
              <a:rPr lang="bn-IN" sz="3300" dirty="0"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এক্সিয়েল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ক্যাবল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খ)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টুইস্টেড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পেয়ার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ক্যাবল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গ)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অপটিক্যাল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ফাইবার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২।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তারবিহীন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	</a:t>
            </a: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ক)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রেডিও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ওয়েভ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খ)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মাইক্রোওয়েভ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r>
              <a:rPr lang="en-US" sz="3300" dirty="0">
                <a:latin typeface="SolaimanLipi" pitchFamily="2" charset="0"/>
                <a:cs typeface="SolaimanLipi" pitchFamily="2" charset="0"/>
              </a:rPr>
              <a:t>	গ)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ইনফ্রারেড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35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546" y="457200"/>
            <a:ext cx="37546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কো-এক্সিয়াল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ক্যাবল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72" y="1854286"/>
            <a:ext cx="5316728" cy="414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46775"/>
            <a:ext cx="3973286" cy="43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7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04" y="1316733"/>
            <a:ext cx="5177306" cy="364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3448" y="5226734"/>
            <a:ext cx="1217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21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ওয়্যার</a:t>
            </a:r>
            <a:endParaRPr lang="en-US" sz="21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4807" y="5008171"/>
            <a:ext cx="1778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ফোমের</a:t>
            </a:r>
            <a:r>
              <a:rPr lang="en-US" sz="21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ইনসুলেশন</a:t>
            </a:r>
            <a:endParaRPr lang="en-US" sz="21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326" y="4037464"/>
            <a:ext cx="11405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21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মেস</a:t>
            </a:r>
            <a:endParaRPr lang="en-US" sz="21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0585" y="3855959"/>
            <a:ext cx="1421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আউট</a:t>
            </a:r>
            <a:r>
              <a:rPr lang="en-US" sz="21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সাইড</a:t>
            </a:r>
            <a:r>
              <a:rPr lang="en-US" sz="2100" dirty="0"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2100" dirty="0" err="1">
                <a:latin typeface="SolaimanLipi" pitchFamily="2" charset="0"/>
                <a:cs typeface="SolaimanLipi" pitchFamily="2" charset="0"/>
              </a:rPr>
              <a:t>ইনসুলেশন</a:t>
            </a:r>
            <a:endParaRPr lang="en-US" sz="2100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81951" y="4781189"/>
            <a:ext cx="197822" cy="4539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34421" y="3996492"/>
            <a:ext cx="145677" cy="9689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39988" y="2962947"/>
            <a:ext cx="100487" cy="11400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09288" y="2254719"/>
            <a:ext cx="423927" cy="174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76" y="4209510"/>
            <a:ext cx="39504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কো-এক্সিয়াল</a:t>
            </a:r>
            <a:r>
              <a:rPr lang="en-US" sz="4050" dirty="0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ক্যাবল</a:t>
            </a:r>
            <a:endParaRPr lang="en-US" sz="4050" dirty="0">
              <a:solidFill>
                <a:schemeClr val="accent5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" y="947055"/>
            <a:ext cx="4870554" cy="26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79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61" y="1092095"/>
            <a:ext cx="8036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ওয়্যার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মধ্য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প্রবাহিত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549" y="1782283"/>
            <a:ext cx="7959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ফোমের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ইনসুলেশন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ওয়্যার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যাতে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বেঁকে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কুঁচকে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সেজন্য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561" y="2894129"/>
            <a:ext cx="8036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মেস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বাইরের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তাপ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,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চাপ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EMI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কপার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ওয়্যারকে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রক্ষা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যাতে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নির্বিঘ্নে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চলাচল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অর্থা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ইহা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ভিতরের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তারে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প্রেরিত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উপাত্ত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সিগনালের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ব্যাতিচার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রোধ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49" y="4986293"/>
            <a:ext cx="7911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আউট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সাইড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ইনসুলেশন</a:t>
            </a:r>
            <a:r>
              <a:rPr lang="en-US" sz="3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3000" dirty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যাতে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নষ্ট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সেজন্য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এটা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138553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3641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ভেদ</a:t>
            </a:r>
            <a:r>
              <a:rPr lang="en-US" sz="405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  <a:p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দুই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যথা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-</a:t>
            </a:r>
          </a:p>
          <a:p>
            <a:r>
              <a:rPr lang="bn-IN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1.</a:t>
            </a:r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থিননেট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পুরুত্ব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	: ০.২৫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ইঞ্চি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ডিসটেন্স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 ১৮৫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মিটার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রিপিটার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ছাড়া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) </a:t>
            </a: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স্পীড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 ১০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Mbps</a:t>
            </a:r>
          </a:p>
          <a:p>
            <a:r>
              <a:rPr lang="bn-IN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2.</a:t>
            </a:r>
            <a:r>
              <a:rPr lang="en-US" sz="3300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থিকনেট</a:t>
            </a:r>
            <a:r>
              <a:rPr lang="en-US" sz="33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 </a:t>
            </a: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পুরুত্ব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	: ০.৫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ইঞ্চি</a:t>
            </a:r>
            <a:endParaRPr lang="en-US" sz="3300" dirty="0">
              <a:latin typeface="SolaimanLipi" pitchFamily="2" charset="0"/>
              <a:cs typeface="SolaimanLipi" pitchFamily="2" charset="0"/>
            </a:endParaRP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ডিসটেন্স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মিটার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রিপিটার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ছাড়া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) </a:t>
            </a:r>
          </a:p>
          <a:p>
            <a:pPr lvl="2"/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ট্রান্সমিশন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স্পীড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: ১০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Mbps</a:t>
            </a:r>
          </a:p>
        </p:txBody>
      </p:sp>
    </p:spTree>
    <p:extLst>
      <p:ext uri="{BB962C8B-B14F-4D97-AF65-F5344CB8AC3E}">
        <p14:creationId xmlns:p14="http://schemas.microsoft.com/office/powerpoint/2010/main" val="1871336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13" y="1262081"/>
            <a:ext cx="75673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 err="1">
                <a:solidFill>
                  <a:schemeClr val="accent4"/>
                </a:solidFill>
                <a:latin typeface="SolaimanLipi" pitchFamily="2" charset="0"/>
                <a:cs typeface="SolaimanLipi" pitchFamily="2" charset="0"/>
              </a:rPr>
              <a:t>কানেকশন</a:t>
            </a:r>
            <a:r>
              <a:rPr lang="en-US" sz="4050" dirty="0">
                <a:solidFill>
                  <a:schemeClr val="accent4"/>
                </a:solidFill>
                <a:latin typeface="SolaimanLipi" pitchFamily="2" charset="0"/>
                <a:cs typeface="SolaimanLipi" pitchFamily="2" charset="0"/>
              </a:rPr>
              <a:t>: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সাধারনত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BNC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কানেক্টর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কানেকশন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দেওয়া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3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300" dirty="0">
                <a:latin typeface="SolaimanLipi" pitchFamily="2" charset="0"/>
                <a:cs typeface="SolaimanLipi" pitchFamily="2" charset="0"/>
              </a:rPr>
              <a:t>।</a:t>
            </a:r>
            <a:endParaRPr lang="en-US" sz="4050" dirty="0">
              <a:solidFill>
                <a:schemeClr val="accent4"/>
              </a:solidFill>
              <a:latin typeface="SolaimanLipi" pitchFamily="2" charset="0"/>
              <a:cs typeface="SolaimanLipi" pitchFamily="2" charset="0"/>
            </a:endParaRPr>
          </a:p>
          <a:p>
            <a:endParaRPr lang="en-US" sz="4050" dirty="0">
              <a:solidFill>
                <a:schemeClr val="accent4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96" y="3602873"/>
            <a:ext cx="2299481" cy="2299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14" y="2047106"/>
            <a:ext cx="2184731" cy="161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24" y="1916478"/>
            <a:ext cx="2080605" cy="1615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0" y="2506528"/>
            <a:ext cx="3206254" cy="303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13" y="3662635"/>
            <a:ext cx="2771172" cy="22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4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Md.Manjur-E-Elahee.</Template>
  <TotalTime>1539</TotalTime>
  <Words>522</Words>
  <Application>Microsoft Office PowerPoint</Application>
  <PresentationFormat>On-screen Show (4:3)</PresentationFormat>
  <Paragraphs>107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abdul alim</cp:lastModifiedBy>
  <cp:revision>384</cp:revision>
  <dcterms:created xsi:type="dcterms:W3CDTF">2013-07-06T13:48:09Z</dcterms:created>
  <dcterms:modified xsi:type="dcterms:W3CDTF">2021-01-06T18:07:00Z</dcterms:modified>
</cp:coreProperties>
</file>