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14" r:id="rId3"/>
    <p:sldMasterId id="2147483726" r:id="rId4"/>
    <p:sldMasterId id="2147483745" r:id="rId5"/>
    <p:sldMasterId id="2147483757" r:id="rId6"/>
  </p:sldMasterIdLst>
  <p:notesMasterIdLst>
    <p:notesMasterId r:id="rId30"/>
  </p:notesMasterIdLst>
  <p:sldIdLst>
    <p:sldId id="326" r:id="rId7"/>
    <p:sldId id="319" r:id="rId8"/>
    <p:sldId id="276" r:id="rId9"/>
    <p:sldId id="324" r:id="rId10"/>
    <p:sldId id="264" r:id="rId11"/>
    <p:sldId id="321" r:id="rId12"/>
    <p:sldId id="274" r:id="rId13"/>
    <p:sldId id="269" r:id="rId14"/>
    <p:sldId id="315" r:id="rId15"/>
    <p:sldId id="312" r:id="rId16"/>
    <p:sldId id="307" r:id="rId17"/>
    <p:sldId id="309" r:id="rId18"/>
    <p:sldId id="314" r:id="rId19"/>
    <p:sldId id="317" r:id="rId20"/>
    <p:sldId id="313" r:id="rId21"/>
    <p:sldId id="316" r:id="rId22"/>
    <p:sldId id="308" r:id="rId23"/>
    <p:sldId id="289" r:id="rId24"/>
    <p:sldId id="306" r:id="rId25"/>
    <p:sldId id="262" r:id="rId26"/>
    <p:sldId id="282" r:id="rId27"/>
    <p:sldId id="284" r:id="rId28"/>
    <p:sldId id="32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660"/>
  </p:normalViewPr>
  <p:slideViewPr>
    <p:cSldViewPr>
      <p:cViewPr varScale="1">
        <p:scale>
          <a:sx n="67" d="100"/>
          <a:sy n="67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9D419-7180-4D44-98FE-F3AA2CFB957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164557-B6DA-4A8D-ABCD-9FE9D726828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rPr>
            <a:t>মিশ্র অর্থনৈতিক ব্যবস্থা</a:t>
          </a:r>
          <a:endParaRPr lang="en-US" dirty="0"/>
        </a:p>
      </dgm:t>
    </dgm:pt>
    <dgm:pt modelId="{33A996B1-C2CD-4720-964F-AC70D17B019B}" type="parTrans" cxnId="{4612305C-A76F-4DDB-B196-0D9DAE0A8F8B}">
      <dgm:prSet/>
      <dgm:spPr/>
      <dgm:t>
        <a:bodyPr/>
        <a:lstStyle/>
        <a:p>
          <a:endParaRPr lang="en-US"/>
        </a:p>
      </dgm:t>
    </dgm:pt>
    <dgm:pt modelId="{B33299D9-1E1A-4764-98F4-FF0040754A97}" type="sibTrans" cxnId="{4612305C-A76F-4DDB-B196-0D9DAE0A8F8B}">
      <dgm:prSet/>
      <dgm:spPr/>
      <dgm:t>
        <a:bodyPr/>
        <a:lstStyle/>
        <a:p>
          <a:endParaRPr lang="en-US"/>
        </a:p>
      </dgm:t>
    </dgm:pt>
    <dgm:pt modelId="{A62779B5-7E30-4CF5-B436-CF6F29AD92E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বাংলাদেশ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00486E9-FD89-4443-B595-FB628CDB21EE}" type="parTrans" cxnId="{1B021BAA-19A5-4994-85E9-0B82233898F3}">
      <dgm:prSet/>
      <dgm:spPr/>
      <dgm:t>
        <a:bodyPr/>
        <a:lstStyle/>
        <a:p>
          <a:endParaRPr lang="en-US"/>
        </a:p>
      </dgm:t>
    </dgm:pt>
    <dgm:pt modelId="{71E225A4-9272-46CD-97C2-2197FB40A5C7}" type="sibTrans" cxnId="{1B021BAA-19A5-4994-85E9-0B82233898F3}">
      <dgm:prSet/>
      <dgm:spPr/>
      <dgm:t>
        <a:bodyPr/>
        <a:lstStyle/>
        <a:p>
          <a:endParaRPr lang="en-US"/>
        </a:p>
      </dgm:t>
    </dgm:pt>
    <dgm:pt modelId="{7DF061A4-6BA9-4C2D-AE74-23DA08DA9BC4}">
      <dgm:prSet phldrT="[Text]"/>
      <dgm:spPr/>
      <dgm:t>
        <a:bodyPr/>
        <a:lstStyle/>
        <a:p>
          <a:r>
            <a:rPr lang="bn-BD" dirty="0" smtClean="0"/>
            <a:t>ভারত</a:t>
          </a:r>
          <a:endParaRPr lang="en-US" dirty="0"/>
        </a:p>
      </dgm:t>
    </dgm:pt>
    <dgm:pt modelId="{4A1DB3C6-8E7B-4C8D-BE28-075DEAFE57A8}" type="parTrans" cxnId="{2D0015C5-AF42-42CC-8668-6166A93882BB}">
      <dgm:prSet/>
      <dgm:spPr/>
      <dgm:t>
        <a:bodyPr/>
        <a:lstStyle/>
        <a:p>
          <a:endParaRPr lang="en-US"/>
        </a:p>
      </dgm:t>
    </dgm:pt>
    <dgm:pt modelId="{8E695BAE-E062-44BD-B16C-39A515751807}" type="sibTrans" cxnId="{2D0015C5-AF42-42CC-8668-6166A93882BB}">
      <dgm:prSet/>
      <dgm:spPr/>
      <dgm:t>
        <a:bodyPr/>
        <a:lstStyle/>
        <a:p>
          <a:endParaRPr lang="en-US"/>
        </a:p>
      </dgm:t>
    </dgm:pt>
    <dgm:pt modelId="{68809F57-2BCF-4CF7-8937-41A00BD47F37}">
      <dgm:prSet phldrT="[Text]"/>
      <dgm:spPr/>
      <dgm:t>
        <a:bodyPr/>
        <a:lstStyle/>
        <a:p>
          <a:r>
            <a:rPr lang="bn-BD" dirty="0" smtClean="0"/>
            <a:t>ব্রিটেন </a:t>
          </a:r>
          <a:endParaRPr lang="en-US" dirty="0"/>
        </a:p>
      </dgm:t>
    </dgm:pt>
    <dgm:pt modelId="{5F0BB42F-61A4-4AE1-99DB-D2A776F54FA6}" type="parTrans" cxnId="{9AB927F5-8802-4F9A-9913-37AD5C71E79D}">
      <dgm:prSet/>
      <dgm:spPr/>
      <dgm:t>
        <a:bodyPr/>
        <a:lstStyle/>
        <a:p>
          <a:endParaRPr lang="en-US"/>
        </a:p>
      </dgm:t>
    </dgm:pt>
    <dgm:pt modelId="{A066B601-79A7-46F9-9BC2-C5EBCFA7BE49}" type="sibTrans" cxnId="{9AB927F5-8802-4F9A-9913-37AD5C71E79D}">
      <dgm:prSet/>
      <dgm:spPr/>
      <dgm:t>
        <a:bodyPr/>
        <a:lstStyle/>
        <a:p>
          <a:endParaRPr lang="en-US"/>
        </a:p>
      </dgm:t>
    </dgm:pt>
    <dgm:pt modelId="{7447A729-C456-4462-AB12-FEC25EEDE877}">
      <dgm:prSet phldrT="[Text]"/>
      <dgm:spPr/>
      <dgm:t>
        <a:bodyPr/>
        <a:lstStyle/>
        <a:p>
          <a:r>
            <a:rPr lang="bn-BD" dirty="0" smtClean="0"/>
            <a:t>পাকিস্তান</a:t>
          </a:r>
          <a:endParaRPr lang="en-US" dirty="0"/>
        </a:p>
      </dgm:t>
    </dgm:pt>
    <dgm:pt modelId="{08E4FAC1-54B7-49CF-BD53-0E1343EAA6AA}" type="parTrans" cxnId="{BCE8730F-5AF3-4B3B-A754-F51705A7FDDA}">
      <dgm:prSet/>
      <dgm:spPr/>
      <dgm:t>
        <a:bodyPr/>
        <a:lstStyle/>
        <a:p>
          <a:endParaRPr lang="en-US"/>
        </a:p>
      </dgm:t>
    </dgm:pt>
    <dgm:pt modelId="{2D61F6E3-32BD-4762-B0D9-36EA4E7A1567}" type="sibTrans" cxnId="{BCE8730F-5AF3-4B3B-A754-F51705A7FDDA}">
      <dgm:prSet/>
      <dgm:spPr/>
      <dgm:t>
        <a:bodyPr/>
        <a:lstStyle/>
        <a:p>
          <a:endParaRPr lang="en-US"/>
        </a:p>
      </dgm:t>
    </dgm:pt>
    <dgm:pt modelId="{BA3541A0-E37A-4131-8072-94E1696813BB}">
      <dgm:prSet/>
      <dgm:spPr/>
      <dgm:t>
        <a:bodyPr/>
        <a:lstStyle/>
        <a:p>
          <a:endParaRPr lang="en-US"/>
        </a:p>
      </dgm:t>
    </dgm:pt>
    <dgm:pt modelId="{3F685DEC-AE1B-4A73-8200-C73463C485F5}" type="parTrans" cxnId="{5E9602AF-D6F5-427D-8619-19BBB5B0DA2E}">
      <dgm:prSet/>
      <dgm:spPr/>
      <dgm:t>
        <a:bodyPr/>
        <a:lstStyle/>
        <a:p>
          <a:endParaRPr lang="en-US"/>
        </a:p>
      </dgm:t>
    </dgm:pt>
    <dgm:pt modelId="{92E4A9D2-978E-4E46-B728-D75FDD0F5BED}" type="sibTrans" cxnId="{5E9602AF-D6F5-427D-8619-19BBB5B0DA2E}">
      <dgm:prSet/>
      <dgm:spPr/>
      <dgm:t>
        <a:bodyPr/>
        <a:lstStyle/>
        <a:p>
          <a:endParaRPr lang="en-US"/>
        </a:p>
      </dgm:t>
    </dgm:pt>
    <dgm:pt modelId="{3751BEFD-CE05-4C42-BD4A-00B7B901D878}" type="pres">
      <dgm:prSet presAssocID="{E809D419-7180-4D44-98FE-F3AA2CFB95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9C293-B65C-4171-A6C7-AE1CBC040B99}" type="pres">
      <dgm:prSet presAssocID="{CF164557-B6DA-4A8D-ABCD-9FE9D7268284}" presName="centerShape" presStyleLbl="node0" presStyleIdx="0" presStyleCnt="1"/>
      <dgm:spPr/>
      <dgm:t>
        <a:bodyPr/>
        <a:lstStyle/>
        <a:p>
          <a:endParaRPr lang="en-US"/>
        </a:p>
      </dgm:t>
    </dgm:pt>
    <dgm:pt modelId="{B775166D-AA6C-4CFD-ABD3-618436870ED0}" type="pres">
      <dgm:prSet presAssocID="{B00486E9-FD89-4443-B595-FB628CDB21E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7142EFC-8F8E-4CBD-A6A2-0102A59F8C86}" type="pres">
      <dgm:prSet presAssocID="{B00486E9-FD89-4443-B595-FB628CDB21E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ED35606-49FA-4F94-9237-E1B3D267B93F}" type="pres">
      <dgm:prSet presAssocID="{A62779B5-7E30-4CF5-B436-CF6F29AD92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5A3A4-6D03-4E20-B46A-92D218F7AF42}" type="pres">
      <dgm:prSet presAssocID="{4A1DB3C6-8E7B-4C8D-BE28-075DEAFE57A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5DB0FE2-AC43-4D50-A577-1510713E8AF0}" type="pres">
      <dgm:prSet presAssocID="{4A1DB3C6-8E7B-4C8D-BE28-075DEAFE57A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55F8384-7E0F-4A84-8477-69BB906A3609}" type="pres">
      <dgm:prSet presAssocID="{7DF061A4-6BA9-4C2D-AE74-23DA08DA9B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62B30-132C-40CB-8C6E-7B82B494374C}" type="pres">
      <dgm:prSet presAssocID="{5F0BB42F-61A4-4AE1-99DB-D2A776F54FA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87CA955-FF61-4212-9D0E-CF6EFD31BFD9}" type="pres">
      <dgm:prSet presAssocID="{5F0BB42F-61A4-4AE1-99DB-D2A776F54FA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8FD939A-918F-4E65-BB36-43D6EDC448DD}" type="pres">
      <dgm:prSet presAssocID="{68809F57-2BCF-4CF7-8937-41A00BD47F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81763-5337-4CDB-9FDF-154B32C68032}" type="pres">
      <dgm:prSet presAssocID="{08E4FAC1-54B7-49CF-BD53-0E1343EAA6A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D9C831C5-A395-4292-AE60-7B31980161D2}" type="pres">
      <dgm:prSet presAssocID="{08E4FAC1-54B7-49CF-BD53-0E1343EAA6A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489ABD1-977D-410A-8C0B-64FABE235CFF}" type="pres">
      <dgm:prSet presAssocID="{7447A729-C456-4462-AB12-FEC25EEDE8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59280-AD98-40BA-9A67-CCDBEDED99DE}" type="presOf" srcId="{5F0BB42F-61A4-4AE1-99DB-D2A776F54FA6}" destId="{487CA955-FF61-4212-9D0E-CF6EFD31BFD9}" srcOrd="1" destOrd="0" presId="urn:microsoft.com/office/officeart/2005/8/layout/radial5"/>
    <dgm:cxn modelId="{C75C0F91-BB44-44B0-A0E0-5C03D6BE215E}" type="presOf" srcId="{B00486E9-FD89-4443-B595-FB628CDB21EE}" destId="{B775166D-AA6C-4CFD-ABD3-618436870ED0}" srcOrd="0" destOrd="0" presId="urn:microsoft.com/office/officeart/2005/8/layout/radial5"/>
    <dgm:cxn modelId="{B89084E0-0C83-478D-B36F-7D6C7831CF70}" type="presOf" srcId="{68809F57-2BCF-4CF7-8937-41A00BD47F37}" destId="{E8FD939A-918F-4E65-BB36-43D6EDC448DD}" srcOrd="0" destOrd="0" presId="urn:microsoft.com/office/officeart/2005/8/layout/radial5"/>
    <dgm:cxn modelId="{362E09E9-A1AC-4584-8A7A-D8F5F344A567}" type="presOf" srcId="{7DF061A4-6BA9-4C2D-AE74-23DA08DA9BC4}" destId="{B55F8384-7E0F-4A84-8477-69BB906A3609}" srcOrd="0" destOrd="0" presId="urn:microsoft.com/office/officeart/2005/8/layout/radial5"/>
    <dgm:cxn modelId="{2D0015C5-AF42-42CC-8668-6166A93882BB}" srcId="{CF164557-B6DA-4A8D-ABCD-9FE9D7268284}" destId="{7DF061A4-6BA9-4C2D-AE74-23DA08DA9BC4}" srcOrd="1" destOrd="0" parTransId="{4A1DB3C6-8E7B-4C8D-BE28-075DEAFE57A8}" sibTransId="{8E695BAE-E062-44BD-B16C-39A515751807}"/>
    <dgm:cxn modelId="{325AD9B8-CCC1-4615-80F8-3E8514FBFEBF}" type="presOf" srcId="{08E4FAC1-54B7-49CF-BD53-0E1343EAA6AA}" destId="{D9C831C5-A395-4292-AE60-7B31980161D2}" srcOrd="1" destOrd="0" presId="urn:microsoft.com/office/officeart/2005/8/layout/radial5"/>
    <dgm:cxn modelId="{26D01CE4-AB50-41D1-A3CB-66D12670BD07}" type="presOf" srcId="{E809D419-7180-4D44-98FE-F3AA2CFB9573}" destId="{3751BEFD-CE05-4C42-BD4A-00B7B901D878}" srcOrd="0" destOrd="0" presId="urn:microsoft.com/office/officeart/2005/8/layout/radial5"/>
    <dgm:cxn modelId="{A6EF2014-D4F5-4647-A69C-8585557A85C4}" type="presOf" srcId="{B00486E9-FD89-4443-B595-FB628CDB21EE}" destId="{A7142EFC-8F8E-4CBD-A6A2-0102A59F8C86}" srcOrd="1" destOrd="0" presId="urn:microsoft.com/office/officeart/2005/8/layout/radial5"/>
    <dgm:cxn modelId="{7BEEC12F-F1B3-461D-80E9-14DD0AA316CD}" type="presOf" srcId="{08E4FAC1-54B7-49CF-BD53-0E1343EAA6AA}" destId="{9E081763-5337-4CDB-9FDF-154B32C68032}" srcOrd="0" destOrd="0" presId="urn:microsoft.com/office/officeart/2005/8/layout/radial5"/>
    <dgm:cxn modelId="{BD970576-5025-498C-A28F-7160B2C0055F}" type="presOf" srcId="{CF164557-B6DA-4A8D-ABCD-9FE9D7268284}" destId="{C7F9C293-B65C-4171-A6C7-AE1CBC040B99}" srcOrd="0" destOrd="0" presId="urn:microsoft.com/office/officeart/2005/8/layout/radial5"/>
    <dgm:cxn modelId="{9AB927F5-8802-4F9A-9913-37AD5C71E79D}" srcId="{CF164557-B6DA-4A8D-ABCD-9FE9D7268284}" destId="{68809F57-2BCF-4CF7-8937-41A00BD47F37}" srcOrd="2" destOrd="0" parTransId="{5F0BB42F-61A4-4AE1-99DB-D2A776F54FA6}" sibTransId="{A066B601-79A7-46F9-9BC2-C5EBCFA7BE49}"/>
    <dgm:cxn modelId="{5E9602AF-D6F5-427D-8619-19BBB5B0DA2E}" srcId="{E809D419-7180-4D44-98FE-F3AA2CFB9573}" destId="{BA3541A0-E37A-4131-8072-94E1696813BB}" srcOrd="1" destOrd="0" parTransId="{3F685DEC-AE1B-4A73-8200-C73463C485F5}" sibTransId="{92E4A9D2-978E-4E46-B728-D75FDD0F5BED}"/>
    <dgm:cxn modelId="{2EDBAD49-7025-4801-A43E-52FBF1966DD3}" type="presOf" srcId="{A62779B5-7E30-4CF5-B436-CF6F29AD92ED}" destId="{AED35606-49FA-4F94-9237-E1B3D267B93F}" srcOrd="0" destOrd="0" presId="urn:microsoft.com/office/officeart/2005/8/layout/radial5"/>
    <dgm:cxn modelId="{7EFFAC33-A7A6-48D3-B3A0-E73F2807E557}" type="presOf" srcId="{4A1DB3C6-8E7B-4C8D-BE28-075DEAFE57A8}" destId="{C0F5A3A4-6D03-4E20-B46A-92D218F7AF42}" srcOrd="0" destOrd="0" presId="urn:microsoft.com/office/officeart/2005/8/layout/radial5"/>
    <dgm:cxn modelId="{0B1D56A7-69FB-4064-B319-CD3CDE741051}" type="presOf" srcId="{7447A729-C456-4462-AB12-FEC25EEDE877}" destId="{C489ABD1-977D-410A-8C0B-64FABE235CFF}" srcOrd="0" destOrd="0" presId="urn:microsoft.com/office/officeart/2005/8/layout/radial5"/>
    <dgm:cxn modelId="{4612305C-A76F-4DDB-B196-0D9DAE0A8F8B}" srcId="{E809D419-7180-4D44-98FE-F3AA2CFB9573}" destId="{CF164557-B6DA-4A8D-ABCD-9FE9D7268284}" srcOrd="0" destOrd="0" parTransId="{33A996B1-C2CD-4720-964F-AC70D17B019B}" sibTransId="{B33299D9-1E1A-4764-98F4-FF0040754A97}"/>
    <dgm:cxn modelId="{BCE8730F-5AF3-4B3B-A754-F51705A7FDDA}" srcId="{CF164557-B6DA-4A8D-ABCD-9FE9D7268284}" destId="{7447A729-C456-4462-AB12-FEC25EEDE877}" srcOrd="3" destOrd="0" parTransId="{08E4FAC1-54B7-49CF-BD53-0E1343EAA6AA}" sibTransId="{2D61F6E3-32BD-4762-B0D9-36EA4E7A1567}"/>
    <dgm:cxn modelId="{1B021BAA-19A5-4994-85E9-0B82233898F3}" srcId="{CF164557-B6DA-4A8D-ABCD-9FE9D7268284}" destId="{A62779B5-7E30-4CF5-B436-CF6F29AD92ED}" srcOrd="0" destOrd="0" parTransId="{B00486E9-FD89-4443-B595-FB628CDB21EE}" sibTransId="{71E225A4-9272-46CD-97C2-2197FB40A5C7}"/>
    <dgm:cxn modelId="{1B980AE3-FE36-448E-BE6E-F56BD6D899F0}" type="presOf" srcId="{4A1DB3C6-8E7B-4C8D-BE28-075DEAFE57A8}" destId="{B5DB0FE2-AC43-4D50-A577-1510713E8AF0}" srcOrd="1" destOrd="0" presId="urn:microsoft.com/office/officeart/2005/8/layout/radial5"/>
    <dgm:cxn modelId="{64C64085-B9E6-4131-B893-7B2D52B6BE3A}" type="presOf" srcId="{5F0BB42F-61A4-4AE1-99DB-D2A776F54FA6}" destId="{A3262B30-132C-40CB-8C6E-7B82B494374C}" srcOrd="0" destOrd="0" presId="urn:microsoft.com/office/officeart/2005/8/layout/radial5"/>
    <dgm:cxn modelId="{4CBE8E41-C04E-4663-9DE4-896443BB3283}" type="presParOf" srcId="{3751BEFD-CE05-4C42-BD4A-00B7B901D878}" destId="{C7F9C293-B65C-4171-A6C7-AE1CBC040B99}" srcOrd="0" destOrd="0" presId="urn:microsoft.com/office/officeart/2005/8/layout/radial5"/>
    <dgm:cxn modelId="{23620106-4D47-4786-A0CC-A7AC0BDFAAE7}" type="presParOf" srcId="{3751BEFD-CE05-4C42-BD4A-00B7B901D878}" destId="{B775166D-AA6C-4CFD-ABD3-618436870ED0}" srcOrd="1" destOrd="0" presId="urn:microsoft.com/office/officeart/2005/8/layout/radial5"/>
    <dgm:cxn modelId="{B481A151-001B-46B9-AEF2-BE88B61CEC55}" type="presParOf" srcId="{B775166D-AA6C-4CFD-ABD3-618436870ED0}" destId="{A7142EFC-8F8E-4CBD-A6A2-0102A59F8C86}" srcOrd="0" destOrd="0" presId="urn:microsoft.com/office/officeart/2005/8/layout/radial5"/>
    <dgm:cxn modelId="{431ABF04-3361-4C39-9CBF-9B72410E48C7}" type="presParOf" srcId="{3751BEFD-CE05-4C42-BD4A-00B7B901D878}" destId="{AED35606-49FA-4F94-9237-E1B3D267B93F}" srcOrd="2" destOrd="0" presId="urn:microsoft.com/office/officeart/2005/8/layout/radial5"/>
    <dgm:cxn modelId="{5C6D0A71-09A8-42BC-80E1-6CD4C4EF4ED5}" type="presParOf" srcId="{3751BEFD-CE05-4C42-BD4A-00B7B901D878}" destId="{C0F5A3A4-6D03-4E20-B46A-92D218F7AF42}" srcOrd="3" destOrd="0" presId="urn:microsoft.com/office/officeart/2005/8/layout/radial5"/>
    <dgm:cxn modelId="{7BC48D34-AA5F-45C6-B787-026409D75190}" type="presParOf" srcId="{C0F5A3A4-6D03-4E20-B46A-92D218F7AF42}" destId="{B5DB0FE2-AC43-4D50-A577-1510713E8AF0}" srcOrd="0" destOrd="0" presId="urn:microsoft.com/office/officeart/2005/8/layout/radial5"/>
    <dgm:cxn modelId="{20C04273-4F6B-44FA-BD66-0D2E171E534E}" type="presParOf" srcId="{3751BEFD-CE05-4C42-BD4A-00B7B901D878}" destId="{B55F8384-7E0F-4A84-8477-69BB906A3609}" srcOrd="4" destOrd="0" presId="urn:microsoft.com/office/officeart/2005/8/layout/radial5"/>
    <dgm:cxn modelId="{40A2E950-9C12-4F3D-B5A2-6AA5455887FD}" type="presParOf" srcId="{3751BEFD-CE05-4C42-BD4A-00B7B901D878}" destId="{A3262B30-132C-40CB-8C6E-7B82B494374C}" srcOrd="5" destOrd="0" presId="urn:microsoft.com/office/officeart/2005/8/layout/radial5"/>
    <dgm:cxn modelId="{24FBCC90-5FC4-4113-A7A3-61063DFF65F1}" type="presParOf" srcId="{A3262B30-132C-40CB-8C6E-7B82B494374C}" destId="{487CA955-FF61-4212-9D0E-CF6EFD31BFD9}" srcOrd="0" destOrd="0" presId="urn:microsoft.com/office/officeart/2005/8/layout/radial5"/>
    <dgm:cxn modelId="{4A19ABDC-AB4D-4AB5-BD98-F96C9D029DC4}" type="presParOf" srcId="{3751BEFD-CE05-4C42-BD4A-00B7B901D878}" destId="{E8FD939A-918F-4E65-BB36-43D6EDC448DD}" srcOrd="6" destOrd="0" presId="urn:microsoft.com/office/officeart/2005/8/layout/radial5"/>
    <dgm:cxn modelId="{2966D268-EDED-4496-89AC-38589C27CD84}" type="presParOf" srcId="{3751BEFD-CE05-4C42-BD4A-00B7B901D878}" destId="{9E081763-5337-4CDB-9FDF-154B32C68032}" srcOrd="7" destOrd="0" presId="urn:microsoft.com/office/officeart/2005/8/layout/radial5"/>
    <dgm:cxn modelId="{9F828E8B-5EE7-4548-8FFE-6A1784DFBF59}" type="presParOf" srcId="{9E081763-5337-4CDB-9FDF-154B32C68032}" destId="{D9C831C5-A395-4292-AE60-7B31980161D2}" srcOrd="0" destOrd="0" presId="urn:microsoft.com/office/officeart/2005/8/layout/radial5"/>
    <dgm:cxn modelId="{5CCAB17B-7704-4341-B895-E292F4CF7F81}" type="presParOf" srcId="{3751BEFD-CE05-4C42-BD4A-00B7B901D878}" destId="{C489ABD1-977D-410A-8C0B-64FABE235CFF}" srcOrd="8" destOrd="0" presId="urn:microsoft.com/office/officeart/2005/8/layout/radial5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9C293-B65C-4171-A6C7-AE1CBC040B99}">
      <dsp:nvSpPr>
        <dsp:cNvPr id="0" name=""/>
        <dsp:cNvSpPr/>
      </dsp:nvSpPr>
      <dsp:spPr>
        <a:xfrm>
          <a:off x="5019572" y="1628672"/>
          <a:ext cx="1162254" cy="1162254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rPr>
            <a:t>মিশ্র অর্থনৈতিক ব্যবস্থা</a:t>
          </a:r>
          <a:endParaRPr lang="en-US" sz="1800" kern="1200" dirty="0"/>
        </a:p>
      </dsp:txBody>
      <dsp:txXfrm>
        <a:off x="5189780" y="1798880"/>
        <a:ext cx="821838" cy="821838"/>
      </dsp:txXfrm>
    </dsp:sp>
    <dsp:sp modelId="{B775166D-AA6C-4CFD-ABD3-618436870ED0}">
      <dsp:nvSpPr>
        <dsp:cNvPr id="0" name=""/>
        <dsp:cNvSpPr/>
      </dsp:nvSpPr>
      <dsp:spPr>
        <a:xfrm rot="16200000">
          <a:off x="5477630" y="1205849"/>
          <a:ext cx="246138" cy="395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514551" y="1321803"/>
        <a:ext cx="172297" cy="237100"/>
      </dsp:txXfrm>
    </dsp:sp>
    <dsp:sp modelId="{AED35606-49FA-4F94-9237-E1B3D267B93F}">
      <dsp:nvSpPr>
        <dsp:cNvPr id="0" name=""/>
        <dsp:cNvSpPr/>
      </dsp:nvSpPr>
      <dsp:spPr>
        <a:xfrm>
          <a:off x="5019572" y="2006"/>
          <a:ext cx="1162254" cy="1162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>
              <a:latin typeface="NikoshBAN" pitchFamily="2" charset="0"/>
              <a:cs typeface="NikoshBAN" pitchFamily="2" charset="0"/>
            </a:rPr>
            <a:t>বাংলাদেশ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>
        <a:off x="5189780" y="172214"/>
        <a:ext cx="821838" cy="821838"/>
      </dsp:txXfrm>
    </dsp:sp>
    <dsp:sp modelId="{C0F5A3A4-6D03-4E20-B46A-92D218F7AF42}">
      <dsp:nvSpPr>
        <dsp:cNvPr id="0" name=""/>
        <dsp:cNvSpPr/>
      </dsp:nvSpPr>
      <dsp:spPr>
        <a:xfrm>
          <a:off x="6283997" y="2012216"/>
          <a:ext cx="246138" cy="395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283997" y="2091249"/>
        <a:ext cx="172297" cy="237100"/>
      </dsp:txXfrm>
    </dsp:sp>
    <dsp:sp modelId="{B55F8384-7E0F-4A84-8477-69BB906A3609}">
      <dsp:nvSpPr>
        <dsp:cNvPr id="0" name=""/>
        <dsp:cNvSpPr/>
      </dsp:nvSpPr>
      <dsp:spPr>
        <a:xfrm>
          <a:off x="6646238" y="1628672"/>
          <a:ext cx="1162254" cy="1162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ভারত</a:t>
          </a:r>
          <a:endParaRPr lang="en-US" sz="1500" kern="1200" dirty="0"/>
        </a:p>
      </dsp:txBody>
      <dsp:txXfrm>
        <a:off x="6816446" y="1798880"/>
        <a:ext cx="821838" cy="821838"/>
      </dsp:txXfrm>
    </dsp:sp>
    <dsp:sp modelId="{A3262B30-132C-40CB-8C6E-7B82B494374C}">
      <dsp:nvSpPr>
        <dsp:cNvPr id="0" name=""/>
        <dsp:cNvSpPr/>
      </dsp:nvSpPr>
      <dsp:spPr>
        <a:xfrm rot="5400000">
          <a:off x="5477630" y="2818583"/>
          <a:ext cx="246138" cy="395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514551" y="2860696"/>
        <a:ext cx="172297" cy="237100"/>
      </dsp:txXfrm>
    </dsp:sp>
    <dsp:sp modelId="{E8FD939A-918F-4E65-BB36-43D6EDC448DD}">
      <dsp:nvSpPr>
        <dsp:cNvPr id="0" name=""/>
        <dsp:cNvSpPr/>
      </dsp:nvSpPr>
      <dsp:spPr>
        <a:xfrm>
          <a:off x="5019572" y="3255339"/>
          <a:ext cx="1162254" cy="1162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ব্রিটেন </a:t>
          </a:r>
          <a:endParaRPr lang="en-US" sz="1500" kern="1200" dirty="0"/>
        </a:p>
      </dsp:txBody>
      <dsp:txXfrm>
        <a:off x="5189780" y="3425547"/>
        <a:ext cx="821838" cy="821838"/>
      </dsp:txXfrm>
    </dsp:sp>
    <dsp:sp modelId="{9E081763-5337-4CDB-9FDF-154B32C68032}">
      <dsp:nvSpPr>
        <dsp:cNvPr id="0" name=""/>
        <dsp:cNvSpPr/>
      </dsp:nvSpPr>
      <dsp:spPr>
        <a:xfrm rot="10800000">
          <a:off x="4671263" y="2012216"/>
          <a:ext cx="246138" cy="395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745104" y="2091249"/>
        <a:ext cx="172297" cy="237100"/>
      </dsp:txXfrm>
    </dsp:sp>
    <dsp:sp modelId="{C489ABD1-977D-410A-8C0B-64FABE235CFF}">
      <dsp:nvSpPr>
        <dsp:cNvPr id="0" name=""/>
        <dsp:cNvSpPr/>
      </dsp:nvSpPr>
      <dsp:spPr>
        <a:xfrm>
          <a:off x="3392905" y="1628672"/>
          <a:ext cx="1162254" cy="1162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পাকিস্তান</a:t>
          </a:r>
          <a:endParaRPr lang="en-US" sz="1500" kern="1200" dirty="0"/>
        </a:p>
      </dsp:txBody>
      <dsp:txXfrm>
        <a:off x="3563113" y="1798880"/>
        <a:ext cx="821838" cy="82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3009-F088-4272-A9E7-2DBC5B80114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3AF2D-A54C-44FC-9AA3-6795278C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0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219D2-D9E8-4A8B-8EF4-8140AA9CC3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6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B45F-2DBF-42DB-B7DF-B58296133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81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C8113-DB88-4835-A883-2741FF885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2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0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1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3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9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69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0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20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58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6580-47A1-4E86-9156-16D08E64480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252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D958F-EB09-48B6-9353-ACD1F2ACF9CD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4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14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0DCEB-E7E9-40C8-B4F7-8A4D40D3198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543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7BD2-82C8-46D8-8FD0-CB8D511A5DD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8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4194D-120C-4DBA-AD73-034C2A92D089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57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96AE9-40AC-4B93-B9D3-EA57C526319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666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B4C30-04D8-4366-B417-7AEF3DD8632C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60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B6685-9EAF-48DE-A62C-195E3E56707D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09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7513F-1F83-4BDF-A290-1643F4958DF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3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FF366-0E02-437B-AF23-486FC90161F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766497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FF366-0E02-437B-AF23-486FC90161F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1501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FF366-0E02-437B-AF23-486FC90161F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6181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93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FF366-0E02-437B-AF23-486FC90161F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7562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FF366-0E02-437B-AF23-486FC90161F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10412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FF366-0E02-437B-AF23-486FC90161F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97242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2FDBE-AD68-4420-A6FA-C96652BA0888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29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A0914-6CB7-4640-A6D8-91EF28419532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52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06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29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812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57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4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91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98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07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474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59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468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16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82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6147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46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89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89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949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729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71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829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305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68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1819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600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04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17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17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801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35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6248401"/>
            <a:ext cx="103632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20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808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96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178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06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397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2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58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8127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369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980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8499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F322B-5EE7-48BE-841B-BB16BDCB9F9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1453A-CF9E-4A29-B85B-3763D3F04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650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747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9896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2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756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19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9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542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919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66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970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2888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6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0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DF35-8156-45BB-A9EB-C855B060582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764DB-E847-482D-9776-622B6D7357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34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8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A65E7-D667-4B48-86B4-BDBA82F0AF85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FD12C-B4A6-4CBB-AE71-3545C67ED83F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60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14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04-Jun-20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</a:rPr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E50B-B91F-4207-84AD-80E6BD2A8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1.gif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1" y="5334001"/>
            <a:ext cx="866775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732" y="3484248"/>
            <a:ext cx="24384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1" y="5334001"/>
            <a:ext cx="866775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1" y="5257801"/>
            <a:ext cx="866775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1" y="5257801"/>
            <a:ext cx="866775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532" y="5160497"/>
            <a:ext cx="866775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5181601"/>
            <a:ext cx="866775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1" y="1"/>
            <a:ext cx="866775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1" y="1"/>
            <a:ext cx="866775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1" y="1"/>
            <a:ext cx="866775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1" y="80962"/>
            <a:ext cx="866775" cy="1166814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1" y="1"/>
            <a:ext cx="866775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228601"/>
            <a:ext cx="866775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1" y="1"/>
            <a:ext cx="866775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1" y="381001"/>
            <a:ext cx="866775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1" y="533401"/>
            <a:ext cx="866775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1" y="685801"/>
            <a:ext cx="866775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1" y="838201"/>
            <a:ext cx="866775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1" y="990601"/>
            <a:ext cx="866775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1" y="1143001"/>
            <a:ext cx="866775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1295401"/>
            <a:ext cx="866775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1" y="1447801"/>
            <a:ext cx="866775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1" y="1600201"/>
            <a:ext cx="866775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1" y="1752601"/>
            <a:ext cx="866775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1" y="1905001"/>
            <a:ext cx="866775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1" y="2057401"/>
            <a:ext cx="866775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1" y="2209801"/>
            <a:ext cx="866775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1" y="2362201"/>
            <a:ext cx="866775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1" y="2514601"/>
            <a:ext cx="866775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1" y="2667001"/>
            <a:ext cx="866775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1" y="2819401"/>
            <a:ext cx="866775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1" y="2971801"/>
            <a:ext cx="866775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1" y="3124201"/>
            <a:ext cx="866775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3276601"/>
            <a:ext cx="866775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3429001"/>
            <a:ext cx="866775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1" y="3581401"/>
            <a:ext cx="866775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1" y="3733801"/>
            <a:ext cx="866775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1" y="3886201"/>
            <a:ext cx="866775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1" y="4038601"/>
            <a:ext cx="866775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1" y="4191001"/>
            <a:ext cx="866775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1" y="4343401"/>
            <a:ext cx="866775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1" y="4495801"/>
            <a:ext cx="866775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334001"/>
            <a:ext cx="866775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1" y="5334001"/>
            <a:ext cx="866775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226" y="5334001"/>
            <a:ext cx="866775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1" y="152401"/>
            <a:ext cx="866775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1" y="304801"/>
            <a:ext cx="866775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1" y="457201"/>
            <a:ext cx="866775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1" y="609601"/>
            <a:ext cx="866775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1" y="762001"/>
            <a:ext cx="866775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1" y="914401"/>
            <a:ext cx="866775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1" y="1066801"/>
            <a:ext cx="866775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1" y="1219201"/>
            <a:ext cx="866775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1371601"/>
            <a:ext cx="866775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1" y="1524001"/>
            <a:ext cx="866775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1" y="1676401"/>
            <a:ext cx="866775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1" y="1828801"/>
            <a:ext cx="866775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1" y="1981201"/>
            <a:ext cx="866775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1" y="2133601"/>
            <a:ext cx="866775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1" y="2286001"/>
            <a:ext cx="866775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1" y="2438401"/>
            <a:ext cx="866775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1" y="2590801"/>
            <a:ext cx="866775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1" y="2743201"/>
            <a:ext cx="866775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226" y="838200"/>
            <a:ext cx="866775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1" y="5334001"/>
            <a:ext cx="866775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1" y="5334001"/>
            <a:ext cx="866775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1" y="5257801"/>
            <a:ext cx="866775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1" y="5257801"/>
            <a:ext cx="866775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1" y="5334001"/>
            <a:ext cx="866775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1" y="2895601"/>
            <a:ext cx="866775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1" y="3048001"/>
            <a:ext cx="866775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1" y="3200401"/>
            <a:ext cx="866775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1" y="3352801"/>
            <a:ext cx="866775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1" y="3505201"/>
            <a:ext cx="866775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1" y="3657601"/>
            <a:ext cx="866775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1" y="3810001"/>
            <a:ext cx="866775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1" y="3962401"/>
            <a:ext cx="866775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1" y="4114801"/>
            <a:ext cx="866775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2450647" y="1265192"/>
            <a:ext cx="6731454" cy="253357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1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</a:t>
            </a:r>
            <a:r>
              <a:rPr kumimoji="0" lang="bn-IN" sz="9600" b="1" i="1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 </a:t>
            </a:r>
            <a:r>
              <a:rPr kumimoji="0" lang="bn-IN" sz="9600" b="1" i="1" u="none" strike="noStrike" kern="1200" cap="none" spc="0" normalizeH="0" baseline="0" noProof="0" dirty="0">
                <a:ln w="11430"/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</a:t>
            </a:r>
            <a:r>
              <a:rPr kumimoji="0" lang="bn-IN" sz="9600" b="1" i="1" u="none" strike="noStrike" kern="1200" cap="none" spc="0" normalizeH="0" baseline="0" noProof="0" dirty="0">
                <a:ln w="11430"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</a:t>
            </a:r>
            <a:r>
              <a:rPr kumimoji="0" lang="bn-IN" sz="9600" b="1" i="1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9600" b="1" i="1" u="none" strike="noStrike" kern="1200" cap="none" spc="0" normalizeH="0" baseline="0" noProof="0" dirty="0">
                <a:ln w="11430"/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1" u="none" strike="noStrike" kern="1200" cap="none" spc="0" normalizeH="0" baseline="0" noProof="0" dirty="0">
                <a:ln w="11430"/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অনলাইন</a:t>
            </a:r>
            <a:r>
              <a:rPr kumimoji="0" lang="bn-IN" sz="9600" b="1" i="1" u="none" strike="noStrike" kern="1200" cap="none" spc="0" normalizeH="0" baseline="0" noProof="0" dirty="0">
                <a:ln w="11430"/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ক্লাসে</a:t>
            </a:r>
            <a:endParaRPr kumimoji="0" lang="en-US" sz="9600" b="1" i="1" u="none" strike="noStrike" kern="1200" cap="none" spc="0" normalizeH="0" baseline="0" noProof="0" dirty="0">
              <a:ln w="11430"/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113" y="228600"/>
            <a:ext cx="22860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6797" y="3290814"/>
            <a:ext cx="1723692" cy="95120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9067801" y="2782598"/>
            <a:ext cx="1628775" cy="951202"/>
          </a:xfrm>
          <a:prstGeom prst="rect">
            <a:avLst/>
          </a:prstGeom>
        </p:spPr>
      </p:pic>
      <p:sp>
        <p:nvSpPr>
          <p:cNvPr id="8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0" y="6440806"/>
            <a:ext cx="9144000" cy="417195"/>
          </a:xfrm>
          <a:blipFill>
            <a:blip r:embed="rId9"/>
            <a:tile tx="0" ty="0" sx="100000" sy="100000" flip="none" algn="tl"/>
          </a:blip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400" b="1" i="1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 নিয়ে গড়ব দেশ, ডিজিটাল  বাংলাদেশ ।  </a:t>
            </a:r>
            <a:endParaRPr kumimoji="0" lang="en-US" sz="1400" b="1" i="1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6" name="Picture 85" descr="Picture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" y="3592"/>
            <a:ext cx="5871043" cy="6854409"/>
          </a:xfrm>
          <a:prstGeom prst="rect">
            <a:avLst/>
          </a:prstGeom>
        </p:spPr>
      </p:pic>
      <p:pic>
        <p:nvPicPr>
          <p:cNvPr id="87" name="Picture 86" descr="Picture3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323" y="24950"/>
            <a:ext cx="6346118" cy="683305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55054" y="-168866"/>
            <a:ext cx="117294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</a:rPr>
              <a:t>মহেশপুর পৌর মহিলা কলেজ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82272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11049000" cy="28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828800"/>
            <a:ext cx="11048999" cy="2030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1299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581400"/>
            <a:ext cx="11049000" cy="15635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9112"/>
            <a:ext cx="11125200" cy="31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5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2" y="533400"/>
            <a:ext cx="10961558" cy="1908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237122"/>
            <a:ext cx="4950381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10820400" cy="2819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115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803" y="1640961"/>
            <a:ext cx="6633397" cy="24203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40961"/>
            <a:ext cx="4025792" cy="24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6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632" y="1905000"/>
            <a:ext cx="5965368" cy="23593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05000"/>
            <a:ext cx="4499225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65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76400"/>
            <a:ext cx="6728508" cy="2667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5" y="2886436"/>
            <a:ext cx="3962743" cy="2341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43" y="461979"/>
            <a:ext cx="3981500" cy="21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6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lang="en-US" sz="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10972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9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437" y="533400"/>
            <a:ext cx="11304563" cy="4524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</a:rPr>
              <a:t>১০. মুদ্রাস্ফীতির উপস্থিতি</a:t>
            </a:r>
            <a:r>
              <a:rPr lang="as-IN" sz="3200" dirty="0"/>
              <a:t> : মিশ্র অর্থব্যবস্থায় যেহেতু বেসরকারি উদ্যোগ স্বীকৃত এবং মুনাফার উপস্থিতি থাকে, তাই এ ক্ষেত্রে মুদ্রাস্ফীতি সমস্যার উদ্ভব ঘটতে পারে। তবে যাতে 'অতি মুদ্রাস্ফীতি' না ঘটে সেদিকে লক্ষ রেখে সরকার প্রয়োজনীয় ব্যবস্থা গ্রহণ করে।</a:t>
            </a:r>
          </a:p>
          <a:p>
            <a:endParaRPr lang="bn-BD" sz="3200" dirty="0" smtClean="0"/>
          </a:p>
          <a:p>
            <a:r>
              <a:rPr lang="as-IN" sz="3200" dirty="0" smtClean="0"/>
              <a:t>পরিশেষে </a:t>
            </a:r>
            <a:r>
              <a:rPr lang="as-IN" sz="3200" dirty="0"/>
              <a:t>বলা যায়, মিশ্র অর্থব্যবস্থায় ধনতান্ত্রিক অর্থব্যবস্থার </a:t>
            </a:r>
            <a:endParaRPr lang="bn-BD" sz="3200" dirty="0" smtClean="0"/>
          </a:p>
          <a:p>
            <a:r>
              <a:rPr lang="as-IN" sz="3200" dirty="0" smtClean="0"/>
              <a:t>গুণাবলির </a:t>
            </a:r>
            <a:r>
              <a:rPr lang="as-IN" sz="3200" dirty="0"/>
              <a:t>সঙ্গে সমাজতান্ত্রিক অর্থব্যবস্থার গুণাবলির সংমিশ্রণ হওয়ায় আধুনিককালে অনেক অর্থনীতিবিদ অর্থনৈতিক সমস্যা সমাধানের ক্ষেত্রে মিশ্র অর্থব্যবস্থাকে গ্রহণযোগ্য বলে মনে করেন।</a:t>
            </a:r>
          </a:p>
        </p:txBody>
      </p:sp>
    </p:spTree>
    <p:extLst>
      <p:ext uri="{BB962C8B-B14F-4D97-AF65-F5344CB8AC3E}">
        <p14:creationId xmlns:p14="http://schemas.microsoft.com/office/powerpoint/2010/main" val="40464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14600" y="838200"/>
            <a:ext cx="3200400" cy="685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781800" y="838200"/>
            <a:ext cx="3200400" cy="685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 পরিচিতি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3962400"/>
            <a:ext cx="4648200" cy="228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খান মোঃ মাহবুবুর রহমান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প্রভাষক(অর্থনীতি 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মহেশপুর পৌর মহিলা ডিগ্রী কলেজ 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মহেশপুর ঝিনাইদহ।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400" y="3962400"/>
            <a:ext cx="4724400" cy="228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 শ্রেণি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অধ্যায়-০১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মৌলিক অর্থনৈতিক সমস্যা ও সমাধান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1577009"/>
            <a:ext cx="188595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955282" y="20116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435100"/>
            <a:ext cx="2209800" cy="2527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435100"/>
            <a:ext cx="182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838200"/>
            <a:ext cx="3124199" cy="3021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004" y="762000"/>
            <a:ext cx="3810000" cy="2930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038600"/>
            <a:ext cx="10972800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এমন পৃথিবী চাই আমরা যেখানে দুঃখ জ্বালা নাই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0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304800"/>
            <a:ext cx="11201400" cy="141763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10972800" cy="35086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মিশ্র অর্থব্যবস্থা কি ?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bn-BD" dirty="0"/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মিশ্র অর্থব্যবস্থায় কিভাবে দাম নির্ধারিত হয়।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endParaRPr lang="bn-BD" dirty="0"/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মিশ্র অর্থব্যবস্থার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তিনটি বৈশিষ্ট্য বল।</a:t>
            </a:r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0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11125200" cy="130386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285999"/>
            <a:ext cx="111252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এলাকায় একজন বাঁধাকপি উৎপাদনকারি কিভাবে স্বয়ংক্রিয় দাম ব্যবস্থার সাথে জড়িত তার ব্যাখ্যা   লিখ</a:t>
            </a:r>
            <a:r>
              <a:rPr lang="bn-BD" dirty="0"/>
              <a:t>।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4267200" cy="251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0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5715001"/>
            <a:ext cx="342900" cy="1833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039600" cy="3670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225143"/>
            <a:ext cx="12039600" cy="1632857"/>
          </a:xfrm>
          <a:prstGeom prst="rect">
            <a:avLst/>
          </a:prstGeom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1524000" y="6466966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khanmahbub1974@ 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5624513"/>
            <a:ext cx="1771650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1958" y="5772416"/>
            <a:ext cx="2983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Khan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Md.Mahbubur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Rahman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Lecturer in Economics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Moheshpur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Pauro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Mohila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Degree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13524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5466"/>
            <a:ext cx="11049000" cy="5939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209801"/>
            <a:ext cx="12192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বে সরকারি বিনিয়োগ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385466"/>
            <a:ext cx="12192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সরকারি বিনিয়োগ</a:t>
            </a:r>
          </a:p>
        </p:txBody>
      </p:sp>
    </p:spTree>
    <p:extLst>
      <p:ext uri="{BB962C8B-B14F-4D97-AF65-F5344CB8AC3E}">
        <p14:creationId xmlns:p14="http://schemas.microsoft.com/office/powerpoint/2010/main" val="366741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6317" y="4295218"/>
            <a:ext cx="9753596" cy="1647192"/>
          </a:xfrm>
          <a:prstGeom prst="rect">
            <a:avLst/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44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E7E6E6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মিশ্র</a:t>
            </a:r>
            <a:r>
              <a:rPr kumimoji="0" lang="bn-BD" sz="844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E7E6E6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/>
              </a:rPr>
              <a:t> </a:t>
            </a:r>
            <a:r>
              <a:rPr kumimoji="0" lang="bn-BD" sz="844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E7E6E6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/>
              </a:rPr>
              <a:t>অর্থব্যবস্থা</a:t>
            </a:r>
            <a:endParaRPr kumimoji="0" lang="en-US" sz="225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E7E6E6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7975" y="920114"/>
            <a:ext cx="9890279" cy="14560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/>
              </a:rPr>
              <a:t>পাঠ</a:t>
            </a:r>
            <a:r>
              <a:rPr kumimoji="0" lang="en-US" sz="76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/>
              </a:rPr>
              <a:t> </a:t>
            </a:r>
            <a:r>
              <a:rPr kumimoji="0" lang="en-US" sz="76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/>
              </a:rPr>
              <a:t>শিরোনাম</a:t>
            </a:r>
            <a:endParaRPr kumimoji="0" lang="en-US" sz="76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006319" y="457199"/>
            <a:ext cx="9890279" cy="4629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778" y="457199"/>
            <a:ext cx="876539" cy="5943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10896598" y="457200"/>
            <a:ext cx="876537" cy="5943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317" y="5942411"/>
            <a:ext cx="9890280" cy="4583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8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1219200"/>
          </a:xfrm>
          <a:solidFill>
            <a:srgbClr val="FF0000"/>
          </a:solidFill>
        </p:spPr>
        <p:txBody>
          <a:bodyPr/>
          <a:lstStyle/>
          <a:p>
            <a:r>
              <a:rPr lang="bn-BD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10896600" cy="3886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শিক্ষাথীরা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>
                <a:solidFill>
                  <a:schemeClr val="tx1"/>
                </a:solidFill>
              </a:rPr>
              <a:t>১।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 অর্থনৈতিক ব্যবস্থা কি তা বলতে 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মিশ্র অর্থনৈতিক ব্যবস্থার বৈশিষ্ট্য বর্ণনা করতে পারবে।</a:t>
            </a:r>
          </a:p>
          <a:p>
            <a:pPr algn="l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76411" y="191062"/>
            <a:ext cx="8327571" cy="1720334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মিশ্র অর্থ ব্যবস্থা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599" y="3504168"/>
            <a:ext cx="86106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1" y="4281438"/>
            <a:ext cx="734853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যে অর্থ ব্যবস্থায়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সম্পদের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ব্যক্তিগত ও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রাষ্ট্রীয়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মালিকানা বজায় থকে তাকে মিশ্র অর্থব্যবস্থা বলে।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1057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5" y="2125100"/>
            <a:ext cx="3363686" cy="1379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451" y="2140634"/>
            <a:ext cx="3157537" cy="13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2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77600" cy="62478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অধ্যাপক 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PAUL A SAMUELSON</a:t>
            </a:r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মতে,</a:t>
            </a: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”মিশ্র অর্থব্যবস্থা এরূপ একটি অর্থব্যবস্থা যেখানে</a:t>
            </a:r>
            <a:b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উৎপাদন ব্যবস্থা ও ভোগকার্য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সংঘটিত করার ক্ষেত্রে </a:t>
            </a:r>
            <a:r>
              <a:rPr lang="bn-BD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বাজার ব্যবস্থার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সাথে </a:t>
            </a:r>
            <a:r>
              <a:rPr lang="bn-BD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 নিয়ন্ত্রণ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ব্যবস্থার সংমিশ্রণ ঘটে ।</a:t>
            </a:r>
          </a:p>
          <a:p>
            <a:pPr algn="ctr"/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3505200"/>
            <a:ext cx="3184072" cy="24694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276600"/>
            <a:ext cx="2819400" cy="28113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975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17705661"/>
              </p:ext>
            </p:extLst>
          </p:nvPr>
        </p:nvGraphicFramePr>
        <p:xfrm>
          <a:off x="457200" y="1905000"/>
          <a:ext cx="1120139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33400"/>
            <a:ext cx="11125199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953000"/>
            <a:ext cx="11125200" cy="1581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মহেশপুর পৌর মহিলা কলেজে অন-লাইন ক্লাসে সকলকে স্বাগতম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76300" y="762000"/>
            <a:ext cx="10439400" cy="2819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8590" y="1617702"/>
            <a:ext cx="98748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মিশ্র অর্থব্যবস্থার বৈশিষ্ট্য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94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797</TotalTime>
  <Words>348</Words>
  <Application>Microsoft Office PowerPoint</Application>
  <PresentationFormat>Widescreen</PresentationFormat>
  <Paragraphs>70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Corbel</vt:lpstr>
      <vt:lpstr>Garamond</vt:lpstr>
      <vt:lpstr>NikoshBAN</vt:lpstr>
      <vt:lpstr>Vrinda</vt:lpstr>
      <vt:lpstr>Wingdings 3</vt:lpstr>
      <vt:lpstr>Organic</vt:lpstr>
      <vt:lpstr>1_Organic</vt:lpstr>
      <vt:lpstr>Basis</vt:lpstr>
      <vt:lpstr>2_Slice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mahbub</cp:lastModifiedBy>
  <cp:revision>159</cp:revision>
  <dcterms:created xsi:type="dcterms:W3CDTF">2006-08-16T00:00:00Z</dcterms:created>
  <dcterms:modified xsi:type="dcterms:W3CDTF">2021-01-08T02:27:56Z</dcterms:modified>
</cp:coreProperties>
</file>