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8" r:id="rId2"/>
    <p:sldMasterId id="2147483716" r:id="rId3"/>
    <p:sldMasterId id="2147483740" r:id="rId4"/>
    <p:sldMasterId id="2147483766" r:id="rId5"/>
    <p:sldMasterId id="2147483790" r:id="rId6"/>
    <p:sldMasterId id="2147483803" r:id="rId7"/>
    <p:sldMasterId id="2147483815" r:id="rId8"/>
    <p:sldMasterId id="2147483833" r:id="rId9"/>
    <p:sldMasterId id="2147483845" r:id="rId10"/>
    <p:sldMasterId id="2147483863" r:id="rId11"/>
  </p:sldMasterIdLst>
  <p:notesMasterIdLst>
    <p:notesMasterId r:id="rId27"/>
  </p:notesMasterIdLst>
  <p:sldIdLst>
    <p:sldId id="285" r:id="rId12"/>
    <p:sldId id="268" r:id="rId13"/>
    <p:sldId id="280" r:id="rId14"/>
    <p:sldId id="282" r:id="rId15"/>
    <p:sldId id="279" r:id="rId16"/>
    <p:sldId id="269" r:id="rId17"/>
    <p:sldId id="275" r:id="rId18"/>
    <p:sldId id="276" r:id="rId19"/>
    <p:sldId id="277" r:id="rId20"/>
    <p:sldId id="274" r:id="rId21"/>
    <p:sldId id="263" r:id="rId22"/>
    <p:sldId id="267" r:id="rId23"/>
    <p:sldId id="273" r:id="rId24"/>
    <p:sldId id="259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EDBAF-9A84-4D43-9435-4D2200A5E22F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6D8AA-5A3A-472D-9CD6-98D7503E9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FB45F-2DBF-42DB-B7DF-B58296133DD8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95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6D8AA-5A3A-472D-9CD6-98D7503E98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5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177E52-CF17-4858-8F0F-E16CF2FA2C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0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8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137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323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121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12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568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848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423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2821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434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214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2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161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7930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4144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855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6764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032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651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3820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5617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659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669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47325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1717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4102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2178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6190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248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36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428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831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441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6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660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172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076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009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679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7607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980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224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817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0885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35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0394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479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1205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316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969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347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980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578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30503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43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6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07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1397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15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15648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014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93988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31638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37649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1972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1235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45652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40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85751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25258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05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248401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89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8" y="5054602"/>
            <a:ext cx="673276" cy="279400"/>
          </a:xfrm>
        </p:spPr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5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5054602"/>
            <a:ext cx="413483" cy="279400"/>
          </a:xfrm>
        </p:spPr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45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4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43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16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42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102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243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47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514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57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43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86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80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70" y="905362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>
              <a:defRPr/>
            </a:pPr>
            <a:r>
              <a:rPr lang="en-US" sz="54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2827870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>
              <a:defRPr/>
            </a:pPr>
            <a:r>
              <a:rPr lang="en-US" sz="54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7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64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26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1" y="896895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>
              <a:defRPr/>
            </a:pPr>
            <a:r>
              <a:rPr lang="en-US" sz="6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2607728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>
              <a:defRPr/>
            </a:pPr>
            <a:r>
              <a:rPr lang="en-US" sz="6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7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203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278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0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5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195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66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15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27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76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55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05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37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79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49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88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713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224AD9-B148-4083-81C9-968B378AB3B7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C8A971-1379-4AE9-961F-28E0758F8428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32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1A6E5A-1862-469C-BEE2-7AA0E9A20F2B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EF61DB-BDC6-4033-A768-274B090E05B4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13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224AD9-B148-4083-81C9-968B378AB3B7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C8A971-1379-4AE9-961F-28E0758F8428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89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56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224AD9-B148-4083-81C9-968B378AB3B7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C8A971-1379-4AE9-961F-28E0758F8428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373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224AD9-B148-4083-81C9-968B378AB3B7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C8A971-1379-4AE9-961F-28E0758F8428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422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224AD9-B148-4083-81C9-968B378AB3B7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C8A971-1379-4AE9-961F-28E0758F8428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2134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224AD9-B148-4083-81C9-968B378AB3B7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C8A971-1379-4AE9-961F-28E0758F8428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130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224AD9-B148-4083-81C9-968B378AB3B7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C8A971-1379-4AE9-961F-28E0758F8428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66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224AD9-B148-4083-81C9-968B378AB3B7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C8A971-1379-4AE9-961F-28E0758F8428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81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224AD9-B148-4083-81C9-968B378AB3B7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C8A971-1379-4AE9-961F-28E0758F8428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890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224AD9-B148-4083-81C9-968B378AB3B7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C8A971-1379-4AE9-961F-28E0758F8428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7224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1A6E5A-1862-469C-BEE2-7AA0E9A20F2B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EF61DB-BDC6-4033-A768-274B090E05B4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1A6E5A-1862-469C-BEE2-7AA0E9A20F2B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EF61DB-BDC6-4033-A768-274B090E05B4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55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76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2E1B2-DDA8-45FF-B585-E55DBCE72075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95A01A-A73F-4F95-AFFF-402EEAD8ABD0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660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2E1B2-DDA8-45FF-B585-E55DBCE72075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95A01A-A73F-4F95-AFFF-402EEAD8ABD0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34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2E1B2-DDA8-45FF-B585-E55DBCE72075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95A01A-A73F-4F95-AFFF-402EEAD8ABD0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498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2E1B2-DDA8-45FF-B585-E55DBCE72075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95A01A-A73F-4F95-AFFF-402EEAD8ABD0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60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2E1B2-DDA8-45FF-B585-E55DBCE72075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95A01A-A73F-4F95-AFFF-402EEAD8ABD0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22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2E1B2-DDA8-45FF-B585-E55DBCE72075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95A01A-A73F-4F95-AFFF-402EEAD8ABD0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79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2E1B2-DDA8-45FF-B585-E55DBCE72075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95A01A-A73F-4F95-AFFF-402EEAD8ABD0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60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2E1B2-DDA8-45FF-B585-E55DBCE72075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95A01A-A73F-4F95-AFFF-402EEAD8ABD0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99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2E1B2-DDA8-45FF-B585-E55DBCE72075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95A01A-A73F-4F95-AFFF-402EEAD8ABD0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8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2E1B2-DDA8-45FF-B585-E55DBCE72075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95A01A-A73F-4F95-AFFF-402EEAD8ABD0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04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30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2E1B2-DDA8-45FF-B585-E55DBCE72075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95A01A-A73F-4F95-AFFF-402EEAD8ABD0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66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2E1B2-DDA8-45FF-B585-E55DBCE72075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7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95A01A-A73F-4F95-AFFF-402EEAD8ABD0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5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9078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680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5950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9976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323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7357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0690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20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567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2350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4070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5904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248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464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186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151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686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684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224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837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341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838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46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82197"/>
            <a:ext cx="9144000" cy="951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সুজন চন্দ্র দে,</a:t>
            </a:r>
            <a:r>
              <a:rPr lang="bn-BD" sz="525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সহকারি শিক্ষক (বিজ্ঞান),</a:t>
            </a:r>
            <a:r>
              <a:rPr lang="bn-BD" sz="105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রণিখাই হুমায়ূন রশীদ চৌধূরী উচ্চ বিদ্যালয়, কোম্পানীগঞ্জ, সিলেট।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2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6644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264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1460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236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7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theme" Target="../theme/theme4.xml"/><Relationship Id="rId39" Type="http://schemas.openxmlformats.org/officeDocument/2006/relationships/image" Target="../media/image19.png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image" Target="../media/image14.png"/><Relationship Id="rId42" Type="http://schemas.openxmlformats.org/officeDocument/2006/relationships/image" Target="../media/image22.pn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image" Target="../media/image9.png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image" Target="../media/image12.jpeg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image" Target="../media/image11.jpeg"/><Relationship Id="rId44" Type="http://schemas.openxmlformats.org/officeDocument/2006/relationships/image" Target="../media/image24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43" Type="http://schemas.openxmlformats.org/officeDocument/2006/relationships/image" Target="../media/image2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1/8/2021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07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2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2490137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418C6E1-86B3-4BF7-8F4C-89D608DA7F8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2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53048F0-59BB-44A8-8E0F-FBD5210F4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0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14514" y="801376"/>
            <a:ext cx="9156700" cy="330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  <a:sym typeface="Arial"/>
            </a:endParaRPr>
          </a:p>
        </p:txBody>
      </p:sp>
      <p:pic>
        <p:nvPicPr>
          <p:cNvPr id="8" name="Picture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" y="153126"/>
            <a:ext cx="548640" cy="54864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2700" y="6515100"/>
            <a:ext cx="91440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3" y="6522752"/>
            <a:ext cx="3657600" cy="3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354" y="6529644"/>
            <a:ext cx="320040" cy="317474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24802" y="6529249"/>
            <a:ext cx="322627" cy="320040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lastslide"/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610" y="6537962"/>
            <a:ext cx="320040" cy="3190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155052"/>
            <a:ext cx="548640" cy="546714"/>
          </a:xfrm>
          <a:prstGeom prst="rect">
            <a:avLst/>
          </a:prstGeom>
        </p:spPr>
      </p:pic>
      <p:pic>
        <p:nvPicPr>
          <p:cNvPr id="13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829" y="753755"/>
            <a:ext cx="707631" cy="4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2572" y="752640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5502" y="752256"/>
            <a:ext cx="710029" cy="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9464" y="750987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1676" y="751875"/>
            <a:ext cx="707631" cy="4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0714" y="752930"/>
            <a:ext cx="719624" cy="4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5543" y="750985"/>
            <a:ext cx="710029" cy="40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0371" y="750436"/>
            <a:ext cx="710029" cy="4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8638" y="747489"/>
            <a:ext cx="710030" cy="4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9143" y="751377"/>
            <a:ext cx="710029" cy="4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9172" y="747486"/>
            <a:ext cx="710029" cy="3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658" y="752640"/>
            <a:ext cx="750526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" y="153126"/>
            <a:ext cx="548640" cy="54864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-30842" y="6515100"/>
            <a:ext cx="91440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3" y="6522752"/>
            <a:ext cx="3657600" cy="3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354" y="6529644"/>
            <a:ext cx="320040" cy="317474"/>
          </a:xfrm>
          <a:prstGeom prst="rect">
            <a:avLst/>
          </a:prstGeom>
        </p:spPr>
      </p:pic>
      <p:pic>
        <p:nvPicPr>
          <p:cNvPr id="40" name="Picture 39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24802" y="6529249"/>
            <a:ext cx="322627" cy="320040"/>
          </a:xfrm>
          <a:prstGeom prst="rect">
            <a:avLst/>
          </a:prstGeom>
        </p:spPr>
      </p:pic>
      <p:pic>
        <p:nvPicPr>
          <p:cNvPr id="41" name="Picture 40">
            <a:hlinkClick r:id="" action="ppaction://hlinkshowjump?jump=lastslide"/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610" y="6537962"/>
            <a:ext cx="320040" cy="31909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155052"/>
            <a:ext cx="548640" cy="546714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" y="167640"/>
            <a:ext cx="548640" cy="548640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12700" y="6515100"/>
            <a:ext cx="91440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3" y="6522752"/>
            <a:ext cx="3657600" cy="3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4354" y="6529644"/>
            <a:ext cx="320040" cy="317474"/>
          </a:xfrm>
          <a:prstGeom prst="rect">
            <a:avLst/>
          </a:prstGeom>
        </p:spPr>
      </p:pic>
      <p:pic>
        <p:nvPicPr>
          <p:cNvPr id="47" name="Picture 46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24802" y="6529249"/>
            <a:ext cx="322627" cy="320040"/>
          </a:xfrm>
          <a:prstGeom prst="rect">
            <a:avLst/>
          </a:prstGeom>
        </p:spPr>
      </p:pic>
      <p:pic>
        <p:nvPicPr>
          <p:cNvPr id="48" name="Picture 47">
            <a:hlinkClick r:id="" action="ppaction://hlinkshowjump?jump=lastslide"/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610" y="6537962"/>
            <a:ext cx="320040" cy="319093"/>
          </a:xfrm>
          <a:prstGeom prst="rect">
            <a:avLst/>
          </a:prstGeom>
        </p:spPr>
      </p:pic>
      <p:pic>
        <p:nvPicPr>
          <p:cNvPr id="49" name="Picture 4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169566"/>
            <a:ext cx="548640" cy="5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1/8/2021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79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1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3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1/8/2021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4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A6B727"/>
                </a:solidFill>
              </a:rPr>
              <a:pPr/>
              <a:t>1/8/2021</a:t>
            </a:fld>
            <a:endParaRPr lang="en-US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36.gif"/><Relationship Id="rId3" Type="http://schemas.microsoft.com/office/2007/relationships/media" Target="../media/media2.m4a"/><Relationship Id="rId7" Type="http://schemas.openxmlformats.org/officeDocument/2006/relationships/audio" Target="../media/audio2.wav"/><Relationship Id="rId12" Type="http://schemas.openxmlformats.org/officeDocument/2006/relationships/image" Target="../media/image35.gif"/><Relationship Id="rId17" Type="http://schemas.openxmlformats.org/officeDocument/2006/relationships/image" Target="../media/image40.gif"/><Relationship Id="rId2" Type="http://schemas.openxmlformats.org/officeDocument/2006/relationships/audio" Target="../media/media1.m4a"/><Relationship Id="rId16" Type="http://schemas.openxmlformats.org/officeDocument/2006/relationships/image" Target="../media/image39.png"/><Relationship Id="rId1" Type="http://schemas.microsoft.com/office/2007/relationships/media" Target="../media/media1.m4a"/><Relationship Id="rId6" Type="http://schemas.openxmlformats.org/officeDocument/2006/relationships/audio" Target="../media/audio1.wav"/><Relationship Id="rId11" Type="http://schemas.openxmlformats.org/officeDocument/2006/relationships/audio" Target="../media/audio6.wav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38.png"/><Relationship Id="rId10" Type="http://schemas.openxmlformats.org/officeDocument/2006/relationships/audio" Target="../media/audio5.wav"/><Relationship Id="rId4" Type="http://schemas.openxmlformats.org/officeDocument/2006/relationships/audio" Target="../media/media2.m4a"/><Relationship Id="rId9" Type="http://schemas.openxmlformats.org/officeDocument/2006/relationships/audio" Target="../media/audio4.wav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7.png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khanmahbub1974@gmail.co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73" t="16667" r="15447" b="9375"/>
          <a:stretch/>
        </p:blipFill>
        <p:spPr>
          <a:xfrm>
            <a:off x="304800" y="304800"/>
            <a:ext cx="8508643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91" t="17708" r="80454" b="56250"/>
          <a:stretch/>
        </p:blipFill>
        <p:spPr>
          <a:xfrm>
            <a:off x="5943600" y="685800"/>
            <a:ext cx="23622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82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77096" y="346"/>
            <a:ext cx="8305800" cy="1033272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3420" y="-26773"/>
            <a:ext cx="5636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দাম ব্যবস্থা কি ?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-9356" y="921271"/>
            <a:ext cx="9078706" cy="2819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979" y="1600200"/>
            <a:ext cx="86020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ধনতান্ত্রিক অর্থব্যবস্থায় উৎপাদন,বন্টন,ভোগ</a:t>
            </a:r>
          </a:p>
          <a:p>
            <a:pPr algn="ctr"/>
            <a:r>
              <a:rPr lang="bn-BD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বিনিয়োগ নিয়ন্ত্রণকারী অদৃশ্য শক্তিকেই দাম </a:t>
            </a:r>
          </a:p>
          <a:p>
            <a:pPr algn="ctr"/>
            <a:r>
              <a:rPr lang="bn-BD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ব্যবস্থা বলা হয়।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-52226" y="3740671"/>
            <a:ext cx="9144000" cy="2936892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979" y="4191000"/>
            <a:ext cx="91628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অর্থনীতিবিদ এ্যাডাম স্মিথ এর মতে,ধনতান্ত্রিক </a:t>
            </a:r>
          </a:p>
          <a:p>
            <a:pPr algn="ctr"/>
            <a:r>
              <a:rPr lang="bn-BD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সমাজ ব্যবস্থায় যে ‘অদৃশ্য হস্ত’বিভিন্ন ব্যক্তির</a:t>
            </a:r>
          </a:p>
          <a:p>
            <a:pPr algn="ctr"/>
            <a:r>
              <a:rPr lang="bn-BD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কর্মপ্রচেষ্টাকে প্রভাবিত ও নিয়ন্ত্রিত করে তাকে </a:t>
            </a:r>
          </a:p>
          <a:p>
            <a:pPr algn="ctr"/>
            <a:r>
              <a:rPr lang="bn-BD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দাম প্রক্রিয়া বলে ।”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2400"/>
            <a:ext cx="285847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শিখনফল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1600200"/>
            <a:ext cx="9144000" cy="4191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32974" y="2590800"/>
            <a:ext cx="9409948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১।ধনতান্ত্রিক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অর্থব্যবস্থা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বলতে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পারবে</a:t>
            </a:r>
            <a:r>
              <a:rPr lang="bn-BD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।</a:t>
            </a:r>
          </a:p>
          <a:p>
            <a:pPr algn="ctr"/>
            <a:endParaRPr lang="bn-BD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bn-BD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২।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ধনতান্ত্রিক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bn-BD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অর্থব্যবস্থার বৈশিষ্ট্যসমূহ চিহ্নিত করতে পারবে।</a:t>
            </a:r>
          </a:p>
          <a:p>
            <a:pPr algn="ctr"/>
            <a:r>
              <a:rPr lang="bn-BD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৩।দাম ব্যবস্থা কি তা বলতে পারবে ।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55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52400"/>
            <a:ext cx="283923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মূল্যায়নঃ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2400" y="2514600"/>
            <a:ext cx="8915400" cy="2971800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391" y="3077170"/>
            <a:ext cx="93314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১।ধনতান্ত্রিক অর্থব্যবস্থা কাকে বলে।</a:t>
            </a:r>
          </a:p>
          <a:p>
            <a:pPr algn="ctr"/>
            <a:r>
              <a:rPr lang="bn-BD" sz="40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২।ধনতান্ত্রিক 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অর্থব্যবস্থার ৫ টি বৈশিষ্ট্য বল।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7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448" y="30260"/>
            <a:ext cx="63269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মূল্যায়ন           </a:t>
            </a:r>
            <a:r>
              <a:rPr lang="bn-IN" sz="21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জানতে অপসনে ক্লিক করতে হবে</a:t>
            </a:r>
            <a:endParaRPr lang="en-US" sz="21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99" y="894751"/>
            <a:ext cx="8370169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১।কোন অর্থব্যবস্থায় উৎপাদনের মুল লক্ষ্য মুনাফা সর্বোচ্চকরণ</a:t>
            </a:r>
            <a:r>
              <a:rPr lang="en-US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  <a:endParaRPr lang="bn-IN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192" y="1871696"/>
            <a:ext cx="2010245" cy="507831"/>
            <a:chOff x="248654" y="1878863"/>
            <a:chExt cx="2820651" cy="677108"/>
          </a:xfrm>
        </p:grpSpPr>
        <p:sp>
          <p:nvSpPr>
            <p:cNvPr id="5" name="Oval 4"/>
            <p:cNvSpPr/>
            <p:nvPr/>
          </p:nvSpPr>
          <p:spPr>
            <a:xfrm>
              <a:off x="248654" y="1931720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3565" y="1878863"/>
              <a:ext cx="1985740" cy="6771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7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মিশ্র </a:t>
              </a:r>
              <a:endPara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98620" y="1742764"/>
            <a:ext cx="2462127" cy="507831"/>
            <a:chOff x="6417249" y="2708123"/>
            <a:chExt cx="2771558" cy="677108"/>
          </a:xfrm>
        </p:grpSpPr>
        <p:sp>
          <p:nvSpPr>
            <p:cNvPr id="8" name="Oval 7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52537" y="2708123"/>
              <a:ext cx="2036270" cy="6771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7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ইসলামি</a:t>
              </a:r>
              <a:endPara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1" y="2745511"/>
            <a:ext cx="3048000" cy="456361"/>
            <a:chOff x="1172386" y="3552184"/>
            <a:chExt cx="2536408" cy="1416604"/>
          </a:xfrm>
        </p:grpSpPr>
        <p:sp>
          <p:nvSpPr>
            <p:cNvPr id="11" name="Oval 10"/>
            <p:cNvSpPr/>
            <p:nvPr/>
          </p:nvSpPr>
          <p:spPr>
            <a:xfrm>
              <a:off x="1172386" y="3629343"/>
              <a:ext cx="414749" cy="133944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1841" y="3552184"/>
              <a:ext cx="1886953" cy="12311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7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সমাজতান্ত্রিক</a:t>
              </a:r>
              <a:endPara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78012" y="2694040"/>
            <a:ext cx="2462127" cy="507831"/>
            <a:chOff x="6349038" y="3601086"/>
            <a:chExt cx="2716357" cy="677108"/>
          </a:xfrm>
        </p:grpSpPr>
        <p:sp>
          <p:nvSpPr>
            <p:cNvPr id="14" name="Oval 13"/>
            <p:cNvSpPr/>
            <p:nvPr/>
          </p:nvSpPr>
          <p:spPr>
            <a:xfrm>
              <a:off x="6349038" y="3706505"/>
              <a:ext cx="425377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0833" y="3601086"/>
              <a:ext cx="2054562" cy="6771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7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ধনতান্ত্রিক </a:t>
              </a:r>
              <a:endPara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3522" y="3958080"/>
            <a:ext cx="702663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ধনতান্ত্রিক অর্থব্যবস্থায়---</a:t>
            </a:r>
          </a:p>
          <a:p>
            <a:endParaRPr lang="bn-IN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" y="5349474"/>
            <a:ext cx="4824810" cy="507831"/>
            <a:chOff x="160865" y="2843966"/>
            <a:chExt cx="3974843" cy="234332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60865" y="2949792"/>
              <a:ext cx="437119" cy="1693349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4707" y="2843966"/>
              <a:ext cx="3511001" cy="2343326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7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সম্পদের ব্যক্তিগত মালিকানা থাকে না।</a:t>
              </a:r>
              <a:endParaRPr lang="bn-IN" sz="2100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28285" y="5412551"/>
            <a:ext cx="3774742" cy="415498"/>
            <a:chOff x="1794833" y="3811933"/>
            <a:chExt cx="4781238" cy="55399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1794833" y="3831797"/>
              <a:ext cx="492785" cy="492012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05985" y="3811933"/>
              <a:ext cx="4070086" cy="553997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1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সম্পদের ব্যক্তিগত মালিকানা থাকে।</a:t>
              </a:r>
              <a:endParaRPr lang="en-US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192" y="6195791"/>
            <a:ext cx="4396595" cy="423286"/>
            <a:chOff x="178022" y="2833583"/>
            <a:chExt cx="5862126" cy="5643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4" name="Oval 23"/>
            <p:cNvSpPr/>
            <p:nvPr/>
          </p:nvSpPr>
          <p:spPr>
            <a:xfrm>
              <a:off x="178022" y="2833583"/>
              <a:ext cx="514087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6272" y="2843966"/>
              <a:ext cx="5223876" cy="553998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1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1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কেন্দ্রীয় পরিকল্পনা কর্তৃপক্ষ থাকে</a:t>
              </a:r>
              <a:endParaRPr lang="en-US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4058" y="6172544"/>
            <a:ext cx="4417542" cy="415498"/>
            <a:chOff x="198496" y="2932409"/>
            <a:chExt cx="4596331" cy="55399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7" name="Oval 26"/>
            <p:cNvSpPr/>
            <p:nvPr/>
          </p:nvSpPr>
          <p:spPr>
            <a:xfrm>
              <a:off x="198496" y="2994396"/>
              <a:ext cx="514086" cy="492010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6272" y="2932409"/>
              <a:ext cx="3978555" cy="553997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1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1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দাম ব্যবস্থা কার্যকর থাকে।</a:t>
              </a:r>
              <a:endParaRPr lang="en-US" sz="21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329" y="1371449"/>
            <a:ext cx="1371698" cy="11077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065" y="1396015"/>
            <a:ext cx="1859962" cy="9760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956" y="1366453"/>
            <a:ext cx="1384071" cy="11177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329" y="1264376"/>
            <a:ext cx="1371698" cy="1107711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59977" y="2484155"/>
            <a:ext cx="457200" cy="4572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722767" y="3808295"/>
            <a:ext cx="1444004" cy="1183823"/>
            <a:chOff x="9614238" y="3411605"/>
            <a:chExt cx="1925338" cy="157843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14238" y="3411605"/>
              <a:ext cx="1925338" cy="157843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046493" y="4046195"/>
              <a:ext cx="530414" cy="40010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37" name="Moon 36"/>
            <p:cNvSpPr/>
            <p:nvPr/>
          </p:nvSpPr>
          <p:spPr>
            <a:xfrm rot="4053710">
              <a:off x="10272887" y="3958303"/>
              <a:ext cx="324304" cy="325211"/>
            </a:xfrm>
            <a:prstGeom prst="moon">
              <a:avLst>
                <a:gd name="adj" fmla="val 32255"/>
              </a:avLst>
            </a:prstGeom>
            <a:solidFill>
              <a:srgbClr val="51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384" y="3827103"/>
            <a:ext cx="1444877" cy="11842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258" y="3854957"/>
            <a:ext cx="1444877" cy="11842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258" y="3849961"/>
            <a:ext cx="1499513" cy="1499513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80901" y="5282180"/>
            <a:ext cx="457200" cy="4572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2400" y="152400"/>
            <a:ext cx="30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</a:rPr>
              <a:t>১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2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5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27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8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86747" cy="6019800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dirty="0" err="1"/>
              <a:t>আজকের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bn-BD" sz="1800" dirty="0" smtClean="0"/>
              <a:t>পাঠ্য বিষয়ের </a:t>
            </a:r>
            <a:r>
              <a:rPr lang="en-US" sz="1800" dirty="0" err="1" smtClean="0"/>
              <a:t>উপর</a:t>
            </a:r>
            <a:r>
              <a:rPr lang="en-US" sz="1800" dirty="0" smtClean="0"/>
              <a:t> </a:t>
            </a:r>
            <a:r>
              <a:rPr lang="bn-BD" sz="1800" dirty="0" smtClean="0"/>
              <a:t>১০ টি প্রশ্ন উত্তর </a:t>
            </a:r>
            <a:r>
              <a:rPr lang="en-US" sz="1800" dirty="0" err="1" smtClean="0"/>
              <a:t>লিখে</a:t>
            </a:r>
            <a:r>
              <a:rPr lang="en-US" sz="1800" dirty="0" smtClean="0"/>
              <a:t> </a:t>
            </a:r>
            <a:r>
              <a:rPr lang="en-US" sz="1800" dirty="0" err="1" smtClean="0"/>
              <a:t>নিয়ে</a:t>
            </a:r>
            <a:r>
              <a:rPr lang="en-US" sz="1800" dirty="0" smtClean="0"/>
              <a:t> </a:t>
            </a:r>
            <a:r>
              <a:rPr lang="en-US" sz="1800" dirty="0" err="1" smtClean="0"/>
              <a:t>আসবে</a:t>
            </a:r>
            <a:r>
              <a:rPr lang="en-US" sz="1800" dirty="0" smtClean="0"/>
              <a:t> </a:t>
            </a:r>
            <a:r>
              <a:rPr lang="en-US" sz="1800" dirty="0"/>
              <a:t>।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350" dirty="0"/>
              <a:t/>
            </a:r>
            <a:br>
              <a:rPr lang="en-US" sz="1350" dirty="0"/>
            </a:b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3" name="Down Ribbon 2"/>
          <p:cNvSpPr/>
          <p:nvPr/>
        </p:nvSpPr>
        <p:spPr>
          <a:xfrm>
            <a:off x="1543050" y="1143000"/>
            <a:ext cx="6115050" cy="1428750"/>
          </a:xfrm>
          <a:prstGeom prst="ribbon">
            <a:avLst/>
          </a:prstGeom>
          <a:solidFill>
            <a:schemeClr val="accent2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6100" y="1657352"/>
            <a:ext cx="3028950" cy="60016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300" dirty="0">
                <a:solidFill>
                  <a:prstClr val="black"/>
                </a:solidFill>
              </a:rPr>
              <a:t>  </a:t>
            </a:r>
            <a:r>
              <a:rPr lang="en-US" sz="3300" dirty="0">
                <a:solidFill>
                  <a:prstClr val="black"/>
                </a:solidFill>
              </a:rPr>
              <a:t>    </a:t>
            </a:r>
            <a:r>
              <a:rPr lang="bn-BD" sz="3000" dirty="0">
                <a:solidFill>
                  <a:prstClr val="black"/>
                </a:solidFill>
              </a:rPr>
              <a:t>বাড়ির কাজ </a:t>
            </a:r>
            <a:endParaRPr lang="en-US" sz="33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63" y="3177540"/>
            <a:ext cx="8031079" cy="2423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553" y="3974523"/>
            <a:ext cx="3134395" cy="176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22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1200" cap="none" spc="0" normalizeH="0" baseline="0" noProof="0" dirty="0" smtClean="0">
                <a:ln w="11430"/>
                <a:solidFill>
                  <a:srgbClr val="FF66FF"/>
                </a:solidFill>
                <a:effectLst>
                  <a:glow rad="63500">
                    <a:srgbClr val="0F6FC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8800" b="1" i="0" u="none" strike="noStrike" kern="1200" cap="none" spc="0" normalizeH="0" baseline="0" noProof="0" dirty="0">
              <a:ln w="11430"/>
              <a:solidFill>
                <a:srgbClr val="FF66FF"/>
              </a:solidFill>
              <a:effectLst>
                <a:glow rad="63500">
                  <a:srgbClr val="0F6FC6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yellow_flowers_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00200"/>
            <a:ext cx="7696200" cy="4762500"/>
          </a:xfrm>
          <a:prstGeom prst="rect">
            <a:avLst/>
          </a:prstGeom>
        </p:spPr>
      </p:pic>
      <p:pic>
        <p:nvPicPr>
          <p:cNvPr id="4" name="Mora_Ekti_Ful_Ke(sumirbd.mobi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785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3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1421" y="1098741"/>
            <a:ext cx="1429110" cy="5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2"/>
          <p:cNvSpPr txBox="1">
            <a:spLocks/>
          </p:cNvSpPr>
          <p:nvPr/>
        </p:nvSpPr>
        <p:spPr>
          <a:xfrm>
            <a:off x="4635888" y="1804306"/>
            <a:ext cx="3238500" cy="3747407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  <a:defRPr/>
            </a:pP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9960" y="1804307"/>
            <a:ext cx="3158971" cy="6001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300" dirty="0" smtClean="0">
                <a:solidFill>
                  <a:prstClr val="black"/>
                </a:solidFill>
                <a:cs typeface="Arial"/>
                <a:sym typeface="Arial"/>
              </a:rPr>
              <a:t> শিক্ষক প</a:t>
            </a:r>
            <a:r>
              <a:rPr lang="en-US" sz="3300" dirty="0" err="1" smtClean="0">
                <a:solidFill>
                  <a:prstClr val="black"/>
                </a:solidFill>
                <a:cs typeface="Arial"/>
                <a:sym typeface="Arial"/>
              </a:rPr>
              <a:t>রিচিতি</a:t>
            </a:r>
            <a:endParaRPr lang="en-US" sz="33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093183"/>
            <a:ext cx="5211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খান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মোঃ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মাহবুবুর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রহমান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(</a:t>
            </a:r>
            <a:r>
              <a:rPr lang="en-US" sz="1500" dirty="0" err="1" smtClean="0">
                <a:solidFill>
                  <a:prstClr val="black"/>
                </a:solidFill>
                <a:cs typeface="Arial"/>
                <a:sym typeface="Arial"/>
              </a:rPr>
              <a:t>প্রভাষক</a:t>
            </a:r>
            <a:r>
              <a:rPr lang="bn-BD" sz="1500" dirty="0" smtClean="0">
                <a:solidFill>
                  <a:prstClr val="black"/>
                </a:solidFill>
                <a:cs typeface="Arial"/>
                <a:sym typeface="Arial"/>
              </a:rPr>
              <a:t>অর্থনীতি</a:t>
            </a:r>
            <a:r>
              <a:rPr lang="en-US" sz="1500" dirty="0" smtClean="0">
                <a:solidFill>
                  <a:prstClr val="black"/>
                </a:solidFill>
                <a:cs typeface="Arial"/>
                <a:sym typeface="Arial"/>
              </a:rPr>
              <a:t>)</a:t>
            </a:r>
            <a:endParaRPr lang="en-US" sz="1500" dirty="0">
              <a:solidFill>
                <a:prstClr val="black"/>
              </a:solidFill>
              <a:cs typeface="Arial"/>
              <a:sym typeface="Arial"/>
            </a:endParaRPr>
          </a:p>
          <a:p>
            <a:pPr>
              <a:defRPr/>
            </a:pP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মহেশপুর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পৌর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মহিলা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ডিগ্রী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কলেজ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।</a:t>
            </a:r>
          </a:p>
          <a:p>
            <a:pPr>
              <a:defRPr/>
            </a:pP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                     ও</a:t>
            </a:r>
          </a:p>
          <a:p>
            <a:pPr>
              <a:defRPr/>
            </a:pP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প্রশিক্ষক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ইউ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আই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টি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আর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সি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ই </a:t>
            </a:r>
          </a:p>
          <a:p>
            <a:pPr>
              <a:defRPr/>
            </a:pP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ব্যানবেইজ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, </a:t>
            </a:r>
            <a:r>
              <a:rPr lang="en-US" sz="1500" dirty="0" err="1">
                <a:solidFill>
                  <a:prstClr val="black"/>
                </a:solidFill>
                <a:cs typeface="Arial"/>
                <a:sym typeface="Arial"/>
              </a:rPr>
              <a:t>শিক্ষামন্ত্রনালয়</a:t>
            </a:r>
            <a:r>
              <a:rPr lang="en-US" sz="1500" dirty="0">
                <a:solidFill>
                  <a:prstClr val="black"/>
                </a:solidFill>
                <a:cs typeface="Arial"/>
                <a:sym typeface="Arial"/>
              </a:rPr>
              <a:t>।</a:t>
            </a:r>
          </a:p>
          <a:p>
            <a:pPr>
              <a:defRPr/>
            </a:pPr>
            <a:endParaRPr lang="en-US" sz="1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79389" y="1846866"/>
            <a:ext cx="2421275" cy="4480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kern="0" dirty="0" smtClean="0">
                <a:solidFill>
                  <a:prstClr val="white"/>
                </a:solidFill>
                <a:sym typeface="Arial"/>
              </a:rPr>
              <a:t>অধ্যায়-১</a:t>
            </a:r>
            <a:endParaRPr lang="en-US" sz="24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252" y="2447317"/>
            <a:ext cx="2909772" cy="3494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kern="0" dirty="0" smtClean="0">
                <a:solidFill>
                  <a:prstClr val="black"/>
                </a:solidFill>
                <a:sym typeface="Arial"/>
              </a:rPr>
              <a:t>অর্থনীতি ১ম পত্র</a:t>
            </a:r>
            <a:endParaRPr lang="en-US" sz="2400" kern="0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252" y="2990867"/>
            <a:ext cx="2909772" cy="4013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0" dirty="0" err="1">
                <a:solidFill>
                  <a:prstClr val="white"/>
                </a:solidFill>
                <a:sym typeface="Arial"/>
              </a:rPr>
              <a:t>সময়</a:t>
            </a:r>
            <a:r>
              <a:rPr lang="en-US" sz="2400" kern="0" dirty="0">
                <a:solidFill>
                  <a:prstClr val="white"/>
                </a:solidFill>
                <a:sym typeface="Arial"/>
              </a:rPr>
              <a:t>- </a:t>
            </a:r>
            <a:r>
              <a:rPr lang="bn-BD" sz="2400" kern="0" dirty="0" smtClean="0">
                <a:solidFill>
                  <a:prstClr val="white"/>
                </a:solidFill>
                <a:sym typeface="Arial"/>
              </a:rPr>
              <a:t>৪০ মিনিট</a:t>
            </a:r>
            <a:endParaRPr lang="en-US" sz="2400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888" y="4326855"/>
            <a:ext cx="3284484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BD" sz="2800" b="1" kern="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Arial"/>
                <a:cs typeface="Arial"/>
                <a:sym typeface="Arial"/>
              </a:rPr>
              <a:t>মৌলিক অর্থনৈতিক সমস্যা ও এর সমাধান </a:t>
            </a:r>
            <a:endParaRPr lang="en-US" sz="2800" b="1" kern="0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pattFill prst="dkUpDiag">
                <a:fgClr>
                  <a:srgbClr val="1F497D"/>
                </a:fgClr>
                <a:bgClr>
                  <a:srgbClr val="1F497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66786"/>
            <a:ext cx="9144000" cy="2638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5265204"/>
            <a:ext cx="3212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Email-khanmahbub1974@gmail.com</a:t>
            </a:r>
            <a:endParaRPr lang="en-US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r>
              <a:rPr lang="en-US" sz="10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MOBILE-01954799139</a:t>
            </a:r>
            <a:endParaRPr lang="en-US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718" y="2610911"/>
            <a:ext cx="1144158" cy="1252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val 13"/>
          <p:cNvSpPr/>
          <p:nvPr/>
        </p:nvSpPr>
        <p:spPr>
          <a:xfrm>
            <a:off x="4778493" y="3592933"/>
            <a:ext cx="2909772" cy="5021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kern="0" dirty="0" smtClean="0">
                <a:solidFill>
                  <a:prstClr val="white"/>
                </a:solidFill>
                <a:sym typeface="Arial"/>
              </a:rPr>
              <a:t>বিষয়ঃ</a:t>
            </a:r>
            <a:endParaRPr lang="en-US" sz="2800" kern="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25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2400"/>
            <a:ext cx="8610600" cy="5814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620446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0000"/>
                </a:solidFill>
              </a:rPr>
              <a:t>জি এম জি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6" y="1"/>
            <a:ext cx="9126724" cy="4724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76" y="4759569"/>
            <a:ext cx="9126724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মানুষেরে ঘৃণা করি, ও কারা!</a:t>
            </a:r>
          </a:p>
          <a:p>
            <a:pPr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যাহারা গড়িছে সম্পদের পাহাড় সেই মানুষেরে মেরে।</a:t>
            </a:r>
          </a:p>
          <a:p>
            <a:pPr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এদের কাছ হতে সম্পদ নাও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Pareto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কৌশলে কেড়ে।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304800"/>
            <a:ext cx="3505200" cy="381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7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5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9541" y="2753916"/>
            <a:ext cx="5104922" cy="1647192"/>
          </a:xfrm>
          <a:prstGeom prst="rect">
            <a:avLst/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defTabSz="514350">
              <a:defRPr/>
            </a:pPr>
            <a:r>
              <a:rPr lang="en-US" sz="844" b="1" cap="all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E7E6E6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Arial"/>
              </a:rPr>
              <a:t>ধনতান্ত্রিক</a:t>
            </a:r>
            <a:r>
              <a:rPr lang="en-US" sz="844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E7E6E6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US" sz="844" b="1" cap="all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E7E6E6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Arial"/>
              </a:rPr>
              <a:t>অর্থব্যবস্থা</a:t>
            </a:r>
            <a:endParaRPr lang="en-US" sz="225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E7E6E6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5495" y="2065973"/>
            <a:ext cx="4286250" cy="5330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 defTabSz="514350">
              <a:defRPr/>
            </a:pPr>
            <a:r>
              <a:rPr lang="en-US" sz="76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Arial"/>
              </a:rPr>
              <a:t>পাঠ</a:t>
            </a:r>
            <a:r>
              <a:rPr lang="en-US" sz="76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US" sz="76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Arial"/>
              </a:rPr>
              <a:t>শিরোনাম</a:t>
            </a:r>
            <a:endParaRPr lang="en-US" sz="76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1143000" y="1066799"/>
            <a:ext cx="6858000" cy="89630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760">
              <a:solidFill>
                <a:prstClr val="white"/>
              </a:solidFill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1" y="1982392"/>
            <a:ext cx="876539" cy="35040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760">
              <a:solidFill>
                <a:prstClr val="white"/>
              </a:solidFill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7124461" y="1963105"/>
            <a:ext cx="876537" cy="352329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76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0251" y="4875612"/>
            <a:ext cx="5143500" cy="6107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76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5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1712843"/>
            <a:ext cx="7086600" cy="2901434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590800"/>
            <a:ext cx="6324600" cy="106680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অর্থব্যবস্থায় সম্পদের ব্যক্তিগত মালিকানা বজায়  থাকে এবং মুনাফার উদ্দেশ্যে উৎপাদন ব্যবস্থা পরিচালিত হয় তাকে  ধনতান্ত্রিক অর্থব্যবস্থা বলে।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685800" y="222766"/>
            <a:ext cx="66294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609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00"/>
                </a:solidFill>
              </a:rPr>
              <a:t>ধনতান্ত্রিক অর্থব্যবস্থা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95400"/>
            <a:ext cx="2133599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59" y="4776857"/>
            <a:ext cx="2310641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49135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ধনতান্ত্রিক অর্থব্যবস্থার বৈশিষ্ট্যসমূহঃ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92443" y="1371600"/>
            <a:ext cx="7175157" cy="753068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১।সম্পদের ব্যক্তিগত মালিকানা</a:t>
            </a:r>
            <a:endParaRPr lang="en-US" sz="3600" dirty="0"/>
          </a:p>
        </p:txBody>
      </p:sp>
      <p:sp>
        <p:nvSpPr>
          <p:cNvPr id="4" name="Horizontal Scroll 3"/>
          <p:cNvSpPr/>
          <p:nvPr/>
        </p:nvSpPr>
        <p:spPr>
          <a:xfrm>
            <a:off x="304800" y="2285999"/>
            <a:ext cx="6858000" cy="763599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২।উদ্যোগের স্বাধীনতা ।</a:t>
            </a:r>
            <a:endParaRPr lang="en-US" sz="3600" dirty="0"/>
          </a:p>
        </p:txBody>
      </p:sp>
      <p:sp>
        <p:nvSpPr>
          <p:cNvPr id="5" name="Horizontal Scroll 4"/>
          <p:cNvSpPr/>
          <p:nvPr/>
        </p:nvSpPr>
        <p:spPr>
          <a:xfrm>
            <a:off x="240956" y="3210929"/>
            <a:ext cx="6693243" cy="834082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৩।মুনাফা অর্জন।   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272879" y="4334261"/>
            <a:ext cx="6553200" cy="79701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        ৪।ভোক্তার সার্বভৌমত্ব।</a:t>
            </a:r>
            <a:endParaRPr lang="en-US" sz="3600" dirty="0"/>
          </a:p>
        </p:txBody>
      </p:sp>
      <p:sp>
        <p:nvSpPr>
          <p:cNvPr id="7" name="Horizontal Scroll 6"/>
          <p:cNvSpPr/>
          <p:nvPr/>
        </p:nvSpPr>
        <p:spPr>
          <a:xfrm>
            <a:off x="240957" y="5525529"/>
            <a:ext cx="6388443" cy="762000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525529"/>
            <a:ext cx="5211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৫।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অবাধ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প্রতিযোগিতা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।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2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685800"/>
            <a:ext cx="6629400" cy="838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৬।ব্যক্তি স্বাধীনতা</a:t>
            </a:r>
            <a:endParaRPr lang="en-US" sz="3600" dirty="0"/>
          </a:p>
        </p:txBody>
      </p:sp>
      <p:sp>
        <p:nvSpPr>
          <p:cNvPr id="3" name="Horizontal Scroll 2"/>
          <p:cNvSpPr/>
          <p:nvPr/>
        </p:nvSpPr>
        <p:spPr>
          <a:xfrm>
            <a:off x="304800" y="2133600"/>
            <a:ext cx="7010400" cy="838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.</a:t>
            </a:r>
            <a:r>
              <a:rPr lang="bn-BD" sz="3600" dirty="0" smtClean="0"/>
              <a:t>৭। শ্রেণি বিভক্ত সমাজ ।</a:t>
            </a:r>
            <a:endParaRPr lang="en-US" sz="3600" dirty="0"/>
          </a:p>
        </p:txBody>
      </p:sp>
      <p:sp>
        <p:nvSpPr>
          <p:cNvPr id="4" name="Horizontal Scroll 3"/>
          <p:cNvSpPr/>
          <p:nvPr/>
        </p:nvSpPr>
        <p:spPr>
          <a:xfrm>
            <a:off x="304800" y="3276600"/>
            <a:ext cx="7239000" cy="762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৮।আয় বন্টনে অসমতা</a:t>
            </a:r>
            <a:endParaRPr lang="en-US" sz="3600" dirty="0"/>
          </a:p>
        </p:txBody>
      </p:sp>
      <p:sp>
        <p:nvSpPr>
          <p:cNvPr id="5" name="Horizontal Scroll 4"/>
          <p:cNvSpPr/>
          <p:nvPr/>
        </p:nvSpPr>
        <p:spPr>
          <a:xfrm>
            <a:off x="304800" y="4419600"/>
            <a:ext cx="7543800" cy="762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৯। শ্রেণি শোষণ</a:t>
            </a:r>
            <a:endParaRPr lang="en-US" sz="3600" dirty="0"/>
          </a:p>
        </p:txBody>
      </p:sp>
      <p:sp>
        <p:nvSpPr>
          <p:cNvPr id="6" name="Horizontal Scroll 5"/>
          <p:cNvSpPr/>
          <p:nvPr/>
        </p:nvSpPr>
        <p:spPr>
          <a:xfrm>
            <a:off x="304800" y="5791200"/>
            <a:ext cx="8077200" cy="762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১০।স্বয়ংক্রিয় দাম ব্যবস্থা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12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l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0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316</Words>
  <Application>Microsoft Office PowerPoint</Application>
  <PresentationFormat>On-screen Show (4:3)</PresentationFormat>
  <Paragraphs>74</Paragraphs>
  <Slides>15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Constantia</vt:lpstr>
      <vt:lpstr>Corbel</vt:lpstr>
      <vt:lpstr>Garamond</vt:lpstr>
      <vt:lpstr>NikoshBAN</vt:lpstr>
      <vt:lpstr>SolaimanLipi</vt:lpstr>
      <vt:lpstr>Vrinda</vt:lpstr>
      <vt:lpstr>Wingdings 2</vt:lpstr>
      <vt:lpstr>Wingdings 3</vt:lpstr>
      <vt:lpstr>1_Slice</vt:lpstr>
      <vt:lpstr>2_Organic</vt:lpstr>
      <vt:lpstr>Office Theme</vt:lpstr>
      <vt:lpstr>Theme2</vt:lpstr>
      <vt:lpstr>3_Office Theme</vt:lpstr>
      <vt:lpstr>1_Office Theme</vt:lpstr>
      <vt:lpstr>Basis</vt:lpstr>
      <vt:lpstr>Organic</vt:lpstr>
      <vt:lpstr>1_Basis</vt:lpstr>
      <vt:lpstr>1_Organic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 পাঠ্য বিষয়ের উপর ১০ টি প্রশ্ন উত্তর লিখে নিয়ে আসবে ।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mahbub</cp:lastModifiedBy>
  <cp:revision>84</cp:revision>
  <dcterms:created xsi:type="dcterms:W3CDTF">2006-08-16T00:00:00Z</dcterms:created>
  <dcterms:modified xsi:type="dcterms:W3CDTF">2021-01-08T03:15:27Z</dcterms:modified>
</cp:coreProperties>
</file>