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6"/>
  </p:notesMasterIdLst>
  <p:sldIdLst>
    <p:sldId id="374" r:id="rId2"/>
    <p:sldId id="360" r:id="rId3"/>
    <p:sldId id="372" r:id="rId4"/>
    <p:sldId id="306" r:id="rId5"/>
    <p:sldId id="370" r:id="rId6"/>
    <p:sldId id="308" r:id="rId7"/>
    <p:sldId id="373" r:id="rId8"/>
    <p:sldId id="354" r:id="rId9"/>
    <p:sldId id="355" r:id="rId10"/>
    <p:sldId id="356" r:id="rId11"/>
    <p:sldId id="364" r:id="rId12"/>
    <p:sldId id="330" r:id="rId13"/>
    <p:sldId id="3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FF"/>
    <a:srgbClr val="3333FF"/>
    <a:srgbClr val="009900"/>
    <a:srgbClr val="00CC00"/>
    <a:srgbClr val="336600"/>
    <a:srgbClr val="FF00FF"/>
    <a:srgbClr val="F3AB7F"/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5" autoAdjust="0"/>
  </p:normalViewPr>
  <p:slideViewPr>
    <p:cSldViewPr>
      <p:cViewPr varScale="1">
        <p:scale>
          <a:sx n="59" d="100"/>
          <a:sy n="59" d="100"/>
        </p:scale>
        <p:origin x="16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AECD-9822-4C26-AFC4-0C0E5EC1533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E4FF-521A-4C02-B2CD-6F1024A67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dirty="0" smtClean="0"/>
              <a:t>শিক্ষক</a:t>
            </a:r>
            <a:r>
              <a:rPr lang="bn-BD" sz="2000" baseline="0" dirty="0" smtClean="0"/>
              <a:t> শিক্ষার্থীদেরকে উপরের সমস্যাটির চিত্র অংকন করতে বলতে পারেন। এর পর প্রয়োজনে শিক্ষক পর্দায় এ্যানিমেশনকৃত চিত্রটি দেখাতে পারেন। শিক্ষার্থীরা সমস্যাটির সমাধান করবে। প্রয়োজনে শিক্ষক বোর্ডে সমস্যাটির সমাধান করে দিবেন। এ পর্যায়ে শিক্ষক ইচ্ছা করলে পর্দায়ও সমস্যাটির সমাধান দেখাতে পারেন।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</a:t>
            </a: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 শিক্ষার্থীরা  চিত্র আঁকার পর শিক্ষক এ্যানিমেশনকৃত চিত্রটি  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 শিক্ষার্থীরা  চিত্র আঁকার পর শিক্ষক এ্যানিমেশনকৃত চিত্রটি  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FF"/>
            </a:gs>
            <a:gs pos="98000">
              <a:srgbClr val="E6E6E6"/>
            </a:gs>
            <a:gs pos="96000">
              <a:srgbClr val="7D8496"/>
            </a:gs>
            <a:gs pos="97000">
              <a:srgbClr val="E6E6E6"/>
            </a:gs>
            <a:gs pos="96000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DA7C-8050-4AD3-B34F-0BBD96BBA40F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fld id="{A15C89F3-836A-4707-894F-29D295D75B15}" type="datetime12">
              <a:rPr lang="en-US" smtClean="0"/>
              <a:pPr/>
              <a:t>6:04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fld id="{E909C0A4-91B2-470C-9B3C-EAD5E83C5A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169107"/>
            <a:ext cx="8305800" cy="120491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8000"/>
                </a:solidFill>
              </a:rPr>
              <a:t>স্বাগতম</a:t>
            </a:r>
            <a:endParaRPr lang="en-US" sz="9600" b="1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86800" cy="49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820" y="173180"/>
            <a:ext cx="2154380" cy="741220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90" y="16662"/>
              <a:ext cx="2292108" cy="79973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1066800"/>
            <a:ext cx="3456711" cy="2457578"/>
            <a:chOff x="1611186" y="1541068"/>
            <a:chExt cx="5247365" cy="3899506"/>
          </a:xfrm>
        </p:grpSpPr>
        <p:sp>
          <p:nvSpPr>
            <p:cNvPr id="20" name="Arc 19"/>
            <p:cNvSpPr/>
            <p:nvPr/>
          </p:nvSpPr>
          <p:spPr>
            <a:xfrm>
              <a:off x="3241133" y="3651471"/>
              <a:ext cx="1675900" cy="1036077"/>
            </a:xfrm>
            <a:prstGeom prst="arc">
              <a:avLst>
                <a:gd name="adj1" fmla="val 18093674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461960" y="4551509"/>
              <a:ext cx="2544027" cy="12275"/>
            </a:xfrm>
            <a:prstGeom prst="straightConnector1">
              <a:avLst/>
            </a:prstGeom>
            <a:ln w="28575"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36674" y="4444425"/>
              <a:ext cx="512545" cy="844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461960" y="2122961"/>
              <a:ext cx="2564775" cy="2440823"/>
            </a:xfrm>
            <a:prstGeom prst="straightConnector1">
              <a:avLst/>
            </a:prstGeom>
            <a:ln>
              <a:solidFill>
                <a:srgbClr val="00CC0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977512" y="2030637"/>
              <a:ext cx="0" cy="2534415"/>
            </a:xfrm>
            <a:prstGeom prst="straightConnector1">
              <a:avLst/>
            </a:prstGeom>
            <a:ln w="3810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935165" y="3904284"/>
                  <a:ext cx="704145" cy="73253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165" y="3904284"/>
                  <a:ext cx="704145" cy="7325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947" r="-381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c 25"/>
            <p:cNvSpPr/>
            <p:nvPr/>
          </p:nvSpPr>
          <p:spPr>
            <a:xfrm rot="20188045" flipH="1">
              <a:off x="4783301" y="1667335"/>
              <a:ext cx="1638922" cy="1178353"/>
            </a:xfrm>
            <a:prstGeom prst="arc">
              <a:avLst>
                <a:gd name="adj1" fmla="val 19247096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850040" y="2123627"/>
                  <a:ext cx="694040" cy="830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040" y="2123627"/>
                  <a:ext cx="694040" cy="8302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>
              <a:off x="1611186" y="1541068"/>
              <a:ext cx="4921376" cy="3899506"/>
              <a:chOff x="1611186" y="3200400"/>
              <a:chExt cx="4921376" cy="389950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230613" y="6344024"/>
                <a:ext cx="512545" cy="755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611186" y="3200400"/>
                <a:ext cx="4921376" cy="951116"/>
                <a:chOff x="1611186" y="3200400"/>
                <a:chExt cx="4921376" cy="951116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020017" y="3200400"/>
                  <a:ext cx="512545" cy="8448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1611186" y="3321308"/>
                  <a:ext cx="4332414" cy="830208"/>
                  <a:chOff x="1611186" y="3321308"/>
                  <a:chExt cx="4332414" cy="830208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2420899" y="3684034"/>
                    <a:ext cx="3522701" cy="49766"/>
                  </a:xfrm>
                  <a:prstGeom prst="straightConnector1">
                    <a:avLst/>
                  </a:prstGeom>
                  <a:ln w="38100">
                    <a:solidFill>
                      <a:srgbClr val="00CC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1611186" y="3321308"/>
                        <a:ext cx="759705" cy="83020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lang="en-US" sz="28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Rectangle 3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11186" y="3321308"/>
                        <a:ext cx="759705" cy="830208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58" name="Arc 57"/>
            <p:cNvSpPr/>
            <p:nvPr/>
          </p:nvSpPr>
          <p:spPr>
            <a:xfrm rot="17300163" flipH="1">
              <a:off x="5171700" y="2150116"/>
              <a:ext cx="1363538" cy="1194427"/>
            </a:xfrm>
            <a:prstGeom prst="arc">
              <a:avLst>
                <a:gd name="adj1" fmla="val 18093674"/>
                <a:gd name="adj2" fmla="val 1804517"/>
              </a:avLst>
            </a:prstGeom>
            <a:ln w="28575">
              <a:solidFill>
                <a:srgbClr val="00CC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5312733" y="2629246"/>
                  <a:ext cx="574175" cy="75588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733" y="2629246"/>
                  <a:ext cx="574175" cy="7558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5933165" y="3112880"/>
              <a:ext cx="925386" cy="830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029200" y="14478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  <a:sym typeface="Symbol"/>
                  </a:rPr>
                  <a:t>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PAC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ডিগ্রী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447800"/>
                <a:ext cx="35052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478" t="-16471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029200" y="22860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  <a:sym typeface="Symbol"/>
                  </a:rPr>
                  <a:t>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BAC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ডিগ্রী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86000"/>
                <a:ext cx="350520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478" t="-1627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029200" y="3048000"/>
                <a:ext cx="350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C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?</m:t>
                    </m:r>
                  </m:oMath>
                </a14:m>
                <a:endParaRPr lang="bn-BD" sz="280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048000"/>
                <a:ext cx="350520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478"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55223" y="4190831"/>
            <a:ext cx="7619999" cy="2050850"/>
            <a:chOff x="990601" y="4191000"/>
            <a:chExt cx="7619999" cy="2050850"/>
          </a:xfrm>
        </p:grpSpPr>
        <p:sp>
          <p:nvSpPr>
            <p:cNvPr id="7" name="Rectangle 6"/>
            <p:cNvSpPr/>
            <p:nvPr/>
          </p:nvSpPr>
          <p:spPr>
            <a:xfrm>
              <a:off x="1219200" y="5039380"/>
              <a:ext cx="6248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উপরের তথ্যের আলোকে নিচের কোনটি সঠিক?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3124200" y="4267200"/>
                  <a:ext cx="1905000" cy="526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(ii)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2</m:t>
                          </m:r>
                        </m:den>
                      </m:f>
                    </m:oMath>
                  </a14:m>
                  <a:endParaRPr lang="bn-BD" sz="20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267200"/>
                  <a:ext cx="1905000" cy="52693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526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1219200" y="57150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i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05600" y="571863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iv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704116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iii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67000" y="5715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sz="2800" dirty="0" smtClean="0">
                  <a:latin typeface="Times New Roman" pitchFamily="18" charset="0"/>
                  <a:cs typeface="Times New Roman" pitchFamily="18" charset="0"/>
                </a:rPr>
                <a:t>ও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ii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0601" y="4350761"/>
              <a:ext cx="2209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  <a:sym typeface="Symbol"/>
                </a:rPr>
                <a:t>4. (i)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Tan45 =1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ea typeface="Cambria Math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00600" y="4191000"/>
                  <a:ext cx="2133600" cy="5464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NikoshBAN" pitchFamily="2" charset="0"/>
                      <a:cs typeface="NikoshBAN" pitchFamily="2" charset="0"/>
                      <a:sym typeface="Symbol"/>
                    </a:rPr>
                    <a:t>(iii)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n-BD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endParaRPr lang="bn-BD" sz="20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4191000"/>
                  <a:ext cx="2133600" cy="54649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143" b="-1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11430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670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6482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53200" y="5715000"/>
              <a:ext cx="512680" cy="481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64320" y="416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6:04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প্রশ্ন: একটি মিনারের পাদদেশ থেকে কিছু দূরে একটি স্থানে মিনারটির শীর্ষের উন্নতি কোণ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মিনারটি উচ্চতা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26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মিটার। </a:t>
                </a:r>
              </a:p>
              <a:p>
                <a:pPr algn="just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প্রদত্ত তথ্যের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আলোকে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চিহ্নিত চিত্র অংকন কর।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046" t="-2778" r="-3462" b="-5303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3605"/>
            <a:ext cx="7572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c 5"/>
          <p:cNvSpPr/>
          <p:nvPr/>
        </p:nvSpPr>
        <p:spPr>
          <a:xfrm>
            <a:off x="2072959" y="5343185"/>
            <a:ext cx="1675900" cy="1036078"/>
          </a:xfrm>
          <a:prstGeom prst="arc">
            <a:avLst>
              <a:gd name="adj1" fmla="val 18093674"/>
              <a:gd name="adj2" fmla="val 1804517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35453" y="6210840"/>
            <a:ext cx="44705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80660" y="3505200"/>
            <a:ext cx="5548674" cy="2851605"/>
            <a:chOff x="3402604" y="1056628"/>
            <a:chExt cx="3712141" cy="3239783"/>
          </a:xfrm>
        </p:grpSpPr>
        <p:sp>
          <p:nvSpPr>
            <p:cNvPr id="9" name="TextBox 8"/>
            <p:cNvSpPr txBox="1"/>
            <p:nvPr/>
          </p:nvSpPr>
          <p:spPr>
            <a:xfrm>
              <a:off x="3402604" y="3701967"/>
              <a:ext cx="342900" cy="59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7937" y="1056628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1845" y="3631132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677568" y="3782291"/>
            <a:ext cx="4349166" cy="242379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7512" y="3689969"/>
            <a:ext cx="0" cy="253441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57529" y="5694626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30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29" y="5694626"/>
                <a:ext cx="71525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6000" y="4800600"/>
                <a:ext cx="63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cs typeface="NikoshBAN" pitchFamily="2" charset="0"/>
                        </a:rPr>
                        <m:t>𝟐𝟔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00600"/>
                <a:ext cx="63030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71959" y="284549"/>
            <a:ext cx="3100829" cy="880077"/>
            <a:chOff x="-1" y="0"/>
            <a:chExt cx="2970461" cy="1835025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Pentagon 1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189" y="53954"/>
              <a:ext cx="2495918" cy="17810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33787" y="301297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২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2667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/>
                </a:solidFill>
              </a:rPr>
              <a:t>মুল্যায়নঃ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5715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3333FF"/>
                </a:solidFill>
              </a:rPr>
              <a:t>ক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100" y="1524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অবনতি কোন কাকে বলে।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590800"/>
            <a:ext cx="5715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3333FF"/>
                </a:solidFill>
              </a:rPr>
              <a:t>খ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7340" y="2590800"/>
            <a:ext cx="693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CC00"/>
                </a:solidFill>
              </a:rPr>
              <a:t>উন্নতি কোন</a:t>
            </a:r>
            <a:r>
              <a:rPr lang="en-US" sz="3200" dirty="0" smtClean="0">
                <a:solidFill>
                  <a:srgbClr val="00CC00"/>
                </a:solidFill>
              </a:rPr>
              <a:t>60</a:t>
            </a:r>
            <a:r>
              <a:rPr lang="bn-BD" sz="3200" dirty="0" smtClean="0">
                <a:solidFill>
                  <a:srgbClr val="00CC00"/>
                </a:solidFill>
              </a:rPr>
              <a:t> হলে অবনতি কোন কত?</a:t>
            </a:r>
            <a:endParaRPr lang="en-US" sz="3200" dirty="0">
              <a:solidFill>
                <a:srgbClr val="00CC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14800" y="2664823"/>
            <a:ext cx="76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3657600"/>
            <a:ext cx="5715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3333FF"/>
                </a:solidFill>
              </a:rPr>
              <a:t>গ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4137" y="3657599"/>
            <a:ext cx="6835140" cy="685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333FF"/>
                </a:solidFill>
              </a:rPr>
              <a:t>Sin90</a:t>
            </a:r>
            <a:r>
              <a:rPr lang="bn-BD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Cos60</a:t>
            </a:r>
            <a:r>
              <a:rPr lang="bn-BD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Tan45</a:t>
            </a:r>
            <a:r>
              <a:rPr lang="bn-BD" sz="2800" dirty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Sin30</a:t>
            </a:r>
            <a:r>
              <a:rPr lang="bn-BD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 প্রমান কর।</a:t>
            </a:r>
            <a:r>
              <a:rPr lang="en-US" sz="2800" dirty="0" smtClean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3792582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00650" y="3784962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62700" y="3788772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38600" y="3792582"/>
            <a:ext cx="76200" cy="144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43" grpId="0" animBg="1"/>
      <p:bldP spid="44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##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প্রশ্ন: একটি মিনারের পাদদেশ থেকে কিছু দূরে একটি স্থানে মিনারটির শীর্ষের উন্নতি কোণ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মিনারটি উচ্চতা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26</m:t>
                    </m:r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মিটার হলে মিনার থেকে ঐ স্থানটির দূরত্ব নির্ণয় কর।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8" y="1066800"/>
                <a:ext cx="7696200" cy="2362200"/>
              </a:xfrm>
              <a:prstGeom prst="rect">
                <a:avLst/>
              </a:prstGeom>
              <a:blipFill rotWithShape="0">
                <a:blip r:embed="rId3"/>
                <a:stretch>
                  <a:fillRect l="-3855" t="-5808" r="-3462" b="-17677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5381" y="249380"/>
            <a:ext cx="3297380" cy="741220"/>
            <a:chOff x="-1" y="0"/>
            <a:chExt cx="2902975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Pentagon 18"/>
            <p:cNvSpPr/>
            <p:nvPr/>
          </p:nvSpPr>
          <p:spPr>
            <a:xfrm>
              <a:off x="-1" y="0"/>
              <a:ext cx="2902975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190" y="16662"/>
              <a:ext cx="2437981" cy="95266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3124200"/>
            <a:ext cx="7959258" cy="2851605"/>
            <a:chOff x="3402604" y="1056628"/>
            <a:chExt cx="3712141" cy="3239783"/>
          </a:xfrm>
        </p:grpSpPr>
        <p:sp>
          <p:nvSpPr>
            <p:cNvPr id="36" name="TextBox 35"/>
            <p:cNvSpPr txBox="1"/>
            <p:nvPr/>
          </p:nvSpPr>
          <p:spPr>
            <a:xfrm>
              <a:off x="3402604" y="3701967"/>
              <a:ext cx="342900" cy="59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57937" y="1056628"/>
              <a:ext cx="342900" cy="66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71845" y="3631132"/>
              <a:ext cx="342900" cy="34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03148" y="3724784"/>
            <a:ext cx="550800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336600"/>
                </a:solidFill>
              </a:rPr>
              <a:t>উন্নতি কোন কাকে বলে?</a:t>
            </a:r>
            <a:endParaRPr lang="en-US" sz="3600" dirty="0">
              <a:solidFill>
                <a:srgbClr val="33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471" y="3724783"/>
            <a:ext cx="553277" cy="6096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07408" y="4724400"/>
            <a:ext cx="518340" cy="533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</a:rPr>
              <a:t>খ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5748" y="4724400"/>
            <a:ext cx="7308652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উদ্দিপকের আলোকে চিত্র অংকন কর।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471" y="5647816"/>
            <a:ext cx="553277" cy="62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গ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25749" y="5249320"/>
            <a:ext cx="7308652" cy="142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উন্নতি কোন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ABC30</a:t>
            </a:r>
            <a:r>
              <a:rPr lang="bn-BD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CosBACSinABCSinACB</a:t>
            </a:r>
            <a:r>
              <a:rPr lang="bn-BD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প্রমান কর।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45258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4360" y="228600"/>
            <a:ext cx="8610600" cy="64008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6012359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6012359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6012359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DOEL\Desktop\52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2" y="4495800"/>
            <a:ext cx="8778240" cy="22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6:04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/>
              <a:pPr/>
              <a:t>6:04 PM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1579" y="4332337"/>
            <a:ext cx="3948548" cy="2308324"/>
          </a:xfrm>
          <a:prstGeom prst="rect">
            <a:avLst/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3964" y="159532"/>
            <a:ext cx="3920835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Pentagon 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3" y="1057244"/>
            <a:ext cx="5044440" cy="5572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47877" y="1981200"/>
            <a:ext cx="48571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3333FF"/>
                </a:solidFill>
              </a:rPr>
              <a:t>মফিজুল</a:t>
            </a:r>
            <a:r>
              <a:rPr lang="en-US" sz="3600" dirty="0" smtClean="0">
                <a:solidFill>
                  <a:srgbClr val="3333FF"/>
                </a:solidFill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</a:rPr>
              <a:t>ইসলাম</a:t>
            </a:r>
            <a:r>
              <a:rPr lang="en-US" sz="3600" dirty="0" smtClean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8000"/>
                </a:solidFill>
              </a:rPr>
              <a:t>সহকারি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শিক্ষক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গণিত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CC00FF"/>
                </a:solidFill>
              </a:rPr>
              <a:t>শিবপুর</a:t>
            </a:r>
            <a:r>
              <a:rPr lang="en-US" sz="2800" dirty="0" smtClean="0">
                <a:solidFill>
                  <a:srgbClr val="CC00FF"/>
                </a:solidFill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</a:rPr>
              <a:t>মাধ্যমিক</a:t>
            </a:r>
            <a:r>
              <a:rPr lang="en-US" sz="2800" dirty="0" smtClean="0">
                <a:solidFill>
                  <a:srgbClr val="CC00FF"/>
                </a:solidFill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</a:rPr>
              <a:t>বিদ্যালয়</a:t>
            </a:r>
            <a:endParaRPr lang="en-US" sz="2800" dirty="0" smtClean="0">
              <a:solidFill>
                <a:srgbClr val="CC00FF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তজুমদ্দিন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ভোলা</a:t>
            </a:r>
            <a:r>
              <a:rPr lang="en-US" sz="2400" dirty="0" smtClean="0">
                <a:solidFill>
                  <a:srgbClr val="FF0000"/>
                </a:solidFill>
              </a:rPr>
              <a:t> । </a:t>
            </a:r>
          </a:p>
          <a:p>
            <a:pPr algn="ctr"/>
            <a:r>
              <a:rPr lang="en-US" sz="2400" dirty="0" err="1" smtClean="0">
                <a:solidFill>
                  <a:srgbClr val="008000"/>
                </a:solidFill>
              </a:rPr>
              <a:t>মোবাইলঃ</a:t>
            </a:r>
            <a:r>
              <a:rPr lang="en-US" sz="2400" dirty="0" smtClean="0">
                <a:solidFill>
                  <a:srgbClr val="008000"/>
                </a:solidFill>
              </a:rPr>
              <a:t> ০১৭১১-৯৩৮৯২০ 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17" y="972620"/>
            <a:ext cx="3446883" cy="2728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47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" y="40944"/>
            <a:ext cx="9144000" cy="680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DOEL\Desktop\New Eight\V=B\helicopter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914400"/>
            <a:ext cx="3048000" cy="2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52400" y="518788"/>
            <a:ext cx="4648200" cy="580283"/>
            <a:chOff x="-1" y="0"/>
            <a:chExt cx="3552711" cy="99752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Pentagon 29"/>
            <p:cNvSpPr/>
            <p:nvPr/>
          </p:nvSpPr>
          <p:spPr>
            <a:xfrm>
              <a:off x="-1" y="0"/>
              <a:ext cx="3552711" cy="997527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190" y="16662"/>
              <a:ext cx="3028825" cy="9417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7" name="Picture 36" descr="D:\15 August\Allah\Allah Almighty Lor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1"/>
          <a:stretch/>
        </p:blipFill>
        <p:spPr bwMode="auto">
          <a:xfrm>
            <a:off x="152400" y="4558353"/>
            <a:ext cx="8839200" cy="22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\Desktop\file (1)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/>
          <a:stretch/>
        </p:blipFill>
        <p:spPr bwMode="auto">
          <a:xfrm flipH="1">
            <a:off x="2971800" y="1724764"/>
            <a:ext cx="19812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5425" y="5627233"/>
            <a:ext cx="8839199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মিনারটির উচ্চতা </a:t>
            </a:r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ভূমি থেকে হেলিকপ্টারটির উচ্চতা  এবং নির্দিষ্ট  বিন্দু থেকে এদের দূরত্ব  আমরা কীভাবে নির্ণয় করতে পারি?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1103" y="1419963"/>
            <a:ext cx="2815502" cy="3810000"/>
            <a:chOff x="3209257" y="263394"/>
            <a:chExt cx="4105943" cy="4524376"/>
          </a:xfrm>
        </p:grpSpPr>
        <p:sp>
          <p:nvSpPr>
            <p:cNvPr id="40" name="Arc 39"/>
            <p:cNvSpPr/>
            <p:nvPr/>
          </p:nvSpPr>
          <p:spPr>
            <a:xfrm>
              <a:off x="3639129" y="3249488"/>
              <a:ext cx="1121201" cy="1076871"/>
            </a:xfrm>
            <a:prstGeom prst="arc">
              <a:avLst>
                <a:gd name="adj1" fmla="val 18093674"/>
                <a:gd name="adj2" fmla="val 1804517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209257" y="263394"/>
              <a:ext cx="4105943" cy="4524376"/>
              <a:chOff x="3209257" y="263394"/>
              <a:chExt cx="4105943" cy="4524376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3755599" y="4039078"/>
                <a:ext cx="3559601" cy="1317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3209257" y="263394"/>
                <a:ext cx="4011098" cy="4524376"/>
                <a:chOff x="3209257" y="263394"/>
                <a:chExt cx="4011098" cy="452437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209257" y="3684657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C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42901" y="263394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FF0000"/>
                      </a:solidFill>
                    </a:rPr>
                    <a:t>A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77455" y="4020252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0000"/>
                      </a:solidFill>
                    </a:rPr>
                    <a:t>B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755599" y="896807"/>
                <a:ext cx="3554052" cy="314179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410200" y="2458364"/>
            <a:ext cx="3504818" cy="2799436"/>
            <a:chOff x="5410200" y="1648001"/>
            <a:chExt cx="3504818" cy="2799436"/>
          </a:xfrm>
        </p:grpSpPr>
        <p:grpSp>
          <p:nvGrpSpPr>
            <p:cNvPr id="49" name="Group 48"/>
            <p:cNvGrpSpPr/>
            <p:nvPr/>
          </p:nvGrpSpPr>
          <p:grpSpPr>
            <a:xfrm>
              <a:off x="5410200" y="1648001"/>
              <a:ext cx="3504818" cy="2092730"/>
              <a:chOff x="2326270" y="1199801"/>
              <a:chExt cx="4911661" cy="2759287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375790" y="1645175"/>
                <a:ext cx="2688020" cy="23094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1592481"/>
                <a:ext cx="3244945" cy="98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 rot="3588010">
                <a:off x="3335923" y="1343785"/>
                <a:ext cx="903337" cy="1088956"/>
              </a:xfrm>
              <a:prstGeom prst="arc">
                <a:avLst>
                  <a:gd name="adj1" fmla="val 16200000"/>
                  <a:gd name="adj2" fmla="val 208901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41797" y="1199801"/>
                <a:ext cx="4396134" cy="850507"/>
                <a:chOff x="2896976" y="969093"/>
                <a:chExt cx="4396134" cy="850507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2896976" y="969093"/>
                  <a:ext cx="533401" cy="813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759710" y="1006538"/>
                  <a:ext cx="533400" cy="813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 flipH="1">
                <a:off x="3394139" y="1710893"/>
                <a:ext cx="38831" cy="22390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326270" y="3959088"/>
                <a:ext cx="480540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7848600" y="3830785"/>
              <a:ext cx="380619" cy="61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3886200"/>
              <a:ext cx="38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521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01226"/>
            <a:ext cx="8382000" cy="5318574"/>
            <a:chOff x="-3717101" y="698126"/>
            <a:chExt cx="16764000" cy="1752600"/>
          </a:xfrm>
        </p:grpSpPr>
        <p:sp>
          <p:nvSpPr>
            <p:cNvPr id="14" name="TextBox 13"/>
            <p:cNvSpPr txBox="1"/>
            <p:nvPr/>
          </p:nvSpPr>
          <p:spPr>
            <a:xfrm>
              <a:off x="817420" y="698126"/>
              <a:ext cx="7259779" cy="17526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endParaRPr lang="bn-BD" sz="11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717101" y="1848092"/>
              <a:ext cx="16764000" cy="42686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Triangle">
                <a:avLst>
                  <a:gd name="adj" fmla="val 0"/>
                </a:avLst>
              </a:prstTxWarp>
              <a:spAutoFit/>
            </a:bodyPr>
            <a:lstStyle/>
            <a:p>
              <a:r>
                <a:rPr lang="bn-BD" sz="4800" b="1" dirty="0" smtClean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দূরত্ব ও উচ্চতা নির্ণয় করতে পারবো</a:t>
              </a:r>
              <a:endParaRPr lang="en-US" sz="4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152399"/>
            <a:ext cx="8686800" cy="6553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/>
              </a:rPr>
              <a:t>ত্রিকোনমিতির সাহায্যে</a:t>
            </a:r>
            <a:endParaRPr lang="en-US" sz="66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01226"/>
            <a:ext cx="5257800" cy="21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দূরত্ব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9612" y="404140"/>
            <a:ext cx="304800" cy="204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11557" y="1008562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উচ্চতা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4812" y="282714"/>
            <a:ext cx="459518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000" dirty="0"/>
          </a:p>
        </p:txBody>
      </p:sp>
      <p:sp>
        <p:nvSpPr>
          <p:cNvPr id="6" name="Freeform 5"/>
          <p:cNvSpPr/>
          <p:nvPr/>
        </p:nvSpPr>
        <p:spPr>
          <a:xfrm>
            <a:off x="990601" y="1981200"/>
            <a:ext cx="6934199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১. </a:t>
            </a:r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উন্নতি </a:t>
            </a:r>
            <a:r>
              <a:rPr lang="bn-BD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কোণ ও অবনতি কোণ </a:t>
            </a:r>
            <a:r>
              <a:rPr lang="bn-BD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  <a:sym typeface="Wingdings 3"/>
              </a:rPr>
              <a:t>বলতে পারবে।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90600" y="3317490"/>
            <a:ext cx="6934200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. ত্রিকোণমিতিক অনুপাত ও মান বলতে  পারবে।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90600" y="4652389"/>
            <a:ext cx="6934200" cy="113881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4832" rIns="64832" bIns="6483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ত্রিকোণমিতির সাহায্যে দূরত্ব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উচ্চতা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বিষয়ক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 সমস্যার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অংকন করতে পারবে।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820" y="159532"/>
            <a:ext cx="2611580" cy="88018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Pentagon 1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90" y="16662"/>
              <a:ext cx="2437981" cy="94178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6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8474" y="-152400"/>
            <a:ext cx="2815502" cy="3257265"/>
            <a:chOff x="3209257" y="928526"/>
            <a:chExt cx="4105943" cy="3859244"/>
          </a:xfrm>
        </p:grpSpPr>
        <p:sp>
          <p:nvSpPr>
            <p:cNvPr id="7" name="Arc 6"/>
            <p:cNvSpPr/>
            <p:nvPr/>
          </p:nvSpPr>
          <p:spPr>
            <a:xfrm>
              <a:off x="3719950" y="3535779"/>
              <a:ext cx="1121201" cy="609600"/>
            </a:xfrm>
            <a:prstGeom prst="arc">
              <a:avLst>
                <a:gd name="adj1" fmla="val 18093674"/>
                <a:gd name="adj2" fmla="val 1804517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09257" y="928526"/>
              <a:ext cx="4105943" cy="3859244"/>
              <a:chOff x="3209257" y="928526"/>
              <a:chExt cx="4105943" cy="3859244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3755599" y="4039078"/>
                <a:ext cx="3559601" cy="1317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3209257" y="928526"/>
                <a:ext cx="4011098" cy="3859244"/>
                <a:chOff x="3209257" y="928526"/>
                <a:chExt cx="4011098" cy="385924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209257" y="3684657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C</a:t>
                  </a:r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1" y="928526"/>
                  <a:ext cx="342899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A</a:t>
                  </a:r>
                  <a:endParaRPr lang="en-US" sz="1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77455" y="4020252"/>
                  <a:ext cx="342900" cy="76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B</a:t>
                  </a:r>
                  <a:endParaRPr lang="en-US" sz="1600" dirty="0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755599" y="1690526"/>
                <a:ext cx="3407201" cy="2348076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6039" y="2982182"/>
                <a:ext cx="3657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বিন্দুর উন্নতি কোণ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𝐴𝐶𝐵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9" y="2982182"/>
                <a:ext cx="36576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10169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984123" y="899922"/>
            <a:ext cx="3810000" cy="1906489"/>
            <a:chOff x="2753417" y="1355658"/>
            <a:chExt cx="5018983" cy="296260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352800" y="1602308"/>
              <a:ext cx="2590800" cy="213149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352800" y="1602308"/>
              <a:ext cx="3810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3588010">
              <a:off x="3394173" y="1362053"/>
              <a:ext cx="903336" cy="1088955"/>
            </a:xfrm>
            <a:prstGeom prst="arc">
              <a:avLst>
                <a:gd name="adj1" fmla="val 16200000"/>
                <a:gd name="adj2" fmla="val 2089018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53417" y="1355658"/>
              <a:ext cx="5018983" cy="2962605"/>
              <a:chOff x="2808596" y="1124950"/>
              <a:chExt cx="5018983" cy="296260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808596" y="1515873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6000" y="3274493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94178" y="1124950"/>
                <a:ext cx="533401" cy="81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7" name="Picture 6" descr="C:\Users\DOEL\Desktop\New Eight\V=B\Comanche-01-ju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29" y="-4584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DOEL\Desktop\New Eight\V=B\fghgrh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58" y="130301"/>
            <a:ext cx="1676399" cy="25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85051" y="2693643"/>
                <a:ext cx="33927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বিন্দুতে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Mongolian Baiti" pitchFamily="66" charset="0"/>
                    <a:cs typeface="Mongolian Baiti" pitchFamily="66" charset="0"/>
                  </a:rPr>
                  <a:t>A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বিন্দুর অবনতিকোণ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51" y="2693643"/>
                <a:ext cx="3392714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3591" t="-15254" r="-3591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371115" y="284015"/>
            <a:ext cx="76200" cy="6324600"/>
          </a:xfrm>
          <a:prstGeom prst="straightConnector1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8474" y="3836129"/>
            <a:ext cx="3565494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336600"/>
                </a:solidFill>
              </a:rPr>
              <a:t>ভুমির সাথে উৎপন্ন কোনকে উন্নতি কোন বলে।</a:t>
            </a:r>
            <a:endParaRPr lang="en-US" sz="3200" b="1" dirty="0">
              <a:solidFill>
                <a:srgbClr val="33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1742" y="3844899"/>
            <a:ext cx="4159332" cy="1981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FF"/>
                </a:solidFill>
              </a:rPr>
              <a:t>ভুমির সমান্তরালে উলম্বতলের সাথে উৎপন্ন কোনকে অবনতি কোন বলে।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05683" y="619069"/>
            <a:ext cx="3733800" cy="227582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362683" y="619069"/>
            <a:ext cx="1143000" cy="227582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77083" y="616378"/>
            <a:ext cx="356188" cy="2816376"/>
            <a:chOff x="3810000" y="3185584"/>
            <a:chExt cx="356188" cy="28163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038602" y="3185584"/>
              <a:ext cx="18399" cy="227851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10000" y="554029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201711"/>
            <a:ext cx="8152634" cy="659030"/>
            <a:chOff x="560650" y="2819400"/>
            <a:chExt cx="8152634" cy="659030"/>
          </a:xfrm>
        </p:grpSpPr>
        <p:cxnSp>
          <p:nvCxnSpPr>
            <p:cNvPr id="11" name="Straight Arrow Connector 10"/>
            <p:cNvCxnSpPr>
              <a:stCxn id="13" idx="3"/>
              <a:endCxn id="14" idx="1"/>
            </p:cNvCxnSpPr>
            <p:nvPr/>
          </p:nvCxnSpPr>
          <p:spPr>
            <a:xfrm flipV="1">
              <a:off x="964928" y="3190508"/>
              <a:ext cx="7340872" cy="26312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31116" y="28194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650" y="295521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800" y="295967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Arc 14"/>
          <p:cNvSpPr/>
          <p:nvPr/>
        </p:nvSpPr>
        <p:spPr>
          <a:xfrm>
            <a:off x="3390393" y="2472324"/>
            <a:ext cx="381000" cy="838200"/>
          </a:xfrm>
          <a:prstGeom prst="arc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3819883" y="415294"/>
            <a:ext cx="838200" cy="533400"/>
          </a:xfrm>
          <a:prstGeom prst="arc">
            <a:avLst>
              <a:gd name="adj1" fmla="val 10760213"/>
              <a:gd name="adj2" fmla="val 17191491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1255683">
            <a:off x="5088585" y="608632"/>
            <a:ext cx="219652" cy="613157"/>
          </a:xfrm>
          <a:prstGeom prst="arc">
            <a:avLst>
              <a:gd name="adj1" fmla="val 16200000"/>
              <a:gd name="adj2" fmla="val 2912478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/>
          <p:cNvSpPr/>
          <p:nvPr/>
        </p:nvSpPr>
        <p:spPr>
          <a:xfrm rot="11875625">
            <a:off x="7081909" y="2369187"/>
            <a:ext cx="541188" cy="545714"/>
          </a:xfrm>
          <a:prstGeom prst="arc">
            <a:avLst>
              <a:gd name="adj1" fmla="val 16200000"/>
              <a:gd name="adj2" fmla="val 4904878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883" y="7612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683" y="22852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0083" y="6850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6883" y="23614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0311" y="2923415"/>
            <a:ext cx="7696200" cy="537865"/>
            <a:chOff x="990600" y="5464095"/>
            <a:chExt cx="7696200" cy="5378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990600" y="5464095"/>
              <a:ext cx="76962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67000" y="55402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7600" y="55402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67828" y="2136874"/>
            <a:ext cx="5715000" cy="776062"/>
            <a:chOff x="2500745" y="4688240"/>
            <a:chExt cx="5715000" cy="776062"/>
          </a:xfrm>
        </p:grpSpPr>
        <p:grpSp>
          <p:nvGrpSpPr>
            <p:cNvPr id="29" name="Group 28"/>
            <p:cNvGrpSpPr/>
            <p:nvPr/>
          </p:nvGrpSpPr>
          <p:grpSpPr>
            <a:xfrm>
              <a:off x="2500745" y="4688240"/>
              <a:ext cx="533400" cy="762000"/>
              <a:chOff x="2611580" y="4953000"/>
              <a:chExt cx="533400" cy="762000"/>
            </a:xfrm>
          </p:grpSpPr>
          <p:sp>
            <p:nvSpPr>
              <p:cNvPr id="33" name="Up Arrow 32"/>
              <p:cNvSpPr/>
              <p:nvPr/>
            </p:nvSpPr>
            <p:spPr>
              <a:xfrm>
                <a:off x="2611580" y="4953000"/>
                <a:ext cx="533400" cy="762000"/>
              </a:xfrm>
              <a:prstGeom prst="upArrow">
                <a:avLst/>
              </a:prstGeom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57000">
                    <a:srgbClr val="FEE7F2"/>
                  </a:gs>
                  <a:gs pos="67000">
                    <a:srgbClr val="F952A0"/>
                  </a:gs>
                  <a:gs pos="8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653145" y="5029200"/>
                <a:ext cx="457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5</a:t>
                </a:r>
                <a:r>
                  <a:rPr lang="en-US" sz="1200" dirty="0" smtClean="0"/>
                  <a:t> Km</a:t>
                </a:r>
                <a:endParaRPr lang="en-US" sz="12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682345" y="4702302"/>
              <a:ext cx="533400" cy="762000"/>
              <a:chOff x="7239000" y="4939352"/>
              <a:chExt cx="533400" cy="762000"/>
            </a:xfrm>
          </p:grpSpPr>
          <p:sp>
            <p:nvSpPr>
              <p:cNvPr id="31" name="Up Arrow 30"/>
              <p:cNvSpPr/>
              <p:nvPr/>
            </p:nvSpPr>
            <p:spPr>
              <a:xfrm>
                <a:off x="7239000" y="4939352"/>
                <a:ext cx="533400" cy="762000"/>
              </a:xfrm>
              <a:prstGeom prst="upArrow">
                <a:avLst/>
              </a:prstGeom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57000">
                    <a:srgbClr val="FEE7F2"/>
                  </a:gs>
                  <a:gs pos="67000">
                    <a:srgbClr val="F952A0"/>
                  </a:gs>
                  <a:gs pos="8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273635" y="4994565"/>
                <a:ext cx="457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4</a:t>
                </a:r>
              </a:p>
              <a:p>
                <a:pPr algn="ctr"/>
                <a:r>
                  <a:rPr lang="en-US" sz="1200" dirty="0" smtClean="0"/>
                  <a:t>Km</a:t>
                </a:r>
                <a:endParaRPr lang="en-US" sz="1200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512705" y="4581237"/>
            <a:ext cx="815263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মূল্যায়নঃ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NOB </a:t>
            </a:r>
            <a:r>
              <a:rPr lang="bn-BD" sz="2800" dirty="0" smtClean="0">
                <a:solidFill>
                  <a:srgbClr val="008000"/>
                </a:solidFill>
                <a:sym typeface="Symbol" panose="05050102010706020507" pitchFamily="18" charset="2"/>
              </a:rPr>
              <a:t>কে কি কোন বলে?</a:t>
            </a:r>
          </a:p>
          <a:p>
            <a:pPr algn="ctr"/>
            <a:r>
              <a:rPr lang="en-US" sz="2800" dirty="0" smtClean="0">
                <a:solidFill>
                  <a:srgbClr val="CC00FF"/>
                </a:solidFill>
                <a:sym typeface="Symbol" panose="05050102010706020507" pitchFamily="18" charset="2"/>
              </a:rPr>
              <a:t>OAB</a:t>
            </a:r>
            <a:r>
              <a:rPr lang="en-US" dirty="0" smtClean="0">
                <a:solidFill>
                  <a:srgbClr val="CC00FF"/>
                </a:solidFill>
                <a:sym typeface="Symbol" panose="05050102010706020507" pitchFamily="18" charset="2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sym typeface="Symbol" panose="05050102010706020507" pitchFamily="18" charset="2"/>
              </a:rPr>
              <a:t>একটি------কোন</a:t>
            </a:r>
            <a:r>
              <a:rPr lang="bn-BD" dirty="0" smtClean="0">
                <a:solidFill>
                  <a:srgbClr val="002060"/>
                </a:solidFill>
                <a:sym typeface="Symbol" panose="05050102010706020507" pitchFamily="18" charset="2"/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65" y="381000"/>
            <a:ext cx="8015288" cy="5972455"/>
            <a:chOff x="574965" y="381000"/>
            <a:chExt cx="8015288" cy="597245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95" y="381000"/>
              <a:ext cx="4995862" cy="2383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65" y="2971800"/>
              <a:ext cx="8015288" cy="3381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8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6:04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3" y="1038224"/>
            <a:ext cx="80295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2658" y="304795"/>
            <a:ext cx="567495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কোণের ত্রিকোণমিতিক অনুপাতের মান: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482</Words>
  <Application>Microsoft Office PowerPoint</Application>
  <PresentationFormat>On-screen Show (4:3)</PresentationFormat>
  <Paragraphs>127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Mongolian Baiti</vt:lpstr>
      <vt:lpstr>NikoshBAN</vt:lpstr>
      <vt:lpstr>Symbol</vt:lpstr>
      <vt:lpstr>Times New Roman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College</dc:creator>
  <cp:lastModifiedBy>ICT_LAB</cp:lastModifiedBy>
  <cp:revision>1217</cp:revision>
  <dcterms:created xsi:type="dcterms:W3CDTF">2012-09-20T03:56:32Z</dcterms:created>
  <dcterms:modified xsi:type="dcterms:W3CDTF">2017-06-23T12:11:03Z</dcterms:modified>
</cp:coreProperties>
</file>