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3" r:id="rId2"/>
    <p:sldId id="264" r:id="rId3"/>
    <p:sldId id="265" r:id="rId4"/>
    <p:sldId id="266" r:id="rId5"/>
    <p:sldId id="267" r:id="rId6"/>
    <p:sldId id="268" r:id="rId7"/>
    <p:sldId id="257" r:id="rId8"/>
    <p:sldId id="269" r:id="rId9"/>
    <p:sldId id="258" r:id="rId10"/>
    <p:sldId id="259" r:id="rId11"/>
    <p:sldId id="260" r:id="rId12"/>
    <p:sldId id="261" r:id="rId13"/>
    <p:sldId id="273" r:id="rId14"/>
    <p:sldId id="274" r:id="rId15"/>
    <p:sldId id="262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6B14F9-385B-41BB-8DB9-E07B3D650F5D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EDDFBA-D8BD-4A80-A55B-9C1A7078A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969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DDFBA-D8BD-4A80-A55B-9C1A7078AE0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698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FD13-808C-4232-A71C-EE02F72883AA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440D-3348-48F6-9B16-2765FD28C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894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FD13-808C-4232-A71C-EE02F72883AA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440D-3348-48F6-9B16-2765FD28C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445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FD13-808C-4232-A71C-EE02F72883AA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440D-3348-48F6-9B16-2765FD28C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868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FD13-808C-4232-A71C-EE02F72883AA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440D-3348-48F6-9B16-2765FD28C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565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FD13-808C-4232-A71C-EE02F72883AA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440D-3348-48F6-9B16-2765FD28C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538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FD13-808C-4232-A71C-EE02F72883AA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440D-3348-48F6-9B16-2765FD28C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319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FD13-808C-4232-A71C-EE02F72883AA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440D-3348-48F6-9B16-2765FD28C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439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FD13-808C-4232-A71C-EE02F72883AA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440D-3348-48F6-9B16-2765FD28C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944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FD13-808C-4232-A71C-EE02F72883AA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440D-3348-48F6-9B16-2765FD28C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901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FD13-808C-4232-A71C-EE02F72883AA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440D-3348-48F6-9B16-2765FD28C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95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FD13-808C-4232-A71C-EE02F72883AA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440D-3348-48F6-9B16-2765FD28C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38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rgbClr val="BAD5ED"/>
            </a:gs>
            <a:gs pos="16000">
              <a:schemeClr val="accent1">
                <a:lumMod val="5000"/>
                <a:lumOff val="95000"/>
              </a:schemeClr>
            </a:gs>
            <a:gs pos="8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5FD13-808C-4232-A71C-EE02F72883AA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8440D-3348-48F6-9B16-2765FD28C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928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03270" y="68576"/>
            <a:ext cx="4754295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9600" b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863366825-gerbera-polinizacion-recoleccion-de-polen-abej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026" y="1148318"/>
            <a:ext cx="9144000" cy="5143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3625756" y="6687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760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ead-womans-body-blank-tag-260nw-529327750.jpg"/>
          <p:cNvPicPr>
            <a:picLocks noChangeAspect="1"/>
          </p:cNvPicPr>
          <p:nvPr/>
        </p:nvPicPr>
        <p:blipFill rotWithShape="1">
          <a:blip r:embed="rId2"/>
          <a:srcRect r="-347" b="7392"/>
          <a:stretch/>
        </p:blipFill>
        <p:spPr>
          <a:xfrm>
            <a:off x="2769408" y="4355388"/>
            <a:ext cx="6856851" cy="2398127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807802" y="1154805"/>
            <a:ext cx="11204620" cy="2647253"/>
            <a:chOff x="743408" y="420709"/>
            <a:chExt cx="11204620" cy="2647253"/>
          </a:xfrm>
        </p:grpSpPr>
        <p:sp>
          <p:nvSpPr>
            <p:cNvPr id="3" name="TextBox 2"/>
            <p:cNvSpPr txBox="1"/>
            <p:nvPr/>
          </p:nvSpPr>
          <p:spPr>
            <a:xfrm>
              <a:off x="743408" y="420709"/>
              <a:ext cx="1120462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6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মৃত্যহারঃ</a:t>
              </a:r>
              <a:r>
                <a: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প্রতি এক হাজার লোকের মধ্যে বছরে বিভিন্ন বয়সের যতজন লোক মারা যায় তাকে</a:t>
              </a:r>
              <a:r>
                <a:rPr lang="bn-IN" sz="36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মৃত্যহার </a:t>
              </a:r>
              <a:r>
                <a: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বলে।</a:t>
              </a:r>
            </a:p>
            <a:p>
              <a:endParaRPr lang="bn-IN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মৃত্যহার = 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2663753" y="2419983"/>
              <a:ext cx="429768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2908455" y="2421631"/>
              <a:ext cx="34372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দেশের মোট জনসংখ্যা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991984" y="2082702"/>
              <a:ext cx="23796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×</a:t>
              </a:r>
              <a:r>
                <a: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১০০০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2649804" y="1787287"/>
              <a:ext cx="4385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এক বছরে মোট মৃত্যর </a:t>
              </a:r>
              <a:r>
                <a: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সংখ্যা</a:t>
              </a:r>
              <a:endParaRPr lang="bn-IN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3325939" y="167173"/>
            <a:ext cx="52052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bn-IN" sz="4000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জনসংখ্যার জনমিতিক উপাদানঃ</a:t>
            </a:r>
          </a:p>
        </p:txBody>
      </p:sp>
    </p:spTree>
    <p:extLst>
      <p:ext uri="{BB962C8B-B14F-4D97-AF65-F5344CB8AC3E}">
        <p14:creationId xmlns:p14="http://schemas.microsoft.com/office/powerpoint/2010/main" val="1501614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517793" y="683046"/>
            <a:ext cx="11226188" cy="5766786"/>
            <a:chOff x="517793" y="683046"/>
            <a:chExt cx="11226188" cy="5766786"/>
          </a:xfrm>
        </p:grpSpPr>
        <p:sp>
          <p:nvSpPr>
            <p:cNvPr id="2" name="TextBox 1"/>
            <p:cNvSpPr txBox="1"/>
            <p:nvPr/>
          </p:nvSpPr>
          <p:spPr>
            <a:xfrm>
              <a:off x="517793" y="683046"/>
              <a:ext cx="11226188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জনসংখ্যার ঘনত্বঃ </a:t>
              </a:r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জনসংখ্যার ঘনত্ব বলতে একটি দেশের প্রতি বর্গকিলোমিটারে যত জন লোক বাস করে তাকে ঐ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দেশের </a:t>
              </a:r>
              <a:r>
                <a:rPr lang="bn-IN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জনসংখ্যার ঘনত্ব বলে। </a:t>
              </a:r>
            </a:p>
            <a:p>
              <a:endParaRPr lang="bn-IN" sz="32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  জনসংখ্যার ঘনত্ব =              </a:t>
              </a:r>
            </a:p>
            <a:p>
              <a:endParaRPr lang="bn-IN" sz="32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                                       </a:t>
              </a:r>
              <a:endParaRPr lang="bn-IN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4527933" y="2434731"/>
              <a:ext cx="3200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4762041" y="2420401"/>
              <a:ext cx="27321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দেশের মোট আয়তন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17793" y="4387729"/>
              <a:ext cx="10477041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মাথাপিছু আয়ঃ </a:t>
              </a:r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একটি দেশের জনপ্রতি বাৎসরিক আয়কে মাথাপিছু আয় বলে।</a:t>
              </a:r>
            </a:p>
            <a:p>
              <a:endParaRPr lang="bn-IN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          </a:t>
              </a:r>
              <a:r>
                <a:rPr lang="bn-IN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মাথাপিছু আয় = 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                                            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 flipV="1">
              <a:off x="4858439" y="5640636"/>
              <a:ext cx="2743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5161403" y="5640636"/>
              <a:ext cx="244574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মোট জনসংখ্যা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4605053" y="1918313"/>
              <a:ext cx="328302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দেশের মোট জনসংখ্যা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040217" y="5055861"/>
              <a:ext cx="268811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bn-IN" sz="3200" dirty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মোট জাতীয় </a:t>
              </a:r>
              <a:r>
                <a:rPr lang="bn-IN" sz="3200" dirty="0" smtClean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আয়</a:t>
              </a:r>
              <a:endParaRPr lang="bn-IN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3153677" y="-16519"/>
            <a:ext cx="52052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bn-IN" sz="4000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জনসংখ্যার জনমিতিক উপাদানঃ</a:t>
            </a:r>
          </a:p>
        </p:txBody>
      </p:sp>
    </p:spTree>
    <p:extLst>
      <p:ext uri="{BB962C8B-B14F-4D97-AF65-F5344CB8AC3E}">
        <p14:creationId xmlns:p14="http://schemas.microsoft.com/office/powerpoint/2010/main" val="354096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02886" y="1189784"/>
            <a:ext cx="11479575" cy="5668216"/>
            <a:chOff x="341523" y="330506"/>
            <a:chExt cx="11479575" cy="5668216"/>
          </a:xfrm>
        </p:grpSpPr>
        <p:sp>
          <p:nvSpPr>
            <p:cNvPr id="2" name="TextBox 1"/>
            <p:cNvSpPr txBox="1"/>
            <p:nvPr/>
          </p:nvSpPr>
          <p:spPr>
            <a:xfrm>
              <a:off x="341523" y="330506"/>
              <a:ext cx="11016867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মাথাপিছু ভূমিঃ </a:t>
              </a:r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কোন দেশ বা অঞ্চলের মোট জমির পরিমানকে ঐ দেশের বা অঞ্চলের মোট জনসংখ্যা দিয়ে ভাগ করলে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মাথাপিছু </a:t>
              </a:r>
              <a:r>
                <a:rPr lang="bn-IN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জমির পরিমাণ জানা যাবে।</a:t>
              </a:r>
            </a:p>
            <a:p>
              <a:endParaRPr lang="bn-IN" sz="32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IN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 </a:t>
              </a:r>
              <a:r>
                <a:rPr lang="bn-IN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মাথাপিছু জমি =  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</a:t>
              </a:r>
              <a:endParaRPr lang="bn-IN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                                                    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3910987" y="2067171"/>
              <a:ext cx="245676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3982597" y="2100221"/>
              <a:ext cx="231354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মোট জনসংখ্যা 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95759" y="3377494"/>
              <a:ext cx="11325339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বয়স কাঠামোঃ</a:t>
              </a:r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প্রজনন ও কর্মদক্ষতার ভিত্তিতে কোনো জনসংখ্যাকে সধারণভাবে তিনটি বয়স শ্রেণিতে ভাগ করা হয়ে থাকে।</a:t>
              </a:r>
            </a:p>
            <a:p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        যথাঃ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767768" y="1582129"/>
              <a:ext cx="302963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bn-IN" sz="3200" dirty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মোট জমির </a:t>
              </a:r>
              <a:r>
                <a:rPr lang="bn-IN" sz="3200" dirty="0" smtClean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পরিমান</a:t>
              </a:r>
              <a:endParaRPr lang="bn-IN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110428" y="4429062"/>
              <a:ext cx="6096000" cy="156966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bn-IN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শিশু ও অপ্রাপ্ত বয়স্কঃ ১৪ বা ১৯ বছরের </a:t>
              </a:r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কম</a:t>
              </a:r>
              <a:endParaRPr lang="en-US" sz="32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প্রাপ্ত </a:t>
              </a:r>
              <a:r>
                <a:rPr lang="bn-IN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বয়স্কঃ ১৫/ ১৯ থেকে ৫৯ </a:t>
              </a:r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বছর</a:t>
              </a:r>
              <a:endParaRPr lang="en-US" sz="32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বৃদ্ধঃ </a:t>
              </a:r>
              <a:r>
                <a:rPr lang="bn-IN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৬০+        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3351696" y="210027"/>
            <a:ext cx="52052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bn-IN" sz="4000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জনসংখ্যার জনমিতিক উপাদানঃ</a:t>
            </a:r>
          </a:p>
        </p:txBody>
      </p:sp>
    </p:spTree>
    <p:extLst>
      <p:ext uri="{BB962C8B-B14F-4D97-AF65-F5344CB8AC3E}">
        <p14:creationId xmlns:p14="http://schemas.microsoft.com/office/powerpoint/2010/main" val="494020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8187" y="2951947"/>
            <a:ext cx="1093416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শিক্ষাঃ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সাধারণ শিক্ষার মান বৃদ্ধি পেলে প্রজননশীলতা হ্রাস পায় এবং শিক্ষার মান ও হার কম হলে প্রজননশীলতা বেশি হয়।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82632" y="280341"/>
            <a:ext cx="52052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bn-IN" sz="4000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জনসংখ্যার জনমিতিক উপাদানঃ</a:t>
            </a:r>
          </a:p>
        </p:txBody>
      </p:sp>
    </p:spTree>
    <p:extLst>
      <p:ext uri="{BB962C8B-B14F-4D97-AF65-F5344CB8AC3E}">
        <p14:creationId xmlns:p14="http://schemas.microsoft.com/office/powerpoint/2010/main" val="3445898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2581" y="2738684"/>
            <a:ext cx="1074097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পেশাঃ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সাধারণভাবে কৃষিকাজে নিয়োজিত কর্মী এবং শ্রমজীবী সম্প্রদায়ের মধ্যে জন্মহার বেশি হয়। অন্যদিকে শিক্ষক, ডাক্তার, আইনজীবী প্রভৃতি পেশাদার শ্রেণি এবং প্রশাসক, ব্যবস্থাপক ও চাকরিজীবীদের মধ্যে জন্মহার কম দেখা যায়।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70638" y="537919"/>
            <a:ext cx="52052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bn-IN" sz="4000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জনসংখ্যার জনমিতিক উপাদানঃ</a:t>
            </a:r>
          </a:p>
        </p:txBody>
      </p:sp>
    </p:spTree>
    <p:extLst>
      <p:ext uri="{BB962C8B-B14F-4D97-AF65-F5344CB8AC3E}">
        <p14:creationId xmlns:p14="http://schemas.microsoft.com/office/powerpoint/2010/main" val="1394775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2999" y="956256"/>
            <a:ext cx="709508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লিঙ্গ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অনুপাত</a:t>
            </a:r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ধর্ম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কর্মশীলতা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সম্প্রদায়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44880" y="0"/>
            <a:ext cx="52052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bn-IN" sz="4000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জনসংখ্যার জনমিতিক উপাদানঃ</a:t>
            </a:r>
          </a:p>
        </p:txBody>
      </p:sp>
    </p:spTree>
    <p:extLst>
      <p:ext uri="{BB962C8B-B14F-4D97-AF65-F5344CB8AC3E}">
        <p14:creationId xmlns:p14="http://schemas.microsoft.com/office/powerpoint/2010/main" val="2348435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85314" y="805217"/>
            <a:ext cx="38213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6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6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5594" y="3138985"/>
            <a:ext cx="74653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যেকোনো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২টি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812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7962" y="561864"/>
            <a:ext cx="3643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 </a:t>
            </a:r>
            <a:endParaRPr lang="en-US" sz="5400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32764" y="2797792"/>
            <a:ext cx="105906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 নিজ নিজ এলাকাই জনসংখ্যা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জনমিতিক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উপাদানের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ফলে কি প্রভাব পড়েছে তার বর্ণনা লিখে আনবে।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358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69029567-bye-wallpapers.jpg"/>
          <p:cNvPicPr>
            <a:picLocks noChangeAspect="1"/>
          </p:cNvPicPr>
          <p:nvPr/>
        </p:nvPicPr>
        <p:blipFill rotWithShape="1">
          <a:blip r:embed="rId2"/>
          <a:srcRect b="7358"/>
          <a:stretch/>
        </p:blipFill>
        <p:spPr>
          <a:xfrm>
            <a:off x="-1" y="1"/>
            <a:ext cx="12192001" cy="685799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524000" y="0"/>
            <a:ext cx="3518912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505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505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141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1500" y="809600"/>
            <a:ext cx="67004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4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শাহাদা</a:t>
            </a:r>
            <a:r>
              <a:rPr lang="en-US" sz="44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4400" dirty="0" err="1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হোসেন</a:t>
            </a:r>
            <a:r>
              <a:rPr lang="en-US" sz="44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মাসুদ</a:t>
            </a:r>
            <a:endParaRPr lang="en-US" sz="4400" dirty="0">
              <a:solidFill>
                <a:schemeClr val="accent3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026444" y="2279013"/>
            <a:ext cx="6946680" cy="3402593"/>
            <a:chOff x="1026444" y="2279013"/>
            <a:chExt cx="6946680" cy="3402593"/>
          </a:xfrm>
        </p:grpSpPr>
        <p:sp>
          <p:nvSpPr>
            <p:cNvPr id="4" name="Right Arrow 3"/>
            <p:cNvSpPr/>
            <p:nvPr/>
          </p:nvSpPr>
          <p:spPr>
            <a:xfrm>
              <a:off x="1026444" y="3833492"/>
              <a:ext cx="261257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Right Arrow 5"/>
            <p:cNvSpPr/>
            <p:nvPr/>
          </p:nvSpPr>
          <p:spPr>
            <a:xfrm>
              <a:off x="1039507" y="2409641"/>
              <a:ext cx="261257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Right Arrow 7"/>
            <p:cNvSpPr/>
            <p:nvPr/>
          </p:nvSpPr>
          <p:spPr>
            <a:xfrm>
              <a:off x="1039506" y="3204636"/>
              <a:ext cx="261257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9" name="Right Arrow 8"/>
            <p:cNvSpPr/>
            <p:nvPr/>
          </p:nvSpPr>
          <p:spPr>
            <a:xfrm>
              <a:off x="1039506" y="5227811"/>
              <a:ext cx="261257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1039507" y="4512761"/>
              <a:ext cx="261257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1471500" y="2279013"/>
              <a:ext cx="6501624" cy="3402593"/>
              <a:chOff x="1471500" y="2279013"/>
              <a:chExt cx="6501624" cy="3402593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1496707" y="2279013"/>
                <a:ext cx="4401815" cy="646331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en-US" sz="3600" dirty="0" err="1" smtClean="0">
                    <a:latin typeface="NikoshBAN" panose="02000000000000000000" pitchFamily="2" charset="0"/>
                    <a:cs typeface="NikoshBAN" pitchFamily="2" charset="0"/>
                  </a:rPr>
                  <a:t>প্রভাষক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ভূগোল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বিভাগ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।</a:t>
                </a:r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1471500" y="3075493"/>
                <a:ext cx="6501624" cy="646331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en-US" sz="3600" dirty="0" err="1" smtClean="0">
                    <a:latin typeface="NikoshBAN" panose="02000000000000000000" pitchFamily="2" charset="0"/>
                    <a:cs typeface="NikoshBAN" pitchFamily="2" charset="0"/>
                  </a:rPr>
                  <a:t>বালাতৈড়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সিদ্দিক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হোসেন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ডিগ্রী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কলেজ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।</a:t>
                </a:r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509771" y="3702864"/>
                <a:ext cx="4388752" cy="646331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en-US" sz="3600" dirty="0" err="1" smtClean="0">
                    <a:latin typeface="NikoshBAN" panose="02000000000000000000" pitchFamily="2" charset="0"/>
                    <a:cs typeface="NikoshBAN" pitchFamily="2" charset="0"/>
                  </a:rPr>
                  <a:t>নিয়ামতপুর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নওগাঁ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।</a:t>
                </a:r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535896" y="4369069"/>
                <a:ext cx="3641410" cy="646331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en-US" sz="3600" dirty="0" smtClean="0">
                    <a:latin typeface="NikoshBAN" panose="02000000000000000000" pitchFamily="2" charset="0"/>
                    <a:cs typeface="NikoshBAN" pitchFamily="2" charset="0"/>
                  </a:rPr>
                  <a:t>01718789156</a:t>
                </a:r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562022" y="5035275"/>
                <a:ext cx="578555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>
                    <a:latin typeface="NikoshBAN" panose="02000000000000000000" pitchFamily="2" charset="0"/>
                    <a:cs typeface="NikoshBAN" pitchFamily="2" charset="0"/>
                  </a:rPr>
                  <a:t>raihan.mr61@gmail.com</a:t>
                </a:r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656" y="1846543"/>
            <a:ext cx="2893102" cy="40147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46106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006144" y="330559"/>
            <a:ext cx="77724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 smtClean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পাঠ  </a:t>
            </a:r>
            <a:r>
              <a:rPr lang="en-US" sz="7200" b="1" dirty="0" err="1" smtClean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GB" sz="7200" b="1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134414" y="2458700"/>
            <a:ext cx="6400800" cy="37338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14375" indent="-714375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714375" algn="l"/>
              </a:tabLst>
            </a:pPr>
            <a:r>
              <a:rPr lang="en-US" sz="48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bn-BD" sz="4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ভূগোল</a:t>
            </a:r>
            <a:r>
              <a:rPr lang="en-US" sz="4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pPr marL="714375" indent="-714375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714375" algn="l"/>
              </a:tabLst>
            </a:pPr>
            <a:r>
              <a:rPr lang="en-US" sz="4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4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48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দ্বা</a:t>
            </a:r>
            <a:r>
              <a:rPr lang="bn-BD" sz="4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দশ</a:t>
            </a:r>
            <a:r>
              <a:rPr lang="en-US" sz="4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714375" indent="-714375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714375" algn="l"/>
              </a:tabLst>
            </a:pPr>
            <a:r>
              <a:rPr lang="en-US" sz="48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endParaRPr lang="en-US" sz="4800" dirty="0" smtClean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279914" y="1878236"/>
            <a:ext cx="4518212" cy="3671047"/>
            <a:chOff x="7333130" y="2124635"/>
            <a:chExt cx="4518212" cy="3671047"/>
          </a:xfrm>
        </p:grpSpPr>
        <p:sp>
          <p:nvSpPr>
            <p:cNvPr id="5" name="Rectangle 4"/>
            <p:cNvSpPr/>
            <p:nvPr/>
          </p:nvSpPr>
          <p:spPr>
            <a:xfrm>
              <a:off x="8081682" y="2124635"/>
              <a:ext cx="2985247" cy="3671047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333130" y="2223247"/>
              <a:ext cx="451821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ভূগোল</a:t>
              </a:r>
              <a:r>
                <a:rPr lang="en-US" sz="20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প্রথম</a:t>
              </a:r>
              <a:r>
                <a:rPr lang="en-US" sz="20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ও </a:t>
              </a:r>
              <a:r>
                <a:rPr lang="en-US" sz="2000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দ্বিতীয়</a:t>
              </a:r>
              <a:r>
                <a:rPr lang="en-US" sz="20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পত্র</a:t>
              </a:r>
              <a:endParaRPr lang="en-US" sz="2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2000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একাদশ</a:t>
              </a:r>
              <a:r>
                <a:rPr lang="en-US" sz="20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ও </a:t>
              </a:r>
              <a:r>
                <a:rPr lang="en-US" sz="2000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দ্বাদশ</a:t>
              </a:r>
              <a:r>
                <a:rPr lang="en-US" sz="20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শ্রেণি</a:t>
              </a:r>
              <a:r>
                <a:rPr lang="en-US" sz="20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8350622" y="3442447"/>
              <a:ext cx="2528047" cy="2259104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  <a:scene3d>
              <a:camera prst="orthographicFront">
                <a:rot lat="0" lon="21594000" rev="0"/>
              </a:camera>
              <a:lightRig rig="threePt" dir="t"/>
            </a:scene3d>
            <a:sp3d>
              <a:bevelT w="1828800" h="1828800"/>
              <a:bevelB w="1828800" h="18288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18009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32380" y="518422"/>
            <a:ext cx="114231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 দেখে আজকের পাঠের বিষয় উপলব্ধি করার চেষ্ঠা করো।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pik of censu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273" y="2162578"/>
            <a:ext cx="5033423" cy="3349580"/>
          </a:xfrm>
          <a:prstGeom prst="rect">
            <a:avLst/>
          </a:prstGeom>
        </p:spPr>
      </p:pic>
      <p:pic>
        <p:nvPicPr>
          <p:cNvPr id="5" name="Picture 4" descr="Population-Censu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4006" y="2181628"/>
            <a:ext cx="5244929" cy="333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471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82604" y="249425"/>
            <a:ext cx="55577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US" sz="8000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10466" y="3314131"/>
            <a:ext cx="650202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জনমিতি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963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353636" y="423081"/>
            <a:ext cx="297068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</a:t>
            </a:r>
            <a:r>
              <a:rPr lang="en-US" sz="6600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en-US" sz="66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2012" y="1951630"/>
            <a:ext cx="88328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……….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2012" y="3316406"/>
            <a:ext cx="118189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মিতি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কাকে বলে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IN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জনসংখ্যা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জনমিতিক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659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6080" y="137477"/>
            <a:ext cx="1172727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জনমিতি</a:t>
            </a:r>
            <a:endParaRPr lang="en-US" sz="4800" u="sng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48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 কোন নির্দিষ্ঠ জনসংখ্যার বিভিন্ন দিক পরিমাপের মাধ্যমে উপস্হাপন করাকে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জনমিতি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বলা হয়।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pik of censu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0420" y="3107799"/>
            <a:ext cx="6918593" cy="3157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999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92895" y="408280"/>
            <a:ext cx="384866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6600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45553" y="3229330"/>
            <a:ext cx="76018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মিতি</a:t>
            </a:r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কাকে বলে?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619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c-food-pregnant-wom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8166" y="4428061"/>
            <a:ext cx="2213475" cy="2260696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663466" y="434562"/>
            <a:ext cx="11316535" cy="4955203"/>
            <a:chOff x="663466" y="434562"/>
            <a:chExt cx="11316535" cy="4955203"/>
          </a:xfrm>
        </p:grpSpPr>
        <p:sp>
          <p:nvSpPr>
            <p:cNvPr id="2" name="TextBox 1"/>
            <p:cNvSpPr txBox="1"/>
            <p:nvPr/>
          </p:nvSpPr>
          <p:spPr>
            <a:xfrm>
              <a:off x="663466" y="434562"/>
              <a:ext cx="9787943" cy="49552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4000" u="sng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জনসংখ্যার জনমিতিক উপাদানঃ</a:t>
              </a:r>
            </a:p>
            <a:p>
              <a:r>
                <a: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r>
                <a:rPr lang="bn-IN" sz="36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জন্মহারঃ</a:t>
              </a:r>
              <a:r>
                <a: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প্রতি এক হাজার লোকের মধ্যে বছরে যত জন শিশুর জন্ম হয় তাকে জন্মহার বলে।</a:t>
              </a:r>
            </a:p>
            <a:p>
              <a:endParaRPr lang="bn-IN" sz="36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	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</a:t>
              </a:r>
              <a:r>
                <a: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জন্মহার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= 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		</a:t>
              </a:r>
              <a:endParaRPr lang="bn-IN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808804" y="3911779"/>
              <a:ext cx="585216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3452727" y="3944830"/>
              <a:ext cx="35159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দেশের মোট জনসংখ্যা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824677" y="3523589"/>
              <a:ext cx="31553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×</a:t>
              </a:r>
              <a:r>
                <a: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১০০০</a:t>
              </a:r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578551" y="3265448"/>
              <a:ext cx="63126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এক বছরে জন্মগ্রহনকারী জীবন্ত শিশুর সংখ্যা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3648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latin typeface="NikoshBAN" panose="02000000000000000000" pitchFamily="2" charset="0"/>
            <a:cs typeface="NikoshBAN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398</Words>
  <Application>Microsoft Office PowerPoint</Application>
  <PresentationFormat>Widescreen</PresentationFormat>
  <Paragraphs>90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Masud</dc:creator>
  <cp:lastModifiedBy>user</cp:lastModifiedBy>
  <cp:revision>25</cp:revision>
  <dcterms:created xsi:type="dcterms:W3CDTF">2020-10-24T04:32:45Z</dcterms:created>
  <dcterms:modified xsi:type="dcterms:W3CDTF">2021-01-08T04:00:36Z</dcterms:modified>
</cp:coreProperties>
</file>