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1" r:id="rId2"/>
    <p:sldId id="282" r:id="rId3"/>
    <p:sldId id="264" r:id="rId4"/>
    <p:sldId id="284" r:id="rId5"/>
    <p:sldId id="285" r:id="rId6"/>
    <p:sldId id="267" r:id="rId7"/>
    <p:sldId id="268" r:id="rId8"/>
    <p:sldId id="286" r:id="rId9"/>
    <p:sldId id="270" r:id="rId10"/>
    <p:sldId id="271" r:id="rId11"/>
    <p:sldId id="272" r:id="rId12"/>
    <p:sldId id="273" r:id="rId13"/>
    <p:sldId id="287" r:id="rId14"/>
    <p:sldId id="276" r:id="rId15"/>
    <p:sldId id="277" r:id="rId16"/>
    <p:sldId id="288" r:id="rId17"/>
    <p:sldId id="289" r:id="rId18"/>
    <p:sldId id="290" r:id="rId19"/>
    <p:sldId id="291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6DFD2-D470-4431-B663-72D4543D4779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A817A5F-1E3F-4FF9-A6F9-512D66CA9D7A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আয়তের বৈশিষ্ট্য</a:t>
          </a:r>
          <a:endParaRPr lang="en-US" sz="4000" b="1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gm:t>
    </dgm:pt>
    <dgm:pt modelId="{FE0F63BC-2E8A-4F24-837F-99103ACCDF91}" type="parTrans" cxnId="{A001A292-C5FB-423A-B8DE-01D590268B90}">
      <dgm:prSet/>
      <dgm:spPr/>
      <dgm:t>
        <a:bodyPr/>
        <a:lstStyle/>
        <a:p>
          <a:endParaRPr lang="en-US"/>
        </a:p>
      </dgm:t>
    </dgm:pt>
    <dgm:pt modelId="{FAB34005-5E61-4A75-A447-650CFFAF19AF}" type="sibTrans" cxnId="{A001A292-C5FB-423A-B8DE-01D590268B90}">
      <dgm:prSet/>
      <dgm:spPr/>
      <dgm:t>
        <a:bodyPr/>
        <a:lstStyle/>
        <a:p>
          <a:endParaRPr lang="en-US"/>
        </a:p>
      </dgm:t>
    </dgm:pt>
    <dgm:pt modelId="{4C8F0701-34A6-496C-B4E1-6CFE8D611BE8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আয়তের সবগুলো কোণ সমকোণ। </a:t>
          </a:r>
          <a:endParaRPr lang="en-US" sz="4000" b="1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gm:t>
    </dgm:pt>
    <dgm:pt modelId="{0FE1338A-B43A-4DCB-9C09-8DAFDF0AC46C}" type="parTrans" cxnId="{F03B057C-6D37-4464-A828-29205B9A470A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37383798-7A41-43AB-9EAD-34991F6C49EC}" type="sibTrans" cxnId="{F03B057C-6D37-4464-A828-29205B9A470A}">
      <dgm:prSet/>
      <dgm:spPr/>
      <dgm:t>
        <a:bodyPr/>
        <a:lstStyle/>
        <a:p>
          <a:endParaRPr lang="en-US"/>
        </a:p>
      </dgm:t>
    </dgm:pt>
    <dgm:pt modelId="{EFB21532-A068-47A2-93DD-F4A8BE57624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আয়তের বিপরীত বাহুগুলো পরস্পর সমান ও সমান্তরাল।  </a:t>
          </a:r>
          <a:endParaRPr lang="en-US" sz="4000" b="1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gm:t>
    </dgm:pt>
    <dgm:pt modelId="{E2C41CAE-244D-4408-BF3A-4FDBB3C2C9EC}" type="parTrans" cxnId="{0F0F8265-4358-49AC-B192-20475B30001B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F0FC1B29-1B95-4182-A154-2A110EEB7B83}" type="sibTrans" cxnId="{0F0F8265-4358-49AC-B192-20475B30001B}">
      <dgm:prSet/>
      <dgm:spPr/>
      <dgm:t>
        <a:bodyPr/>
        <a:lstStyle/>
        <a:p>
          <a:endParaRPr lang="en-US"/>
        </a:p>
      </dgm:t>
    </dgm:pt>
    <dgm:pt modelId="{3A8448D7-3742-4133-BAA8-D14A8CD7A552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আয়তের কর্ণ দুইটি সমান। </a:t>
          </a:r>
          <a:endParaRPr lang="en-US" sz="4000" b="1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gm:t>
    </dgm:pt>
    <dgm:pt modelId="{AB2BE177-1E00-4D60-A517-74DE2DC70C5B}" type="parTrans" cxnId="{ADDEED32-EB04-4C45-AA53-76472A7E0710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E08630A-415E-479E-BCFC-CBFC86C5DA5D}" type="sibTrans" cxnId="{ADDEED32-EB04-4C45-AA53-76472A7E0710}">
      <dgm:prSet/>
      <dgm:spPr/>
      <dgm:t>
        <a:bodyPr/>
        <a:lstStyle/>
        <a:p>
          <a:endParaRPr lang="en-US"/>
        </a:p>
      </dgm:t>
    </dgm:pt>
    <dgm:pt modelId="{686C86A9-110D-4AEE-8899-392ADD65BABD}" type="pres">
      <dgm:prSet presAssocID="{87E6DFD2-D470-4431-B663-72D4543D477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464E57C-A32B-4D31-A1BC-736A8516C06F}" type="pres">
      <dgm:prSet presAssocID="{1A817A5F-1E3F-4FF9-A6F9-512D66CA9D7A}" presName="singleCycle" presStyleCnt="0"/>
      <dgm:spPr/>
    </dgm:pt>
    <dgm:pt modelId="{E1F290B2-8C54-49D5-A243-BCB433F01B58}" type="pres">
      <dgm:prSet presAssocID="{1A817A5F-1E3F-4FF9-A6F9-512D66CA9D7A}" presName="singleCenter" presStyleLbl="node1" presStyleIdx="0" presStyleCnt="4" custScaleX="260048" custScaleY="62764" custLinFactNeighborX="7677" custLinFactNeighborY="-14823">
        <dgm:presLayoutVars>
          <dgm:chMax val="7"/>
          <dgm:chPref val="7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DA8898E-11C3-4500-8B07-F465BAB1560B}" type="pres">
      <dgm:prSet presAssocID="{0FE1338A-B43A-4DCB-9C09-8DAFDF0AC46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92AF7654-C24B-482E-89E2-CF5AEAC89494}" type="pres">
      <dgm:prSet presAssocID="{4C8F0701-34A6-496C-B4E1-6CFE8D611BE8}" presName="text0" presStyleLbl="node1" presStyleIdx="1" presStyleCnt="4" custScaleX="560784" custScaleY="124445" custRadScaleRad="103174" custRadScaleInc="1653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9010CFA-B59E-4A48-9B39-532523EA8975}" type="pres">
      <dgm:prSet presAssocID="{E2C41CAE-244D-4408-BF3A-4FDBB3C2C9EC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DB3DA57-05CE-40F9-B16F-994E018E843B}" type="pres">
      <dgm:prSet presAssocID="{EFB21532-A068-47A2-93DD-F4A8BE57624E}" presName="text0" presStyleLbl="node1" presStyleIdx="2" presStyleCnt="4" custScaleX="441029" custScaleY="140171" custRadScaleRad="97762" custRadScaleInc="-624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358E4E0-79FA-4095-83BE-DB17EE5425E4}" type="pres">
      <dgm:prSet presAssocID="{AB2BE177-1E00-4D60-A517-74DE2DC70C5B}" presName="Name56" presStyleLbl="parChTrans1D2" presStyleIdx="2" presStyleCnt="3"/>
      <dgm:spPr/>
      <dgm:t>
        <a:bodyPr/>
        <a:lstStyle/>
        <a:p>
          <a:endParaRPr lang="en-US"/>
        </a:p>
      </dgm:t>
    </dgm:pt>
    <dgm:pt modelId="{8B05A345-65B9-4641-B879-C68DF023CBDD}" type="pres">
      <dgm:prSet presAssocID="{3A8448D7-3742-4133-BAA8-D14A8CD7A552}" presName="text0" presStyleLbl="node1" presStyleIdx="3" presStyleCnt="4" custScaleX="335409" custScaleY="139755" custRadScaleRad="100057" custRadScaleInc="367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E4606188-146E-4303-B049-6CA1E40769BD}" type="presOf" srcId="{EFB21532-A068-47A2-93DD-F4A8BE57624E}" destId="{1DB3DA57-05CE-40F9-B16F-994E018E843B}" srcOrd="0" destOrd="0" presId="urn:microsoft.com/office/officeart/2008/layout/RadialCluster"/>
    <dgm:cxn modelId="{A001A292-C5FB-423A-B8DE-01D590268B90}" srcId="{87E6DFD2-D470-4431-B663-72D4543D4779}" destId="{1A817A5F-1E3F-4FF9-A6F9-512D66CA9D7A}" srcOrd="0" destOrd="0" parTransId="{FE0F63BC-2E8A-4F24-837F-99103ACCDF91}" sibTransId="{FAB34005-5E61-4A75-A447-650CFFAF19AF}"/>
    <dgm:cxn modelId="{EF67EE33-5570-4658-B6D0-772E2C12620A}" type="presOf" srcId="{4C8F0701-34A6-496C-B4E1-6CFE8D611BE8}" destId="{92AF7654-C24B-482E-89E2-CF5AEAC89494}" srcOrd="0" destOrd="0" presId="urn:microsoft.com/office/officeart/2008/layout/RadialCluster"/>
    <dgm:cxn modelId="{B77DA48D-6F5F-47D8-8B39-209FF2B54DFB}" type="presOf" srcId="{87E6DFD2-D470-4431-B663-72D4543D4779}" destId="{686C86A9-110D-4AEE-8899-392ADD65BABD}" srcOrd="0" destOrd="0" presId="urn:microsoft.com/office/officeart/2008/layout/RadialCluster"/>
    <dgm:cxn modelId="{B9DF7F24-2067-4F67-9AEC-34261660F1CE}" type="presOf" srcId="{0FE1338A-B43A-4DCB-9C09-8DAFDF0AC46C}" destId="{5DA8898E-11C3-4500-8B07-F465BAB1560B}" srcOrd="0" destOrd="0" presId="urn:microsoft.com/office/officeart/2008/layout/RadialCluster"/>
    <dgm:cxn modelId="{CA9FCD47-310A-4458-B4A5-1B59AC4A5EB1}" type="presOf" srcId="{AB2BE177-1E00-4D60-A517-74DE2DC70C5B}" destId="{1358E4E0-79FA-4095-83BE-DB17EE5425E4}" srcOrd="0" destOrd="0" presId="urn:microsoft.com/office/officeart/2008/layout/RadialCluster"/>
    <dgm:cxn modelId="{F03B057C-6D37-4464-A828-29205B9A470A}" srcId="{1A817A5F-1E3F-4FF9-A6F9-512D66CA9D7A}" destId="{4C8F0701-34A6-496C-B4E1-6CFE8D611BE8}" srcOrd="0" destOrd="0" parTransId="{0FE1338A-B43A-4DCB-9C09-8DAFDF0AC46C}" sibTransId="{37383798-7A41-43AB-9EAD-34991F6C49EC}"/>
    <dgm:cxn modelId="{CE4ED4ED-7981-40A4-8872-46F999EC313E}" type="presOf" srcId="{1A817A5F-1E3F-4FF9-A6F9-512D66CA9D7A}" destId="{E1F290B2-8C54-49D5-A243-BCB433F01B58}" srcOrd="0" destOrd="0" presId="urn:microsoft.com/office/officeart/2008/layout/RadialCluster"/>
    <dgm:cxn modelId="{ADDEED32-EB04-4C45-AA53-76472A7E0710}" srcId="{1A817A5F-1E3F-4FF9-A6F9-512D66CA9D7A}" destId="{3A8448D7-3742-4133-BAA8-D14A8CD7A552}" srcOrd="2" destOrd="0" parTransId="{AB2BE177-1E00-4D60-A517-74DE2DC70C5B}" sibTransId="{BE08630A-415E-479E-BCFC-CBFC86C5DA5D}"/>
    <dgm:cxn modelId="{B4B11144-6B24-4CA9-B764-57C09E425C45}" type="presOf" srcId="{E2C41CAE-244D-4408-BF3A-4FDBB3C2C9EC}" destId="{49010CFA-B59E-4A48-9B39-532523EA8975}" srcOrd="0" destOrd="0" presId="urn:microsoft.com/office/officeart/2008/layout/RadialCluster"/>
    <dgm:cxn modelId="{3E4C008E-4525-4C7C-8724-9356FA7795E8}" type="presOf" srcId="{3A8448D7-3742-4133-BAA8-D14A8CD7A552}" destId="{8B05A345-65B9-4641-B879-C68DF023CBDD}" srcOrd="0" destOrd="0" presId="urn:microsoft.com/office/officeart/2008/layout/RadialCluster"/>
    <dgm:cxn modelId="{0F0F8265-4358-49AC-B192-20475B30001B}" srcId="{1A817A5F-1E3F-4FF9-A6F9-512D66CA9D7A}" destId="{EFB21532-A068-47A2-93DD-F4A8BE57624E}" srcOrd="1" destOrd="0" parTransId="{E2C41CAE-244D-4408-BF3A-4FDBB3C2C9EC}" sibTransId="{F0FC1B29-1B95-4182-A154-2A110EEB7B83}"/>
    <dgm:cxn modelId="{AE95A4DF-FE35-4E8E-9CA1-DBA7D2392C96}" type="presParOf" srcId="{686C86A9-110D-4AEE-8899-392ADD65BABD}" destId="{0464E57C-A32B-4D31-A1BC-736A8516C06F}" srcOrd="0" destOrd="0" presId="urn:microsoft.com/office/officeart/2008/layout/RadialCluster"/>
    <dgm:cxn modelId="{7EF1F70B-C41F-4327-A7CA-0E9F51F3BF51}" type="presParOf" srcId="{0464E57C-A32B-4D31-A1BC-736A8516C06F}" destId="{E1F290B2-8C54-49D5-A243-BCB433F01B58}" srcOrd="0" destOrd="0" presId="urn:microsoft.com/office/officeart/2008/layout/RadialCluster"/>
    <dgm:cxn modelId="{2C12E5E4-89C8-4B67-A120-FE654B3D06C6}" type="presParOf" srcId="{0464E57C-A32B-4D31-A1BC-736A8516C06F}" destId="{5DA8898E-11C3-4500-8B07-F465BAB1560B}" srcOrd="1" destOrd="0" presId="urn:microsoft.com/office/officeart/2008/layout/RadialCluster"/>
    <dgm:cxn modelId="{A8007670-6034-4C59-A9B1-1DB9AD2AE698}" type="presParOf" srcId="{0464E57C-A32B-4D31-A1BC-736A8516C06F}" destId="{92AF7654-C24B-482E-89E2-CF5AEAC89494}" srcOrd="2" destOrd="0" presId="urn:microsoft.com/office/officeart/2008/layout/RadialCluster"/>
    <dgm:cxn modelId="{DD2BEDF9-E49F-4780-9CF4-71C338F34FAD}" type="presParOf" srcId="{0464E57C-A32B-4D31-A1BC-736A8516C06F}" destId="{49010CFA-B59E-4A48-9B39-532523EA8975}" srcOrd="3" destOrd="0" presId="urn:microsoft.com/office/officeart/2008/layout/RadialCluster"/>
    <dgm:cxn modelId="{161ACCBD-02B8-4157-84F0-095C2B3209F4}" type="presParOf" srcId="{0464E57C-A32B-4D31-A1BC-736A8516C06F}" destId="{1DB3DA57-05CE-40F9-B16F-994E018E843B}" srcOrd="4" destOrd="0" presId="urn:microsoft.com/office/officeart/2008/layout/RadialCluster"/>
    <dgm:cxn modelId="{1F3BA2BE-65BD-43D0-A698-95E19048C407}" type="presParOf" srcId="{0464E57C-A32B-4D31-A1BC-736A8516C06F}" destId="{1358E4E0-79FA-4095-83BE-DB17EE5425E4}" srcOrd="5" destOrd="0" presId="urn:microsoft.com/office/officeart/2008/layout/RadialCluster"/>
    <dgm:cxn modelId="{64AF0CD6-3552-42F4-ADD5-74967C28A2D1}" type="presParOf" srcId="{0464E57C-A32B-4D31-A1BC-736A8516C06F}" destId="{8B05A345-65B9-4641-B879-C68DF023CBD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6DFD2-D470-4431-B663-72D4543D4779}" type="doc">
      <dgm:prSet loTypeId="urn:microsoft.com/office/officeart/2008/layout/RadialCluster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A817A5F-1E3F-4FF9-A6F9-512D66CA9D7A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বর্গের বৈশিষ্ট্য  </a:t>
          </a:r>
          <a:endParaRPr lang="en-US" sz="4000" b="1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gm:t>
    </dgm:pt>
    <dgm:pt modelId="{FE0F63BC-2E8A-4F24-837F-99103ACCDF91}" type="parTrans" cxnId="{A001A292-C5FB-423A-B8DE-01D590268B90}">
      <dgm:prSet/>
      <dgm:spPr/>
      <dgm:t>
        <a:bodyPr/>
        <a:lstStyle/>
        <a:p>
          <a:endParaRPr lang="en-US"/>
        </a:p>
      </dgm:t>
    </dgm:pt>
    <dgm:pt modelId="{FAB34005-5E61-4A75-A447-650CFFAF19AF}" type="sibTrans" cxnId="{A001A292-C5FB-423A-B8DE-01D590268B90}">
      <dgm:prSet/>
      <dgm:spPr/>
      <dgm:t>
        <a:bodyPr/>
        <a:lstStyle/>
        <a:p>
          <a:endParaRPr lang="en-US"/>
        </a:p>
      </dgm:t>
    </dgm:pt>
    <dgm:pt modelId="{4C8F0701-34A6-496C-B4E1-6CFE8D611BE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bn-BD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বর্গের সবগুলো কোণ সমকোণ। </a:t>
          </a:r>
          <a:endParaRPr lang="en-US" sz="4000" b="1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gm:t>
    </dgm:pt>
    <dgm:pt modelId="{0FE1338A-B43A-4DCB-9C09-8DAFDF0AC46C}" type="parTrans" cxnId="{F03B057C-6D37-4464-A828-29205B9A470A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37383798-7A41-43AB-9EAD-34991F6C49EC}" type="sibTrans" cxnId="{F03B057C-6D37-4464-A828-29205B9A470A}">
      <dgm:prSet/>
      <dgm:spPr/>
      <dgm:t>
        <a:bodyPr/>
        <a:lstStyle/>
        <a:p>
          <a:endParaRPr lang="en-US"/>
        </a:p>
      </dgm:t>
    </dgm:pt>
    <dgm:pt modelId="{EFB21532-A068-47A2-93DD-F4A8BE57624E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bn-BD" sz="36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বর্গের সবগুলো বাহু পরস্পর সমান ও সমান্তরাল।    </a:t>
          </a:r>
          <a:endParaRPr lang="en-US" sz="3600" b="1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gm:t>
    </dgm:pt>
    <dgm:pt modelId="{E2C41CAE-244D-4408-BF3A-4FDBB3C2C9EC}" type="parTrans" cxnId="{0F0F8265-4358-49AC-B192-20475B30001B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F0FC1B29-1B95-4182-A154-2A110EEB7B83}" type="sibTrans" cxnId="{0F0F8265-4358-49AC-B192-20475B30001B}">
      <dgm:prSet/>
      <dgm:spPr/>
      <dgm:t>
        <a:bodyPr/>
        <a:lstStyle/>
        <a:p>
          <a:endParaRPr lang="en-US"/>
        </a:p>
      </dgm:t>
    </dgm:pt>
    <dgm:pt modelId="{3A8448D7-3742-4133-BAA8-D14A8CD7A552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বর্গের কর্ণ দুইটি সমান। </a:t>
          </a:r>
          <a:endParaRPr lang="en-US" sz="4000" b="1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gm:t>
    </dgm:pt>
    <dgm:pt modelId="{AB2BE177-1E00-4D60-A517-74DE2DC70C5B}" type="parTrans" cxnId="{ADDEED32-EB04-4C45-AA53-76472A7E0710}">
      <dgm:prSet/>
      <dgm:spPr>
        <a:ln w="5715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BE08630A-415E-479E-BCFC-CBFC86C5DA5D}" type="sibTrans" cxnId="{ADDEED32-EB04-4C45-AA53-76472A7E0710}">
      <dgm:prSet/>
      <dgm:spPr/>
      <dgm:t>
        <a:bodyPr/>
        <a:lstStyle/>
        <a:p>
          <a:endParaRPr lang="en-US"/>
        </a:p>
      </dgm:t>
    </dgm:pt>
    <dgm:pt modelId="{686C86A9-110D-4AEE-8899-392ADD65BABD}" type="pres">
      <dgm:prSet presAssocID="{87E6DFD2-D470-4431-B663-72D4543D477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464E57C-A32B-4D31-A1BC-736A8516C06F}" type="pres">
      <dgm:prSet presAssocID="{1A817A5F-1E3F-4FF9-A6F9-512D66CA9D7A}" presName="singleCycle" presStyleCnt="0"/>
      <dgm:spPr/>
    </dgm:pt>
    <dgm:pt modelId="{E1F290B2-8C54-49D5-A243-BCB433F01B58}" type="pres">
      <dgm:prSet presAssocID="{1A817A5F-1E3F-4FF9-A6F9-512D66CA9D7A}" presName="singleCenter" presStyleLbl="node1" presStyleIdx="0" presStyleCnt="4" custScaleX="238032" custScaleY="61703" custLinFactNeighborX="10096" custLinFactNeighborY="-9504">
        <dgm:presLayoutVars>
          <dgm:chMax val="7"/>
          <dgm:chPref val="7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DA8898E-11C3-4500-8B07-F465BAB1560B}" type="pres">
      <dgm:prSet presAssocID="{0FE1338A-B43A-4DCB-9C09-8DAFDF0AC46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92AF7654-C24B-482E-89E2-CF5AEAC89494}" type="pres">
      <dgm:prSet presAssocID="{4C8F0701-34A6-496C-B4E1-6CFE8D611BE8}" presName="text0" presStyleLbl="node1" presStyleIdx="1" presStyleCnt="4" custScaleX="683486" custRadScaleRad="104331" custRadScaleInc="13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10CFA-B59E-4A48-9B39-532523EA8975}" type="pres">
      <dgm:prSet presAssocID="{E2C41CAE-244D-4408-BF3A-4FDBB3C2C9EC}" presName="Name56" presStyleLbl="parChTrans1D2" presStyleIdx="1" presStyleCnt="3"/>
      <dgm:spPr/>
      <dgm:t>
        <a:bodyPr/>
        <a:lstStyle/>
        <a:p>
          <a:endParaRPr lang="en-US"/>
        </a:p>
      </dgm:t>
    </dgm:pt>
    <dgm:pt modelId="{1DB3DA57-05CE-40F9-B16F-994E018E843B}" type="pres">
      <dgm:prSet presAssocID="{EFB21532-A068-47A2-93DD-F4A8BE57624E}" presName="text0" presStyleLbl="node1" presStyleIdx="2" presStyleCnt="4" custScaleX="431443" custScaleY="132023" custRadScaleRad="111426" custRadScaleInc="-6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58E4E0-79FA-4095-83BE-DB17EE5425E4}" type="pres">
      <dgm:prSet presAssocID="{AB2BE177-1E00-4D60-A517-74DE2DC70C5B}" presName="Name56" presStyleLbl="parChTrans1D2" presStyleIdx="2" presStyleCnt="3"/>
      <dgm:spPr/>
      <dgm:t>
        <a:bodyPr/>
        <a:lstStyle/>
        <a:p>
          <a:endParaRPr lang="en-US"/>
        </a:p>
      </dgm:t>
    </dgm:pt>
    <dgm:pt modelId="{8B05A345-65B9-4641-B879-C68DF023CBDD}" type="pres">
      <dgm:prSet presAssocID="{3A8448D7-3742-4133-BAA8-D14A8CD7A552}" presName="text0" presStyleLbl="node1" presStyleIdx="3" presStyleCnt="4" custScaleX="397837" custScaleY="1348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606188-146E-4303-B049-6CA1E40769BD}" type="presOf" srcId="{EFB21532-A068-47A2-93DD-F4A8BE57624E}" destId="{1DB3DA57-05CE-40F9-B16F-994E018E843B}" srcOrd="0" destOrd="0" presId="urn:microsoft.com/office/officeart/2008/layout/RadialCluster"/>
    <dgm:cxn modelId="{A001A292-C5FB-423A-B8DE-01D590268B90}" srcId="{87E6DFD2-D470-4431-B663-72D4543D4779}" destId="{1A817A5F-1E3F-4FF9-A6F9-512D66CA9D7A}" srcOrd="0" destOrd="0" parTransId="{FE0F63BC-2E8A-4F24-837F-99103ACCDF91}" sibTransId="{FAB34005-5E61-4A75-A447-650CFFAF19AF}"/>
    <dgm:cxn modelId="{EF67EE33-5570-4658-B6D0-772E2C12620A}" type="presOf" srcId="{4C8F0701-34A6-496C-B4E1-6CFE8D611BE8}" destId="{92AF7654-C24B-482E-89E2-CF5AEAC89494}" srcOrd="0" destOrd="0" presId="urn:microsoft.com/office/officeart/2008/layout/RadialCluster"/>
    <dgm:cxn modelId="{B77DA48D-6F5F-47D8-8B39-209FF2B54DFB}" type="presOf" srcId="{87E6DFD2-D470-4431-B663-72D4543D4779}" destId="{686C86A9-110D-4AEE-8899-392ADD65BABD}" srcOrd="0" destOrd="0" presId="urn:microsoft.com/office/officeart/2008/layout/RadialCluster"/>
    <dgm:cxn modelId="{B9DF7F24-2067-4F67-9AEC-34261660F1CE}" type="presOf" srcId="{0FE1338A-B43A-4DCB-9C09-8DAFDF0AC46C}" destId="{5DA8898E-11C3-4500-8B07-F465BAB1560B}" srcOrd="0" destOrd="0" presId="urn:microsoft.com/office/officeart/2008/layout/RadialCluster"/>
    <dgm:cxn modelId="{CA9FCD47-310A-4458-B4A5-1B59AC4A5EB1}" type="presOf" srcId="{AB2BE177-1E00-4D60-A517-74DE2DC70C5B}" destId="{1358E4E0-79FA-4095-83BE-DB17EE5425E4}" srcOrd="0" destOrd="0" presId="urn:microsoft.com/office/officeart/2008/layout/RadialCluster"/>
    <dgm:cxn modelId="{F03B057C-6D37-4464-A828-29205B9A470A}" srcId="{1A817A5F-1E3F-4FF9-A6F9-512D66CA9D7A}" destId="{4C8F0701-34A6-496C-B4E1-6CFE8D611BE8}" srcOrd="0" destOrd="0" parTransId="{0FE1338A-B43A-4DCB-9C09-8DAFDF0AC46C}" sibTransId="{37383798-7A41-43AB-9EAD-34991F6C49EC}"/>
    <dgm:cxn modelId="{CE4ED4ED-7981-40A4-8872-46F999EC313E}" type="presOf" srcId="{1A817A5F-1E3F-4FF9-A6F9-512D66CA9D7A}" destId="{E1F290B2-8C54-49D5-A243-BCB433F01B58}" srcOrd="0" destOrd="0" presId="urn:microsoft.com/office/officeart/2008/layout/RadialCluster"/>
    <dgm:cxn modelId="{ADDEED32-EB04-4C45-AA53-76472A7E0710}" srcId="{1A817A5F-1E3F-4FF9-A6F9-512D66CA9D7A}" destId="{3A8448D7-3742-4133-BAA8-D14A8CD7A552}" srcOrd="2" destOrd="0" parTransId="{AB2BE177-1E00-4D60-A517-74DE2DC70C5B}" sibTransId="{BE08630A-415E-479E-BCFC-CBFC86C5DA5D}"/>
    <dgm:cxn modelId="{B4B11144-6B24-4CA9-B764-57C09E425C45}" type="presOf" srcId="{E2C41CAE-244D-4408-BF3A-4FDBB3C2C9EC}" destId="{49010CFA-B59E-4A48-9B39-532523EA8975}" srcOrd="0" destOrd="0" presId="urn:microsoft.com/office/officeart/2008/layout/RadialCluster"/>
    <dgm:cxn modelId="{3E4C008E-4525-4C7C-8724-9356FA7795E8}" type="presOf" srcId="{3A8448D7-3742-4133-BAA8-D14A8CD7A552}" destId="{8B05A345-65B9-4641-B879-C68DF023CBDD}" srcOrd="0" destOrd="0" presId="urn:microsoft.com/office/officeart/2008/layout/RadialCluster"/>
    <dgm:cxn modelId="{0F0F8265-4358-49AC-B192-20475B30001B}" srcId="{1A817A5F-1E3F-4FF9-A6F9-512D66CA9D7A}" destId="{EFB21532-A068-47A2-93DD-F4A8BE57624E}" srcOrd="1" destOrd="0" parTransId="{E2C41CAE-244D-4408-BF3A-4FDBB3C2C9EC}" sibTransId="{F0FC1B29-1B95-4182-A154-2A110EEB7B83}"/>
    <dgm:cxn modelId="{AE95A4DF-FE35-4E8E-9CA1-DBA7D2392C96}" type="presParOf" srcId="{686C86A9-110D-4AEE-8899-392ADD65BABD}" destId="{0464E57C-A32B-4D31-A1BC-736A8516C06F}" srcOrd="0" destOrd="0" presId="urn:microsoft.com/office/officeart/2008/layout/RadialCluster"/>
    <dgm:cxn modelId="{7EF1F70B-C41F-4327-A7CA-0E9F51F3BF51}" type="presParOf" srcId="{0464E57C-A32B-4D31-A1BC-736A8516C06F}" destId="{E1F290B2-8C54-49D5-A243-BCB433F01B58}" srcOrd="0" destOrd="0" presId="urn:microsoft.com/office/officeart/2008/layout/RadialCluster"/>
    <dgm:cxn modelId="{2C12E5E4-89C8-4B67-A120-FE654B3D06C6}" type="presParOf" srcId="{0464E57C-A32B-4D31-A1BC-736A8516C06F}" destId="{5DA8898E-11C3-4500-8B07-F465BAB1560B}" srcOrd="1" destOrd="0" presId="urn:microsoft.com/office/officeart/2008/layout/RadialCluster"/>
    <dgm:cxn modelId="{A8007670-6034-4C59-A9B1-1DB9AD2AE698}" type="presParOf" srcId="{0464E57C-A32B-4D31-A1BC-736A8516C06F}" destId="{92AF7654-C24B-482E-89E2-CF5AEAC89494}" srcOrd="2" destOrd="0" presId="urn:microsoft.com/office/officeart/2008/layout/RadialCluster"/>
    <dgm:cxn modelId="{DD2BEDF9-E49F-4780-9CF4-71C338F34FAD}" type="presParOf" srcId="{0464E57C-A32B-4D31-A1BC-736A8516C06F}" destId="{49010CFA-B59E-4A48-9B39-532523EA8975}" srcOrd="3" destOrd="0" presId="urn:microsoft.com/office/officeart/2008/layout/RadialCluster"/>
    <dgm:cxn modelId="{161ACCBD-02B8-4157-84F0-095C2B3209F4}" type="presParOf" srcId="{0464E57C-A32B-4D31-A1BC-736A8516C06F}" destId="{1DB3DA57-05CE-40F9-B16F-994E018E843B}" srcOrd="4" destOrd="0" presId="urn:microsoft.com/office/officeart/2008/layout/RadialCluster"/>
    <dgm:cxn modelId="{1F3BA2BE-65BD-43D0-A698-95E19048C407}" type="presParOf" srcId="{0464E57C-A32B-4D31-A1BC-736A8516C06F}" destId="{1358E4E0-79FA-4095-83BE-DB17EE5425E4}" srcOrd="5" destOrd="0" presId="urn:microsoft.com/office/officeart/2008/layout/RadialCluster"/>
    <dgm:cxn modelId="{64AF0CD6-3552-42F4-ADD5-74967C28A2D1}" type="presParOf" srcId="{0464E57C-A32B-4D31-A1BC-736A8516C06F}" destId="{8B05A345-65B9-4641-B879-C68DF023CBD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290B2-8C54-49D5-A243-BCB433F01B58}">
      <dsp:nvSpPr>
        <dsp:cNvPr id="0" name=""/>
        <dsp:cNvSpPr/>
      </dsp:nvSpPr>
      <dsp:spPr>
        <a:xfrm>
          <a:off x="2856160" y="2400570"/>
          <a:ext cx="4973730" cy="120043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আয়তের বৈশিষ্ট্য</a:t>
          </a:r>
          <a:endParaRPr lang="en-US" sz="4000" b="1" kern="1200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sp:txBody>
      <dsp:txXfrm>
        <a:off x="2856160" y="2400570"/>
        <a:ext cx="4973730" cy="1200436"/>
      </dsp:txXfrm>
    </dsp:sp>
    <dsp:sp modelId="{5DA8898E-11C3-4500-8B07-F465BAB1560B}">
      <dsp:nvSpPr>
        <dsp:cNvPr id="0" name=""/>
        <dsp:cNvSpPr/>
      </dsp:nvSpPr>
      <dsp:spPr>
        <a:xfrm rot="16315411">
          <a:off x="5016110" y="2041646"/>
          <a:ext cx="7182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8254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7654-C24B-482E-89E2-CF5AEAC89494}">
      <dsp:nvSpPr>
        <dsp:cNvPr id="0" name=""/>
        <dsp:cNvSpPr/>
      </dsp:nvSpPr>
      <dsp:spPr>
        <a:xfrm>
          <a:off x="1820972" y="88014"/>
          <a:ext cx="7186196" cy="159470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আয়তের সবগুলো কোণ সমকোণ। </a:t>
          </a:r>
          <a:endParaRPr lang="en-US" sz="4000" b="1" kern="1200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sp:txBody>
      <dsp:txXfrm>
        <a:off x="1820972" y="88014"/>
        <a:ext cx="7186196" cy="1594707"/>
      </dsp:txXfrm>
    </dsp:sp>
    <dsp:sp modelId="{49010CFA-B59E-4A48-9B39-532523EA8975}">
      <dsp:nvSpPr>
        <dsp:cNvPr id="0" name=""/>
        <dsp:cNvSpPr/>
      </dsp:nvSpPr>
      <dsp:spPr>
        <a:xfrm rot="2713492">
          <a:off x="5804489" y="3922871"/>
          <a:ext cx="9068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6815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3DA57-05CE-40F9-B16F-994E018E843B}">
      <dsp:nvSpPr>
        <dsp:cNvPr id="0" name=""/>
        <dsp:cNvSpPr/>
      </dsp:nvSpPr>
      <dsp:spPr>
        <a:xfrm>
          <a:off x="4642541" y="4244734"/>
          <a:ext cx="5651589" cy="17962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আয়তের বিপরীত বাহুগুলো পরস্পর সমান ও সমান্তরাল।  </a:t>
          </a:r>
          <a:endParaRPr lang="en-US" sz="4000" b="1" kern="1200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sp:txBody>
      <dsp:txXfrm>
        <a:off x="4642541" y="4244734"/>
        <a:ext cx="5651589" cy="1796228"/>
      </dsp:txXfrm>
    </dsp:sp>
    <dsp:sp modelId="{1358E4E0-79FA-4095-83BE-DB17EE5425E4}">
      <dsp:nvSpPr>
        <dsp:cNvPr id="0" name=""/>
        <dsp:cNvSpPr/>
      </dsp:nvSpPr>
      <dsp:spPr>
        <a:xfrm rot="8621983">
          <a:off x="3387311" y="3974270"/>
          <a:ext cx="12609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60986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5A345-65B9-4641-B879-C68DF023CBDD}">
      <dsp:nvSpPr>
        <dsp:cNvPr id="0" name=""/>
        <dsp:cNvSpPr/>
      </dsp:nvSpPr>
      <dsp:spPr>
        <a:xfrm>
          <a:off x="141622" y="4347533"/>
          <a:ext cx="4298116" cy="179089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আয়তের কর্ণ দুইটি সমান। </a:t>
          </a:r>
          <a:endParaRPr lang="en-US" sz="4000" b="1" kern="1200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sp:txBody>
      <dsp:txXfrm>
        <a:off x="141622" y="4347533"/>
        <a:ext cx="4298116" cy="17908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290B2-8C54-49D5-A243-BCB433F01B58}">
      <dsp:nvSpPr>
        <dsp:cNvPr id="0" name=""/>
        <dsp:cNvSpPr/>
      </dsp:nvSpPr>
      <dsp:spPr>
        <a:xfrm>
          <a:off x="3874497" y="2443679"/>
          <a:ext cx="4179004" cy="108328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বর্গের বৈশিষ্ট্য  </a:t>
          </a:r>
          <a:endParaRPr lang="en-US" sz="4000" b="1" kern="1200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sp:txBody>
      <dsp:txXfrm>
        <a:off x="3874497" y="2443679"/>
        <a:ext cx="4179004" cy="1083287"/>
      </dsp:txXfrm>
    </dsp:sp>
    <dsp:sp modelId="{5DA8898E-11C3-4500-8B07-F465BAB1560B}">
      <dsp:nvSpPr>
        <dsp:cNvPr id="0" name=""/>
        <dsp:cNvSpPr/>
      </dsp:nvSpPr>
      <dsp:spPr>
        <a:xfrm rot="15965226">
          <a:off x="5314085" y="1871300"/>
          <a:ext cx="11474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7432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F7654-C24B-482E-89E2-CF5AEAC89494}">
      <dsp:nvSpPr>
        <dsp:cNvPr id="0" name=""/>
        <dsp:cNvSpPr/>
      </dsp:nvSpPr>
      <dsp:spPr>
        <a:xfrm>
          <a:off x="1788553" y="122637"/>
          <a:ext cx="8039737" cy="117628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বর্গের সবগুলো কোণ সমকোণ। </a:t>
          </a:r>
          <a:endParaRPr lang="en-US" sz="4000" b="1" kern="1200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sp:txBody>
      <dsp:txXfrm>
        <a:off x="1845974" y="180058"/>
        <a:ext cx="7924895" cy="1061442"/>
      </dsp:txXfrm>
    </dsp:sp>
    <dsp:sp modelId="{49010CFA-B59E-4A48-9B39-532523EA8975}">
      <dsp:nvSpPr>
        <dsp:cNvPr id="0" name=""/>
        <dsp:cNvSpPr/>
      </dsp:nvSpPr>
      <dsp:spPr>
        <a:xfrm rot="2428312">
          <a:off x="6503110" y="3786578"/>
          <a:ext cx="7999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99941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3DA57-05CE-40F9-B16F-994E018E843B}">
      <dsp:nvSpPr>
        <dsp:cNvPr id="0" name=""/>
        <dsp:cNvSpPr/>
      </dsp:nvSpPr>
      <dsp:spPr>
        <a:xfrm>
          <a:off x="5579900" y="4046189"/>
          <a:ext cx="5074995" cy="155296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বর্গের সবগুলো বাহু পরস্পর সমান ও সমান্তরাল।    </a:t>
          </a:r>
          <a:endParaRPr lang="en-US" sz="3600" b="1" kern="1200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sp:txBody>
      <dsp:txXfrm>
        <a:off x="5655710" y="4121999"/>
        <a:ext cx="4923375" cy="1401345"/>
      </dsp:txXfrm>
    </dsp:sp>
    <dsp:sp modelId="{1358E4E0-79FA-4095-83BE-DB17EE5425E4}">
      <dsp:nvSpPr>
        <dsp:cNvPr id="0" name=""/>
        <dsp:cNvSpPr/>
      </dsp:nvSpPr>
      <dsp:spPr>
        <a:xfrm rot="8827827">
          <a:off x="4232624" y="3790423"/>
          <a:ext cx="9708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0857" y="0"/>
              </a:lnTo>
            </a:path>
          </a:pathLst>
        </a:custGeom>
        <a:noFill/>
        <a:ln w="5715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5A345-65B9-4641-B879-C68DF023CBDD}">
      <dsp:nvSpPr>
        <dsp:cNvPr id="0" name=""/>
        <dsp:cNvSpPr/>
      </dsp:nvSpPr>
      <dsp:spPr>
        <a:xfrm>
          <a:off x="743391" y="4053878"/>
          <a:ext cx="4679693" cy="158584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rPr>
            <a:t>বর্গের কর্ণ দুইটি সমান। </a:t>
          </a:r>
          <a:endParaRPr lang="en-US" sz="4000" b="1" kern="1200" dirty="0">
            <a:solidFill>
              <a:schemeClr val="tx1"/>
            </a:solidFill>
            <a:latin typeface="Shonar Bangla" panose="020B0502040204020203" pitchFamily="34" charset="0"/>
            <a:cs typeface="Shonar Bangla" panose="020B0502040204020203" pitchFamily="34" charset="0"/>
          </a:endParaRPr>
        </a:p>
      </dsp:txBody>
      <dsp:txXfrm>
        <a:off x="820805" y="4131292"/>
        <a:ext cx="4524865" cy="1431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681AE-7CBB-46F0-8035-DF933659923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2226B-EFDE-4C9C-B3F6-306CBE1FC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9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0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4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1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0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7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5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1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B516-3A85-4DB6-9EE0-0E71E85003B1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612A6-DBBC-4515-A62C-7E97E548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1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235527" y="152400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3383" y="810491"/>
            <a:ext cx="7628708" cy="12053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আজকের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পাঠে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স্বাগতম</a:t>
            </a:r>
            <a:r>
              <a:rPr lang="en-US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40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0" y="2194559"/>
            <a:ext cx="7589521" cy="34485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378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53313596"/>
              </p:ext>
            </p:extLst>
          </p:nvPr>
        </p:nvGraphicFramePr>
        <p:xfrm>
          <a:off x="1015999" y="254000"/>
          <a:ext cx="10460383" cy="637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242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3"/>
          <p:cNvSpPr/>
          <p:nvPr/>
        </p:nvSpPr>
        <p:spPr>
          <a:xfrm>
            <a:off x="287383" y="174134"/>
            <a:ext cx="11639006" cy="774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বর্গের বৈশিষ্ট্য   </a:t>
            </a:r>
            <a:endParaRPr lang="en-US" sz="8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248349" y="861069"/>
            <a:ext cx="420252" cy="6305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224654" y="4012534"/>
            <a:ext cx="386745" cy="6601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148915" y="2524862"/>
            <a:ext cx="592170" cy="4126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7771903" y="2458062"/>
            <a:ext cx="493677" cy="5067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445000" y="1140796"/>
            <a:ext cx="3633961" cy="327846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445001" y="1186513"/>
            <a:ext cx="3593251" cy="325848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445000" y="1147536"/>
            <a:ext cx="3593252" cy="329746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6275270">
            <a:off x="3657667" y="207841"/>
            <a:ext cx="2055284" cy="1535001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651858">
            <a:off x="3065704" y="3196626"/>
            <a:ext cx="2418633" cy="1975034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Arc 23"/>
          <p:cNvSpPr/>
          <p:nvPr/>
        </p:nvSpPr>
        <p:spPr>
          <a:xfrm rot="12244723">
            <a:off x="7368001" y="801721"/>
            <a:ext cx="1923291" cy="1459395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5704243">
            <a:off x="7159142" y="3505797"/>
            <a:ext cx="1965376" cy="1614601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430468" y="3568023"/>
            <a:ext cx="9076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৯০˙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13186" y="4580153"/>
            <a:ext cx="10097588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বর্গের প্রত্যেকটি কোণ সমকোণ।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7383" y="5335620"/>
            <a:ext cx="11637304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বর্গের সবগুলো বাহু পরস্পর সমান ও সমান্তরাল।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7933" y="6027408"/>
            <a:ext cx="11586754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বর্গের কর্ণ দুইটি সমান।     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1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1" grpId="0" animBg="1"/>
      <p:bldP spid="22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73809450"/>
              </p:ext>
            </p:extLst>
          </p:nvPr>
        </p:nvGraphicFramePr>
        <p:xfrm>
          <a:off x="452120" y="574766"/>
          <a:ext cx="11036300" cy="585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82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1F290B2-8C54-49D5-A243-BCB433F01B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5DA8898E-11C3-4500-8B07-F465BAB156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92AF7654-C24B-482E-89E2-CF5AEAC89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49010CFA-B59E-4A48-9B39-532523EA8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1DB3DA57-05CE-40F9-B16F-994E018E8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1358E4E0-79FA-4095-83BE-DB17EE542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8B05A345-65B9-4641-B879-C68DF023C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4182" y="526473"/>
            <a:ext cx="10709563" cy="14824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জোড়ায় কাজ  </a:t>
            </a:r>
            <a:endParaRPr lang="en-US" sz="40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4182" y="2272145"/>
            <a:ext cx="10709563" cy="36021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১।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আয়তের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২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বৈশিষ্ট্য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লেখ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 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২।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বর্গের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২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বৈশিষ্ট্য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লেখ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 </a:t>
            </a:r>
            <a:endParaRPr lang="bn-BD" sz="4000" b="1" dirty="0">
              <a:solidFill>
                <a:srgbClr val="80008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</a:p>
        </p:txBody>
      </p:sp>
      <p:sp>
        <p:nvSpPr>
          <p:cNvPr id="4" name="Frame 3"/>
          <p:cNvSpPr/>
          <p:nvPr/>
        </p:nvSpPr>
        <p:spPr>
          <a:xfrm>
            <a:off x="166255" y="110836"/>
            <a:ext cx="11887199" cy="651163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9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45490" y="1255484"/>
            <a:ext cx="3144735" cy="313552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39946" y="1325672"/>
            <a:ext cx="6565899" cy="27418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3"/>
          <p:cNvSpPr/>
          <p:nvPr/>
        </p:nvSpPr>
        <p:spPr>
          <a:xfrm>
            <a:off x="391886" y="98404"/>
            <a:ext cx="11542778" cy="103239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 </a:t>
            </a:r>
            <a:r>
              <a:rPr lang="bn-BD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ও বর্গের মধ্যে মিল।   </a:t>
            </a:r>
            <a:endParaRPr lang="en-US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59669" y="1318350"/>
            <a:ext cx="6565899" cy="270022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064500" y="1232089"/>
            <a:ext cx="3144735" cy="314591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706214" y="1339146"/>
            <a:ext cx="6565901" cy="267943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64498" y="1268482"/>
            <a:ext cx="3144737" cy="310952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-156077" y="3349942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6009789">
            <a:off x="6462769" y="3321120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4944528">
            <a:off x="-233016" y="698833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0800000">
            <a:off x="6395815" y="621596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7171755" y="3650059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4775238">
            <a:off x="6996218" y="629263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7418631">
            <a:off x="10081256" y="3918980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0162886">
            <a:off x="10202914" y="385278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06214" y="3388335"/>
            <a:ext cx="809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৯০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˙</a:t>
            </a:r>
          </a:p>
        </p:txBody>
      </p:sp>
      <p:sp>
        <p:nvSpPr>
          <p:cNvPr id="4" name="Rectangle 3"/>
          <p:cNvSpPr/>
          <p:nvPr/>
        </p:nvSpPr>
        <p:spPr>
          <a:xfrm>
            <a:off x="8162070" y="3824218"/>
            <a:ext cx="8354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৯০˙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8058" y="4550094"/>
            <a:ext cx="1188985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১</a:t>
            </a:r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r>
              <a:rPr lang="en-US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আয়তের </a:t>
            </a:r>
            <a:r>
              <a:rPr lang="bn-BD" sz="40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সবগুলো কোণ সমকোণ। বর্গের ও সবগুলো কোণ সমকোণ।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058" y="5420575"/>
            <a:ext cx="1175178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২। আয়তের কর্ণ দুইটি সমান। বর্গের ও কর্ণ দুইটি সমান।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60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" grpId="0"/>
      <p:bldP spid="4" grpId="0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64500" y="1242487"/>
            <a:ext cx="3144735" cy="3135520"/>
          </a:xfrm>
          <a:prstGeom prst="rect">
            <a:avLst/>
          </a:prstGeom>
          <a:noFill/>
          <a:ln w="57150">
            <a:solidFill>
              <a:srgbClr val="11D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3"/>
          <p:cNvSpPr/>
          <p:nvPr/>
        </p:nvSpPr>
        <p:spPr>
          <a:xfrm>
            <a:off x="457201" y="199075"/>
            <a:ext cx="11312434" cy="774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 </a:t>
            </a:r>
            <a:r>
              <a:rPr lang="bn-BD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ও বর্গের মধ্যে পার্থক্য।    </a:t>
            </a:r>
            <a:endParaRPr lang="en-US" sz="48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079390" y="1008755"/>
            <a:ext cx="214008" cy="739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881313" y="973566"/>
            <a:ext cx="214008" cy="739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81722" y="3877115"/>
            <a:ext cx="214008" cy="739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972386" y="3902348"/>
            <a:ext cx="214008" cy="7393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27553" y="2617495"/>
            <a:ext cx="826180" cy="517423"/>
          </a:xfrm>
          <a:prstGeom prst="line">
            <a:avLst/>
          </a:prstGeom>
          <a:ln w="5715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782502" y="2376031"/>
            <a:ext cx="775005" cy="544945"/>
          </a:xfrm>
          <a:prstGeom prst="line">
            <a:avLst/>
          </a:prstGeom>
          <a:ln w="5715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77925" y="1325673"/>
            <a:ext cx="6398327" cy="29958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7683245" y="2556850"/>
            <a:ext cx="703268" cy="5067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857601" y="2546573"/>
            <a:ext cx="703268" cy="5067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9383714" y="999880"/>
            <a:ext cx="703268" cy="5067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9325705" y="4109624"/>
            <a:ext cx="703268" cy="50679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1669" y="4735014"/>
            <a:ext cx="11442081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*আয়তের বিপরীত বাহু সমান।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8607" y="5747547"/>
            <a:ext cx="11442081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*বর্গের সবগুলো বাহু সমান।  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2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6" grpId="0" animBg="1"/>
      <p:bldP spid="2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66255" y="110836"/>
            <a:ext cx="11887199" cy="651163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874" y="461640"/>
            <a:ext cx="11149378" cy="808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দলীয় কাজ  </a:t>
            </a:r>
            <a:endParaRPr lang="en-US" sz="36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874" y="2590801"/>
            <a:ext cx="4964280" cy="37268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</a:t>
            </a:r>
            <a:r>
              <a:rPr lang="bn-IN" sz="3600" u="sng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দল</a:t>
            </a:r>
            <a:endParaRPr lang="en-US" sz="3600" u="sng" dirty="0" smtClean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bn-IN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১। </a:t>
            </a:r>
            <a:r>
              <a:rPr lang="bn-BD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বর্গের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মধ্যে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মিল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লেখ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endParaRPr lang="bn-IN" sz="36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IN" sz="32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bn-IN" sz="3200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44937" y="2590801"/>
            <a:ext cx="4983316" cy="37105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u="sng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</a:t>
            </a:r>
            <a:r>
              <a:rPr lang="bn-IN" sz="3600" u="sng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দল</a:t>
            </a:r>
          </a:p>
          <a:p>
            <a:pPr algn="ctr"/>
            <a:r>
              <a:rPr lang="bn-IN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২। </a:t>
            </a:r>
            <a:r>
              <a:rPr lang="bn-BD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বর্গের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মধ্যে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একটি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পার্থক্য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লেখ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</a:t>
            </a:r>
            <a:endParaRPr lang="en-GB" sz="36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  <a:endParaRPr lang="bn-BD" sz="32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9531" y="1476103"/>
            <a:ext cx="2312125" cy="9535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582298" y="1410789"/>
            <a:ext cx="1423851" cy="10189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60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290945" y="124691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3851" y="656917"/>
            <a:ext cx="9607668" cy="13785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পাঠ্য বইয়ের ১০০ পৃষ্ঠা খুলে দেখে দেখে নিরবে পড়। </a:t>
            </a:r>
            <a:endParaRPr lang="en-US" sz="36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498" y="2377440"/>
            <a:ext cx="4278020" cy="369678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851" y="2377440"/>
            <a:ext cx="3069772" cy="383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823" y="215371"/>
            <a:ext cx="11508377" cy="11562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মূল্যায়ন</a:t>
            </a:r>
            <a:endParaRPr lang="en-US" sz="4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8823" y="1476103"/>
            <a:ext cx="11508377" cy="4767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১।</a:t>
            </a:r>
            <a:r>
              <a:rPr lang="bn-BD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আয়ত ও বর্গের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প্রত্যেকটি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কোণ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কত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ডিগ্রী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?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২।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বর্গের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কয়টি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বাহু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সমান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? 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৩।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আয়তের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বাহুগুলো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কেমন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? </a:t>
            </a:r>
            <a:r>
              <a:rPr lang="en-US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85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cer\Downloads\Desktop\Air polution\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72946" y="581891"/>
            <a:ext cx="1967346" cy="1925781"/>
          </a:xfrm>
          <a:prstGeom prst="rect">
            <a:avLst/>
          </a:prstGeom>
          <a:noFill/>
        </p:spPr>
      </p:pic>
      <p:sp>
        <p:nvSpPr>
          <p:cNvPr id="7" name="Frame 6"/>
          <p:cNvSpPr/>
          <p:nvPr/>
        </p:nvSpPr>
        <p:spPr>
          <a:xfrm>
            <a:off x="235527" y="152400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164" y="2951018"/>
            <a:ext cx="10875818" cy="2937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৪। </a:t>
            </a:r>
            <a:r>
              <a:rPr lang="bn-BD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তোমাদের বাড়িতে আয়ত ও বর্গ আকৃতির </a:t>
            </a:r>
            <a:r>
              <a:rPr lang="bn-IN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কী কী</a:t>
            </a:r>
            <a:r>
              <a:rPr lang="bn-BD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জিনিস আছে, জিনিস  গুলোর নাম লিখে আনবে। 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7528" y="609600"/>
            <a:ext cx="7010399" cy="1593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বাড়ির কাজ </a:t>
            </a:r>
            <a:endParaRPr lang="en-US" sz="40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1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6179127" y="1122218"/>
            <a:ext cx="1939636" cy="4185010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রি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চি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তি</a:t>
            </a:r>
            <a:endParaRPr lang="en-US" sz="32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235527" y="152400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582" y="1314400"/>
            <a:ext cx="2223852" cy="2114600"/>
          </a:xfrm>
          <a:prstGeom prst="ellipse">
            <a:avLst/>
          </a:prstGeom>
          <a:ln w="190500" cap="rnd">
            <a:solidFill>
              <a:srgbClr val="C000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8506692" y="2493818"/>
            <a:ext cx="2230978" cy="1870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18764" y="3696789"/>
            <a:ext cx="3546764" cy="2560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বিষয়ঃ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গ</a:t>
            </a:r>
            <a:r>
              <a:rPr lang="bn-BD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ণি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</a:t>
            </a:r>
            <a:r>
              <a:rPr lang="bn-BD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24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শ্রেণিঃ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পঞ্চম</a:t>
            </a:r>
            <a:endParaRPr lang="bn-BD" sz="24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অধ্যায়</a:t>
            </a:r>
            <a:r>
              <a:rPr lang="bn-BD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ঃ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১০</a:t>
            </a:r>
            <a:r>
              <a:rPr lang="bn-BD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জ্যামিতি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)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পৃষ্ঠাঃ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১০০ </a:t>
            </a:r>
            <a:r>
              <a:rPr lang="bn-BD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সময়ঃ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3</a:t>
            </a:r>
            <a:r>
              <a:rPr lang="bn-BD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০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মিনিট</a:t>
            </a:r>
            <a:r>
              <a:rPr lang="bn-BD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BD" sz="28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8982" y="3553098"/>
            <a:ext cx="4932218" cy="27040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মোহাম্মদ আবদুল গফুর মজুমদার</a:t>
            </a:r>
            <a:endParaRPr lang="en-US" sz="24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সহকারি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শিক্ষক</a:t>
            </a:r>
            <a:endParaRPr lang="en-US" sz="24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bn-IN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গৈয়ারভাঙ্গা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সরকারি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প্রাথমিক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বিদ্যালয়</a:t>
            </a:r>
            <a:endParaRPr lang="en-US" sz="24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লা</a:t>
            </a:r>
            <a:r>
              <a:rPr lang="bn-IN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লমাই</a:t>
            </a:r>
            <a:r>
              <a:rPr lang="en-US" sz="24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24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কুমিল্লা</a:t>
            </a:r>
            <a:r>
              <a:rPr lang="en-US" sz="24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 </a:t>
            </a:r>
            <a:endParaRPr lang="en-US" sz="24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622" y="875210"/>
            <a:ext cx="2059975" cy="255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744583" y="108274"/>
            <a:ext cx="10816046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সবাইকে</a:t>
            </a:r>
            <a:r>
              <a:rPr lang="bn-IN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অসংখ্য</a:t>
            </a:r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ধন্যবাদ</a:t>
            </a:r>
            <a:r>
              <a:rPr lang="bn-IN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। </a:t>
            </a:r>
            <a:r>
              <a:rPr lang="bn-BD" sz="40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3" y="1058091"/>
            <a:ext cx="10816046" cy="491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3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81460"/>
            <a:ext cx="11698941" cy="53918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962756" y="2133568"/>
            <a:ext cx="2031924" cy="198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607993" y="2094379"/>
            <a:ext cx="2000250" cy="198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459896" y="1319349"/>
            <a:ext cx="1828800" cy="3570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3"/>
          <p:cNvSpPr/>
          <p:nvPr/>
        </p:nvSpPr>
        <p:spPr>
          <a:xfrm>
            <a:off x="134471" y="81459"/>
            <a:ext cx="11900647" cy="9472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চলো আমরা কিছু ছবি দেখি </a:t>
            </a:r>
            <a:endParaRPr lang="en-US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4471" y="5542428"/>
            <a:ext cx="11900646" cy="825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ছবিতে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তো</a:t>
            </a:r>
            <a:r>
              <a:rPr lang="en-US" sz="4000" b="1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মরা</a:t>
            </a:r>
            <a:r>
              <a:rPr lang="en-US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কী</a:t>
            </a:r>
            <a:r>
              <a:rPr lang="en-US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কী</a:t>
            </a:r>
            <a:r>
              <a:rPr lang="en-US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দেখতে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পে</a:t>
            </a:r>
            <a:r>
              <a:rPr lang="bn-IN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লে</a:t>
            </a:r>
            <a:r>
              <a:rPr lang="en-US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? </a:t>
            </a:r>
            <a:r>
              <a:rPr lang="bn-IN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96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35527" y="152400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5236" y="2757054"/>
            <a:ext cx="10377055" cy="30480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rgbClr val="80008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 ও </a:t>
            </a:r>
            <a:r>
              <a:rPr lang="bn-BD" sz="6600" b="1" dirty="0" smtClean="0">
                <a:solidFill>
                  <a:srgbClr val="80008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</a:t>
            </a:r>
            <a:r>
              <a:rPr lang="en-US" sz="6600" b="1" dirty="0" smtClean="0">
                <a:solidFill>
                  <a:srgbClr val="80008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2400" b="1" u="sng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4000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4000" u="sng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5236" y="858982"/>
            <a:ext cx="10377055" cy="15794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পাঠের শিরোনাম </a:t>
            </a:r>
            <a:endParaRPr lang="en-US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11"/>
          <p:cNvSpPr/>
          <p:nvPr/>
        </p:nvSpPr>
        <p:spPr>
          <a:xfrm>
            <a:off x="166255" y="110836"/>
            <a:ext cx="11887199" cy="651163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6474" y="457200"/>
            <a:ext cx="11526980" cy="58189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শিখনফল</a:t>
            </a:r>
            <a:endParaRPr lang="en-US" sz="3600" u="sng" dirty="0" smtClean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3600" dirty="0" err="1" smtClean="0">
                <a:solidFill>
                  <a:schemeClr val="accent5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এই</a:t>
            </a:r>
            <a:r>
              <a:rPr lang="en-US" sz="3600" dirty="0" smtClean="0">
                <a:solidFill>
                  <a:schemeClr val="accent5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পাঠ</a:t>
            </a:r>
            <a:r>
              <a:rPr lang="en-US" sz="3600" dirty="0" smtClean="0">
                <a:solidFill>
                  <a:schemeClr val="accent5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শেষে</a:t>
            </a:r>
            <a:r>
              <a:rPr lang="en-US" sz="3600" dirty="0" smtClean="0">
                <a:solidFill>
                  <a:schemeClr val="accent5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শিক্ষার্থীরা</a:t>
            </a:r>
            <a:r>
              <a:rPr lang="en-US" sz="3600" dirty="0" smtClean="0">
                <a:solidFill>
                  <a:schemeClr val="accent5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–</a:t>
            </a:r>
          </a:p>
          <a:p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২৯.৩.১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সামান্তরিক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রম্বস</a:t>
            </a:r>
            <a:r>
              <a:rPr lang="bn-BD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,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বর্গের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বৈশিষ্ট্য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সম্পর্কে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জানবে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এবং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এদের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পার্থক্য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চিহ্নিত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করতে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। </a:t>
            </a:r>
            <a:r>
              <a:rPr lang="bn-BD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en-US" sz="9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9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dirty="0" smtClean="0">
                <a:solidFill>
                  <a:schemeClr val="accent5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endParaRPr lang="en-US" sz="3200" dirty="0" smtClean="0">
              <a:solidFill>
                <a:schemeClr val="accent5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43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4766" y="1127025"/>
            <a:ext cx="11025051" cy="29958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3"/>
          <p:cNvSpPr/>
          <p:nvPr/>
        </p:nvSpPr>
        <p:spPr>
          <a:xfrm>
            <a:off x="820367" y="4206293"/>
            <a:ext cx="10411597" cy="7831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 </a:t>
            </a:r>
            <a:r>
              <a:rPr lang="bn-BD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কাকে বলে? </a:t>
            </a:r>
            <a:endParaRPr lang="en-US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22807" y="2164759"/>
            <a:ext cx="3328968" cy="92035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r>
              <a:rPr lang="bn-BD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</a:t>
            </a:r>
            <a:endParaRPr lang="en-GB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865" y="100550"/>
            <a:ext cx="11815054" cy="796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r>
              <a:rPr lang="bn-BD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এই চিত্রটির নাম কি?  </a:t>
            </a:r>
            <a:endParaRPr lang="en-GB" sz="413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6" name="Rectangle: Rounded Corners 3"/>
          <p:cNvSpPr/>
          <p:nvPr/>
        </p:nvSpPr>
        <p:spPr>
          <a:xfrm>
            <a:off x="118638" y="5011699"/>
            <a:ext cx="11815054" cy="1526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যে </a:t>
            </a:r>
            <a:r>
              <a:rPr lang="bn-BD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চতুর্ভুজের</a:t>
            </a:r>
            <a:r>
              <a:rPr lang="en-US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বিপরীত</a:t>
            </a:r>
            <a:r>
              <a:rPr lang="en-US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বাহু</a:t>
            </a:r>
            <a:r>
              <a:rPr lang="en-US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সমান</a:t>
            </a:r>
            <a:r>
              <a:rPr lang="en-US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এবং</a:t>
            </a:r>
            <a:r>
              <a:rPr lang="bn-BD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চারটি কোণই </a:t>
            </a:r>
            <a:r>
              <a:rPr lang="bn-BD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সমকোণ</a:t>
            </a:r>
            <a:r>
              <a:rPr lang="bn-IN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তাকে </a:t>
            </a:r>
            <a:r>
              <a:rPr lang="bn-BD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 বলে।  </a:t>
            </a:r>
            <a:r>
              <a:rPr lang="en-US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7" name="Arc 16"/>
          <p:cNvSpPr/>
          <p:nvPr/>
        </p:nvSpPr>
        <p:spPr>
          <a:xfrm rot="16623432">
            <a:off x="10620272" y="3460020"/>
            <a:ext cx="1752600" cy="14351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-545315" y="3096118"/>
            <a:ext cx="2240162" cy="2053456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৯০˙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Arc 18"/>
          <p:cNvSpPr/>
          <p:nvPr/>
        </p:nvSpPr>
        <p:spPr>
          <a:xfrm rot="10800000">
            <a:off x="10723517" y="409475"/>
            <a:ext cx="1752600" cy="14351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6275270">
            <a:off x="-102941" y="259721"/>
            <a:ext cx="1752600" cy="143510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5638667" y="3941401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831020" y="3941401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789745" y="1043573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935203" y="1094461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52392" y="2319352"/>
            <a:ext cx="844748" cy="511766"/>
          </a:xfrm>
          <a:prstGeom prst="line">
            <a:avLst/>
          </a:prstGeom>
          <a:ln w="571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177443" y="2247809"/>
            <a:ext cx="844748" cy="511766"/>
          </a:xfrm>
          <a:prstGeom prst="line">
            <a:avLst/>
          </a:prstGeom>
          <a:ln w="571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83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4670" y="1191824"/>
            <a:ext cx="3259402" cy="32521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3"/>
          <p:cNvSpPr/>
          <p:nvPr/>
        </p:nvSpPr>
        <p:spPr>
          <a:xfrm>
            <a:off x="1333935" y="4712696"/>
            <a:ext cx="8866998" cy="7744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 </a:t>
            </a:r>
            <a:r>
              <a:rPr lang="bn-BD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কাকে বলে?  </a:t>
            </a:r>
            <a:endParaRPr lang="en-US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1080" y="2099041"/>
            <a:ext cx="1625162" cy="1350835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</a:t>
            </a:r>
            <a:r>
              <a:rPr lang="bn-BD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GB" sz="40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8823" y="104503"/>
            <a:ext cx="11456126" cy="9205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এই চিত্রটির নাম কি?  </a:t>
            </a:r>
            <a:endParaRPr lang="en-GB" sz="413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6" name="Rectangle: Rounded Corners 3"/>
          <p:cNvSpPr/>
          <p:nvPr/>
        </p:nvSpPr>
        <p:spPr>
          <a:xfrm>
            <a:off x="130630" y="5590977"/>
            <a:ext cx="11704319" cy="104495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যে আয়তের চারটি বাহু সমান তাকে বর্গ বলে।   </a:t>
            </a:r>
            <a:endParaRPr lang="en-US" sz="40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458286" y="1042998"/>
            <a:ext cx="592170" cy="4126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087987" y="2638144"/>
            <a:ext cx="592170" cy="4126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828585" y="2638144"/>
            <a:ext cx="592170" cy="4126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458286" y="4198183"/>
            <a:ext cx="592170" cy="41260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84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255" y="1052944"/>
            <a:ext cx="10543309" cy="969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একক কাজ </a:t>
            </a:r>
            <a:endParaRPr lang="en-US" sz="40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255" y="2355272"/>
            <a:ext cx="10543309" cy="34497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১।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কাকে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বলে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?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২।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বর্গ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কাকে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বলে</a:t>
            </a:r>
            <a:r>
              <a:rPr lang="en-US" sz="40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? </a:t>
            </a:r>
            <a:endParaRPr lang="bn-BD" sz="4000" b="1" dirty="0">
              <a:solidFill>
                <a:srgbClr val="80008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</a:t>
            </a:r>
            <a:r>
              <a:rPr lang="bn-BD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88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</p:txBody>
      </p:sp>
      <p:sp>
        <p:nvSpPr>
          <p:cNvPr id="4" name="Frame 3"/>
          <p:cNvSpPr/>
          <p:nvPr/>
        </p:nvSpPr>
        <p:spPr>
          <a:xfrm>
            <a:off x="166255" y="110836"/>
            <a:ext cx="11887199" cy="651163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7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3"/>
          <p:cNvSpPr/>
          <p:nvPr/>
        </p:nvSpPr>
        <p:spPr>
          <a:xfrm>
            <a:off x="888275" y="146577"/>
            <a:ext cx="10391242" cy="77449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আয়তের </a:t>
            </a:r>
            <a:r>
              <a:rPr lang="bn-BD" sz="3600" b="1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বৈশিষ্ট্য  </a:t>
            </a:r>
            <a:endParaRPr lang="en-US" sz="3600" b="1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8274" y="1140799"/>
            <a:ext cx="10375899" cy="29958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6623432">
            <a:off x="10263213" y="3602241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0800000">
            <a:off x="10407712" y="452125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916866" y="1204405"/>
            <a:ext cx="10362651" cy="291174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888274" y="1198550"/>
            <a:ext cx="10325229" cy="2923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>
            <a:off x="-7898" y="3465327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6275270">
            <a:off x="245977" y="248809"/>
            <a:ext cx="1752600" cy="1435100"/>
          </a:xfrm>
          <a:prstGeom prst="arc">
            <a:avLst/>
          </a:prstGeom>
          <a:ln w="76200">
            <a:solidFill>
              <a:srgbClr val="11D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84734" y="3694214"/>
            <a:ext cx="761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৯০˙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8274" y="4238556"/>
            <a:ext cx="103912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১। আয়তের প্রত্যেকটি কোণ সমকোণ।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88273" y="5090561"/>
            <a:ext cx="103912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২। আয়তের বিপরীত বাহুগুলো পরস্পর সমান ও সমান্তরাল।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8273" y="5874843"/>
            <a:ext cx="1039124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৩। আয়তের কর্ণ</a:t>
            </a:r>
            <a:r>
              <a:rPr lang="bn-IN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দুইটি</a:t>
            </a:r>
            <a:r>
              <a:rPr lang="bn-BD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সমান।  </a:t>
            </a:r>
            <a:r>
              <a:rPr lang="bn-IN" sz="36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40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540846" y="2616571"/>
            <a:ext cx="844748" cy="511766"/>
          </a:xfrm>
          <a:prstGeom prst="line">
            <a:avLst/>
          </a:prstGeom>
          <a:ln w="571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0798654" y="2321199"/>
            <a:ext cx="754736" cy="630910"/>
          </a:xfrm>
          <a:prstGeom prst="line">
            <a:avLst/>
          </a:prstGeom>
          <a:ln w="5715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853931" y="1178236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5706572" y="1149198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581133" y="4038624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409768" y="3980139"/>
            <a:ext cx="739302" cy="214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87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24" grpId="0" animBg="1"/>
      <p:bldP spid="25" grpId="0" animBg="1"/>
      <p:bldP spid="13" grpId="0" animBg="1"/>
      <p:bldP spid="20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413</Words>
  <Application>Microsoft Office PowerPoint</Application>
  <PresentationFormat>Widescreen</PresentationFormat>
  <Paragraphs>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Kalpurush</vt:lpstr>
      <vt:lpstr>NikoshBAN</vt:lpstr>
      <vt:lpstr>Shonar Bangla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</dc:creator>
  <cp:lastModifiedBy>Singer</cp:lastModifiedBy>
  <cp:revision>23</cp:revision>
  <dcterms:created xsi:type="dcterms:W3CDTF">2021-01-08T00:24:18Z</dcterms:created>
  <dcterms:modified xsi:type="dcterms:W3CDTF">2021-01-08T02:21:36Z</dcterms:modified>
</cp:coreProperties>
</file>