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6" r:id="rId11"/>
    <p:sldId id="270" r:id="rId12"/>
    <p:sldId id="268" r:id="rId13"/>
    <p:sldId id="269" r:id="rId14"/>
    <p:sldId id="271" r:id="rId15"/>
    <p:sldId id="272" r:id="rId16"/>
    <p:sldId id="273" r:id="rId17"/>
  </p:sldIdLst>
  <p:sldSz cx="12344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000"/>
    <a:srgbClr val="8A0A0A"/>
    <a:srgbClr val="B53E01"/>
    <a:srgbClr val="E8BDA5"/>
    <a:srgbClr val="00957F"/>
    <a:srgbClr val="01957F"/>
    <a:srgbClr val="EABE13"/>
    <a:srgbClr val="E7A47F"/>
    <a:srgbClr val="E9CA12"/>
    <a:srgbClr val="D9C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92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22363"/>
            <a:ext cx="92583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07EC7883-B581-481A-B71D-2C3AB10EE84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EDCCB-F830-43C6-BF43-47AF3D22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07EC7883-B581-481A-B71D-2C3AB10EE84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EDCCB-F830-43C6-BF43-47AF3D22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65125"/>
            <a:ext cx="266176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65125"/>
            <a:ext cx="783097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07EC7883-B581-481A-B71D-2C3AB10EE84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EDCCB-F830-43C6-BF43-47AF3D22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07EC7883-B581-481A-B71D-2C3AB10EE84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EDCCB-F830-43C6-BF43-47AF3D22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8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39"/>
            <a:ext cx="1064704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64"/>
            <a:ext cx="1064704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07EC7883-B581-481A-B71D-2C3AB10EE84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EDCCB-F830-43C6-BF43-47AF3D22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7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825625"/>
            <a:ext cx="52463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825625"/>
            <a:ext cx="52463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07EC7883-B581-481A-B71D-2C3AB10EE84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EDCCB-F830-43C6-BF43-47AF3D22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2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681163"/>
            <a:ext cx="522225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505075"/>
            <a:ext cx="522225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681163"/>
            <a:ext cx="524797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505075"/>
            <a:ext cx="524797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07EC7883-B581-481A-B71D-2C3AB10EE84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EDCCB-F830-43C6-BF43-47AF3D22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07EC7883-B581-481A-B71D-2C3AB10EE84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EDCCB-F830-43C6-BF43-47AF3D22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07EC7883-B581-481A-B71D-2C3AB10EE84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EDCCB-F830-43C6-BF43-47AF3D22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8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26"/>
            <a:ext cx="624935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07EC7883-B581-481A-B71D-2C3AB10EE84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EDCCB-F830-43C6-BF43-47AF3D22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2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987426"/>
            <a:ext cx="624935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07EC7883-B581-481A-B71D-2C3AB10EE84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EDCCB-F830-43C6-BF43-47AF3D22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0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344400" cy="6858000"/>
          </a:xfrm>
          <a:prstGeom prst="frame">
            <a:avLst>
              <a:gd name="adj1" fmla="val 4419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11.wdp"/><Relationship Id="rId3" Type="http://schemas.openxmlformats.org/officeDocument/2006/relationships/slideLayout" Target="../slideLayouts/slideLayout7.xml"/><Relationship Id="rId7" Type="http://schemas.microsoft.com/office/2007/relationships/hdphoto" Target="../media/hdphoto9.wdp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microsoft.com/office/2007/relationships/hdphoto" Target="../media/hdphoto10.wdp"/><Relationship Id="rId5" Type="http://schemas.microsoft.com/office/2007/relationships/hdphoto" Target="../media/hdphoto8.wdp"/><Relationship Id="rId15" Type="http://schemas.microsoft.com/office/2007/relationships/hdphoto" Target="../media/hdphoto12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0.wdp"/><Relationship Id="rId3" Type="http://schemas.microsoft.com/office/2007/relationships/hdphoto" Target="../media/hdphoto15.wdp"/><Relationship Id="rId7" Type="http://schemas.microsoft.com/office/2007/relationships/hdphoto" Target="../media/hdphoto16.wdp"/><Relationship Id="rId12" Type="http://schemas.openxmlformats.org/officeDocument/2006/relationships/image" Target="../media/image27.png"/><Relationship Id="rId17" Type="http://schemas.microsoft.com/office/2007/relationships/hdphoto" Target="../media/hdphoto12.wdp"/><Relationship Id="rId2" Type="http://schemas.openxmlformats.org/officeDocument/2006/relationships/image" Target="../media/image2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microsoft.com/office/2007/relationships/hdphoto" Target="../media/hdphoto8.wdp"/><Relationship Id="rId15" Type="http://schemas.microsoft.com/office/2007/relationships/hdphoto" Target="../media/hdphoto11.wdp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microsoft.com/office/2007/relationships/hdphoto" Target="../media/hdphoto17.wdp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0" y="338450"/>
            <a:ext cx="11743702" cy="62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6634" y="451582"/>
            <a:ext cx="6996776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Notice the pictures. 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839" y="1374912"/>
            <a:ext cx="3247192" cy="3448603"/>
            <a:chOff x="714944" y="2848131"/>
            <a:chExt cx="3000186" cy="2122981"/>
          </a:xfrm>
        </p:grpSpPr>
        <p:pic>
          <p:nvPicPr>
            <p:cNvPr id="1026" name="Picture 2" descr="Images For &gt; Mango Images Clip Art | Mango images, Mango, Scented oi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75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944" y="2848131"/>
              <a:ext cx="2122981" cy="2122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poiled And Rotten Mango Fruit With Skin Covered With Stinky Rot Vector  Illustration Stock Vector - Illustration of isolated, putrid: 17233577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4625" l="10000" r="92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138" y="3278166"/>
              <a:ext cx="1336992" cy="133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Clean Shi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12004" r="2965" b="13804"/>
          <a:stretch/>
        </p:blipFill>
        <p:spPr bwMode="auto">
          <a:xfrm>
            <a:off x="3249425" y="2065856"/>
            <a:ext cx="2705730" cy="21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Free Vintage Bicycle Cliparts, Download Free Clip Art, Free Clip Art on 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184122" y="1793138"/>
            <a:ext cx="3274671" cy="2764127"/>
            <a:chOff x="6978601" y="1896101"/>
            <a:chExt cx="4253705" cy="1576004"/>
          </a:xfrm>
        </p:grpSpPr>
        <p:pic>
          <p:nvPicPr>
            <p:cNvPr id="1038" name="Picture 14" descr="new bike clipart - Clip Art Librar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8601" y="1896101"/>
              <a:ext cx="1929758" cy="1345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Old School Bicycle Sketch Vector Illustration Clip-art Image Royalty Free  Cliparts, Vectors, And Stock Illustration. Image 69819587.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8969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0306" y="1979534"/>
              <a:ext cx="2062000" cy="149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9723163" y="2024231"/>
            <a:ext cx="2568524" cy="2322230"/>
            <a:chOff x="1568762" y="4969807"/>
            <a:chExt cx="2568524" cy="1395473"/>
          </a:xfrm>
        </p:grpSpPr>
        <p:pic>
          <p:nvPicPr>
            <p:cNvPr id="1048" name="Picture 24" descr="The Happy Cat Royalty Free Cliparts, Vectors, And Stock Illustration. Image  23767078.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46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762" y="4969807"/>
              <a:ext cx="1269163" cy="1269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ngry Cat Vectors Images, Stock Photos &amp; Vectors | Shutterstock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0000" l="9910" r="897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463" y="4969807"/>
              <a:ext cx="1534823" cy="139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86219" y="4600768"/>
            <a:ext cx="123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fresh mango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2339" y="4557266"/>
            <a:ext cx="123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bad mango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129" y="4466798"/>
            <a:ext cx="1307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clean shirt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3457" y="4432973"/>
            <a:ext cx="1307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dirty shirt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2726" y="4432973"/>
            <a:ext cx="1307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bike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1232" y="4346461"/>
            <a:ext cx="1307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old bike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58793" y="4301474"/>
            <a:ext cx="1351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happy cat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09914" y="4245297"/>
            <a:ext cx="1351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angry cat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18459" y="282584"/>
            <a:ext cx="952673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here are two of pictures of the same pair in the pictures. </a:t>
            </a:r>
            <a:r>
              <a:rPr lang="bn-BD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49879" y="429116"/>
            <a:ext cx="9575084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isten carefully to the audio.  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7975" y="7937"/>
            <a:ext cx="1772521" cy="1877450"/>
            <a:chOff x="307975" y="7937"/>
            <a:chExt cx="1772521" cy="187745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D97882-7EC2-4339-A87E-00F8CE64CDFF}"/>
                </a:ext>
              </a:extLst>
            </p:cNvPr>
            <p:cNvGrpSpPr/>
            <p:nvPr/>
          </p:nvGrpSpPr>
          <p:grpSpPr>
            <a:xfrm>
              <a:off x="337110" y="312738"/>
              <a:ext cx="1743386" cy="1572649"/>
              <a:chOff x="6553200" y="1524000"/>
              <a:chExt cx="2286000" cy="220980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D9659EC-F29F-48F7-A9DC-6C4A64C6DE97}"/>
                  </a:ext>
                </a:extLst>
              </p:cNvPr>
              <p:cNvSpPr/>
              <p:nvPr/>
            </p:nvSpPr>
            <p:spPr>
              <a:xfrm>
                <a:off x="6553200" y="1524000"/>
                <a:ext cx="2286000" cy="22098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0" h="1828800"/>
                <a:bevelB w="1828800" h="1828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C89DF66-571D-460A-9F6B-1E72866F3BBD}"/>
                  </a:ext>
                </a:extLst>
              </p:cNvPr>
              <p:cNvSpPr/>
              <p:nvPr/>
            </p:nvSpPr>
            <p:spPr>
              <a:xfrm>
                <a:off x="6667500" y="1524000"/>
                <a:ext cx="2057400" cy="1905000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AutoShape 20" descr="Old School Bicycle Sketch Vector Illustration Clip-art Image Royalty Free  Cliparts, Vectors, And Stock Illustration. Image 69819587.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L1-2A_U22C4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6"/>
            <a:stretch>
              <a:fillRect/>
            </a:stretch>
          </p:blipFill>
          <p:spPr>
            <a:xfrm>
              <a:off x="645152" y="476437"/>
              <a:ext cx="1168586" cy="1168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42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13" grpId="0"/>
      <p:bldP spid="24" grpId="0"/>
      <p:bldP spid="25" grpId="0"/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6438" y="4798612"/>
            <a:ext cx="9095399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Students now I will read this words and you follow me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Teacher Students Stock Illustrations – 8,304 Teacher Students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5" y="543913"/>
            <a:ext cx="11197653" cy="38804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0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01183" y="395693"/>
            <a:ext cx="4934857" cy="1030514"/>
          </a:xfrm>
          <a:prstGeom prst="flowChartTerminator">
            <a:avLst/>
          </a:prstGeom>
          <a:solidFill>
            <a:srgbClr val="EABE13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Pair Work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Notched Right Arrow 2"/>
          <p:cNvSpPr/>
          <p:nvPr/>
        </p:nvSpPr>
        <p:spPr>
          <a:xfrm flipH="1">
            <a:off x="6246723" y="2398427"/>
            <a:ext cx="5596934" cy="2113612"/>
          </a:xfrm>
          <a:prstGeom prst="notchedRightArrow">
            <a:avLst/>
          </a:prstGeom>
          <a:solidFill>
            <a:srgbClr val="B53E0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in pair and read the words to each other.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1" b="99412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3" y="1860452"/>
            <a:ext cx="5845540" cy="335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9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ctor Illustration - Teacher and student handup. EPS Clipart gg90407841 -  Go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04"/>
          <a:stretch/>
        </p:blipFill>
        <p:spPr bwMode="auto">
          <a:xfrm>
            <a:off x="545318" y="546518"/>
            <a:ext cx="7039704" cy="57841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463032" y="546518"/>
            <a:ext cx="4058162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Say the 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words by looking at the picture. </a:t>
            </a:r>
            <a:r>
              <a:rPr lang="bn-BD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Images For &gt; Mango Images Clip Art | Mango images, Mango, Scented oi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420" y="1274516"/>
            <a:ext cx="1557420" cy="13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11016" y="2464458"/>
            <a:ext cx="184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fresh mango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Spoiled And Rotten Mango Fruit With Skin Covered With Stinky Rot Vector  Illustration Stock Vector - Illustration of isolated, putrid: 1723357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625" l="10000" r="9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809" y="1407136"/>
            <a:ext cx="700198" cy="10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71958" y="2464458"/>
            <a:ext cx="178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bad mango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0" descr="Clean Shi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429" b="86071" l="0" r="5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" t="12004" r="49965" b="13804"/>
          <a:stretch/>
        </p:blipFill>
        <p:spPr bwMode="auto">
          <a:xfrm>
            <a:off x="-1282601" y="1529982"/>
            <a:ext cx="1007782" cy="8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05407" y="2464458"/>
            <a:ext cx="171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clean shirt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0" descr="Clean Shi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29" b="86071" l="50577" r="9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29" t="12004" r="2965" b="13804"/>
          <a:stretch/>
        </p:blipFill>
        <p:spPr bwMode="auto">
          <a:xfrm>
            <a:off x="-1369102" y="1520363"/>
            <a:ext cx="1004341" cy="86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19279" y="2464458"/>
            <a:ext cx="130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dirty shirt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4" descr="new bike clipart - Clip Art Librar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738" y="1226495"/>
            <a:ext cx="1124264" cy="11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10777" y="2455879"/>
            <a:ext cx="130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bike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2" descr="Old School Bicycle Sketch Vector Illustration Clip-art Image Royalty Free  Cliparts, Vectors, And Stock Illustration. Image 69819587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692" l="0" r="100000"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630" y="1463167"/>
            <a:ext cx="1070199" cy="10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89653" y="2512479"/>
            <a:ext cx="130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old bike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4" descr="The Happy Cat Royalty Free Cliparts, Vectors, And Stock Illustration. Image  23767078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4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102" y="1175411"/>
            <a:ext cx="1334125" cy="12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44282" y="2467391"/>
            <a:ext cx="135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happy cat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6" descr="Angry Cat Vectors Images, Stock Photos &amp; Vectors | Shutterstock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0000" l="9910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978" y="1135804"/>
            <a:ext cx="1405175" cy="151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216347" y="2487002"/>
            <a:ext cx="165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angry cat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329E-6 -0.02037 L 0.38696 -0.0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2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642E-6 -1.85185E-6 L -0.37693 0.02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8 0.02939 L 0.38824 0.011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33" y="-90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642E-6 -1.85185E-6 L -0.37423 0.02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329E-6 -1.11111E-6 L 0.38065 -0.0057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33" y="-30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642E-6 -1.85185E-6 L -0.37307 0.0233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0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062E-6 -7.40741E-7 L 0.38156 -0.0020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2" y="-11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642E-6 -1.85185E-6 L -0.37423 0.02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942E-6 2.22222E-6 L 0.36934 0.0143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67" y="71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642E-6 -1.85185E-6 L -0.37307 0.02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0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7284E-7 -4.81481E-6 L 0.3687 -0.0027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8" y="-13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642E-6 -1.85185E-6 L -0.37423 0.025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379E-6 -2.22222E-6 L 0.37821 0.0092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4" y="46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642E-6 -1.85185E-6 L -0.37552 0.0233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76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601E-6 4.07407E-6 L 0.37037 0.00208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9" y="93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35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642E-6 -1.85185E-6 L -0.37552 0.021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76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2" grpId="0"/>
      <p:bldP spid="22" grpId="1"/>
      <p:bldP spid="24" grpId="0"/>
      <p:bldP spid="24" grpId="1"/>
      <p:bldP spid="27" grpId="0"/>
      <p:bldP spid="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49706" y="554636"/>
            <a:ext cx="11407514" cy="5801194"/>
            <a:chOff x="449706" y="554636"/>
            <a:chExt cx="11407514" cy="5801194"/>
          </a:xfrm>
        </p:grpSpPr>
        <p:pic>
          <p:nvPicPr>
            <p:cNvPr id="4100" name="Picture 4" descr="cartoon little kids a study in the classroom Stock Vector Image &amp; Art -  Alam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3" r="3150" b="8312"/>
            <a:stretch/>
          </p:blipFill>
          <p:spPr bwMode="auto">
            <a:xfrm>
              <a:off x="449706" y="554636"/>
              <a:ext cx="11407514" cy="5801194"/>
            </a:xfrm>
            <a:prstGeom prst="rect">
              <a:avLst/>
            </a:prstGeom>
            <a:solidFill>
              <a:schemeClr val="bg1"/>
            </a:solidFill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4" name="Rectangle 23"/>
            <p:cNvSpPr/>
            <p:nvPr/>
          </p:nvSpPr>
          <p:spPr>
            <a:xfrm>
              <a:off x="2308485" y="899410"/>
              <a:ext cx="6295869" cy="1289154"/>
            </a:xfrm>
            <a:prstGeom prst="rect">
              <a:avLst/>
            </a:prstGeom>
            <a:solidFill>
              <a:srgbClr val="01957F"/>
            </a:solidFill>
            <a:ln>
              <a:solidFill>
                <a:srgbClr val="019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585023" y="2128604"/>
              <a:ext cx="599607" cy="404734"/>
            </a:xfrm>
            <a:prstGeom prst="ellipse">
              <a:avLst/>
            </a:prstGeom>
            <a:solidFill>
              <a:srgbClr val="01957F"/>
            </a:solidFill>
            <a:ln>
              <a:solidFill>
                <a:srgbClr val="009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047344" y="2113614"/>
              <a:ext cx="599607" cy="404734"/>
            </a:xfrm>
            <a:prstGeom prst="ellipse">
              <a:avLst/>
            </a:prstGeom>
            <a:solidFill>
              <a:srgbClr val="01957F"/>
            </a:solidFill>
            <a:ln>
              <a:solidFill>
                <a:srgbClr val="009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13612" y="914401"/>
            <a:ext cx="6685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Do you want to eat the fresh mango or the bad mango?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2649" y="1226805"/>
            <a:ext cx="4601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Now answer me.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13611" y="884421"/>
            <a:ext cx="6685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Do you like  the new bike or the old bike?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3610" y="884421"/>
            <a:ext cx="6685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Do you like  the clean shirt or the dirty shirt?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80081" y="914401"/>
            <a:ext cx="7019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Do you want to play with  the happy cat or the angry cat?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8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9" grpId="0"/>
      <p:bldP spid="29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574" y="500545"/>
            <a:ext cx="5890527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 DAY WORD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624" y="1987307"/>
            <a:ext cx="10552426" cy="2585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Old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endParaRPr lang="en-US" sz="5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Aged (পুরাতন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This shirt is old. 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695" y="4730269"/>
            <a:ext cx="11302584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Thank you all for the nice participation.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hool boy and girl clipart png » PNG Image">
            <a:extLst>
              <a:ext uri="{FF2B5EF4-FFF2-40B4-BE49-F238E27FC236}">
                <a16:creationId xmlns:a16="http://schemas.microsoft.com/office/drawing/2014/main" id="{76DAA744-2340-4733-B196-923D0E6B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03" y="302161"/>
            <a:ext cx="6089552" cy="62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93A600-8D6B-48EC-9486-9E57BB109D0B}"/>
              </a:ext>
            </a:extLst>
          </p:cNvPr>
          <p:cNvSpPr/>
          <p:nvPr/>
        </p:nvSpPr>
        <p:spPr>
          <a:xfrm>
            <a:off x="7091974" y="2274838"/>
            <a:ext cx="3985386" cy="2800767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Ravie" panose="04040805050809020602" pitchFamily="82" charset="0"/>
              </a:rPr>
              <a:t>Good </a:t>
            </a:r>
          </a:p>
          <a:p>
            <a:pPr algn="ctr"/>
            <a:r>
              <a:rPr lang="en-US" sz="8800" dirty="0" smtClean="0">
                <a:solidFill>
                  <a:srgbClr val="C00000"/>
                </a:solidFill>
                <a:latin typeface="Ravie" panose="04040805050809020602" pitchFamily="82" charset="0"/>
              </a:rPr>
              <a:t>Bye </a:t>
            </a:r>
            <a:endParaRPr lang="en-US" sz="8800" dirty="0">
              <a:solidFill>
                <a:srgbClr val="C00000"/>
              </a:solidFill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3750" y="122128"/>
            <a:ext cx="662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Presented</a:t>
            </a:r>
            <a:r>
              <a:rPr lang="en-US" sz="7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by</a:t>
            </a:r>
            <a:endParaRPr lang="en-US" sz="7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299" y="1675227"/>
            <a:ext cx="64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Hafiza Khanam.                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Assistant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teacher.</a:t>
            </a:r>
          </a:p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99 No. Nilokhi Govt. Primary School.</a:t>
            </a:r>
          </a:p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Gopalganj Sadar,</a:t>
            </a:r>
          </a:p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Gopalganj.</a:t>
            </a:r>
          </a:p>
        </p:txBody>
      </p:sp>
      <p:sp>
        <p:nvSpPr>
          <p:cNvPr id="5" name="Rectangle 4"/>
          <p:cNvSpPr/>
          <p:nvPr/>
        </p:nvSpPr>
        <p:spPr>
          <a:xfrm>
            <a:off x="7155364" y="1613672"/>
            <a:ext cx="5410199" cy="42165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Class: 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Four  Subject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English</a:t>
            </a:r>
          </a:p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Unite 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:22.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Tune up.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Lesson:1-2,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Page 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44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</p:txBody>
      </p:sp>
      <p:pic>
        <p:nvPicPr>
          <p:cNvPr id="5122" name="Picture 2" descr="Pink tulips, tulip, flowers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" b="100000" l="14667" r="80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88" y="3028013"/>
            <a:ext cx="6835514" cy="331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22" b="5430"/>
          <a:stretch/>
        </p:blipFill>
        <p:spPr>
          <a:xfrm>
            <a:off x="5486594" y="1286521"/>
            <a:ext cx="2127764" cy="2068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2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0255" y="479684"/>
            <a:ext cx="535148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Lets watch the video</a:t>
            </a:r>
            <a:endParaRPr lang="en-US" sz="4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1219" y="5396459"/>
            <a:ext cx="8289561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were watching a video.</a:t>
            </a:r>
          </a:p>
          <a:p>
            <a:pPr algn="ctr"/>
            <a:r>
              <a:rPr lang="en-US" sz="36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Now tell me what about the video is?</a:t>
            </a:r>
            <a:endParaRPr lang="en-US" sz="36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971702"/>
              </p:ext>
            </p:extLst>
          </p:nvPr>
        </p:nvGraphicFramePr>
        <p:xfrm>
          <a:off x="5235575" y="3208338"/>
          <a:ext cx="18732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1873080" imgH="440280" progId="Package">
                  <p:embed/>
                </p:oleObj>
              </mc:Choice>
              <mc:Fallback>
                <p:oleObj name="Packager Shell Object" showAsIcon="1" r:id="rId3" imgW="18730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5575" y="3208338"/>
                        <a:ext cx="18732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5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51A142-DC00-4544-8AD1-ED463691BBCF}"/>
              </a:ext>
            </a:extLst>
          </p:cNvPr>
          <p:cNvSpPr/>
          <p:nvPr/>
        </p:nvSpPr>
        <p:spPr>
          <a:xfrm>
            <a:off x="2745682" y="609600"/>
            <a:ext cx="6096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FC13A1-B2A7-44F2-9E44-74180F9544A4}"/>
              </a:ext>
            </a:extLst>
          </p:cNvPr>
          <p:cNvSpPr txBox="1"/>
          <p:nvPr/>
        </p:nvSpPr>
        <p:spPr>
          <a:xfrm>
            <a:off x="3140227" y="1878842"/>
            <a:ext cx="5306908" cy="1107996"/>
          </a:xfrm>
          <a:prstGeom prst="rect">
            <a:avLst/>
          </a:prstGeom>
          <a:gradFill flip="none" rotWithShape="1">
            <a:gsLst>
              <a:gs pos="29000">
                <a:srgbClr val="891549"/>
              </a:gs>
              <a:gs pos="6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6600" b="1" dirty="0" smtClean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rPr>
              <a:t>Tune up</a:t>
            </a:r>
            <a:endParaRPr lang="en-US" sz="6600" b="1" dirty="0">
              <a:ln w="22225">
                <a:solidFill>
                  <a:srgbClr val="CC0066"/>
                </a:solidFill>
                <a:prstDash val="solid"/>
              </a:ln>
              <a:solidFill>
                <a:srgbClr val="3208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D97882-7EC2-4339-A87E-00F8CE64CDFF}"/>
              </a:ext>
            </a:extLst>
          </p:cNvPr>
          <p:cNvGrpSpPr/>
          <p:nvPr/>
        </p:nvGrpSpPr>
        <p:grpSpPr>
          <a:xfrm>
            <a:off x="9452523" y="583442"/>
            <a:ext cx="1371600" cy="1295400"/>
            <a:chOff x="6553200" y="1524000"/>
            <a:chExt cx="2286000" cy="22098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D9659EC-F29F-48F7-A9DC-6C4A64C6DE97}"/>
                </a:ext>
              </a:extLst>
            </p:cNvPr>
            <p:cNvSpPr/>
            <p:nvPr/>
          </p:nvSpPr>
          <p:spPr>
            <a:xfrm>
              <a:off x="6553200" y="1524000"/>
              <a:ext cx="2286000" cy="2209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89DF66-571D-460A-9F6B-1E72866F3BBD}"/>
                </a:ext>
              </a:extLst>
            </p:cNvPr>
            <p:cNvSpPr/>
            <p:nvPr/>
          </p:nvSpPr>
          <p:spPr>
            <a:xfrm>
              <a:off x="6667500" y="1524000"/>
              <a:ext cx="2057400" cy="1905000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06" y="3552895"/>
            <a:ext cx="2629751" cy="28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9920" y="1508761"/>
            <a:ext cx="8138160" cy="82234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09A8">
                  <a:shade val="30000"/>
                  <a:satMod val="115000"/>
                </a:srgbClr>
              </a:gs>
              <a:gs pos="50000">
                <a:srgbClr val="CD09A8">
                  <a:shade val="67500"/>
                  <a:satMod val="115000"/>
                </a:srgbClr>
              </a:gs>
              <a:gs pos="100000">
                <a:srgbClr val="CD09A8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6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36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8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end of the lesson </a:t>
            </a:r>
            <a:r>
              <a:rPr lang="en-US" sz="336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students will be able---</a:t>
            </a:r>
          </a:p>
          <a:p>
            <a:endParaRPr lang="bn-BD" sz="336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872490" y="693695"/>
            <a:ext cx="2560320" cy="22860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760000"/>
              </a:gs>
              <a:gs pos="93805">
                <a:srgbClr val="AE2C83"/>
              </a:gs>
              <a:gs pos="19000">
                <a:srgbClr val="A4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8154" y="1347330"/>
            <a:ext cx="2194560" cy="978729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8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91F5D-61C0-4917-8961-87028A6DEA2B}"/>
              </a:ext>
            </a:extLst>
          </p:cNvPr>
          <p:cNvSpPr/>
          <p:nvPr/>
        </p:nvSpPr>
        <p:spPr>
          <a:xfrm>
            <a:off x="1662188" y="2840591"/>
            <a:ext cx="103749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 recognize English sound differences in the context of words. 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.1.1 repeat after the teacher and say words, phrases and sentences      		with proper sounds, stress and intonation.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words, phrases and sentences in the text.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0926" y="485265"/>
            <a:ext cx="8683169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When do you get up? 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44401" y="2340174"/>
            <a:ext cx="7167966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When do you have breakfast? 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70926" y="4695381"/>
            <a:ext cx="7807154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When do you leave for school? 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In Preparation For The Oklahoma Core Curriculum Tests, - Wake Up Clipart  Transparent - Free Transparent PNG Clipart Images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9571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3166" y="143267"/>
            <a:ext cx="3617119" cy="21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eakfast Table Stock Illustrations, Cliparts And Royalty Free Breakfast  Table Vecto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8444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4746" y="2298069"/>
            <a:ext cx="2191866" cy="18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Pin by ThanhTuyen on Rocco's am chart | School clipart, Clip art, Leaving  schoo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64" r="98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17" r="19130"/>
          <a:stretch/>
        </p:blipFill>
        <p:spPr bwMode="auto">
          <a:xfrm>
            <a:off x="-2027601" y="4223490"/>
            <a:ext cx="2027601" cy="22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4527E-6 7.40741E-7 L 0.25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1605E-6 -2.96296E-6 L -0.73019 -0.00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10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96296E-6 L 0.25 -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7 -0.00231 L -0.61098 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9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49E-6 7.40741E-7 L 0.25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029E-6 0 L -0.67246 0.001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2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61FCDC-9241-49C1-AC5A-E366F9FF22E5}"/>
              </a:ext>
            </a:extLst>
          </p:cNvPr>
          <p:cNvSpPr txBox="1"/>
          <p:nvPr/>
        </p:nvSpPr>
        <p:spPr>
          <a:xfrm>
            <a:off x="3382727" y="440140"/>
            <a:ext cx="4974439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0" y="1593477"/>
            <a:ext cx="4634433" cy="45081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09" y="1593477"/>
            <a:ext cx="4780825" cy="44631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029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26" b="54683"/>
          <a:stretch/>
        </p:blipFill>
        <p:spPr>
          <a:xfrm>
            <a:off x="6911502" y="633526"/>
            <a:ext cx="4885757" cy="57672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ight Arrow 2"/>
          <p:cNvSpPr/>
          <p:nvPr/>
        </p:nvSpPr>
        <p:spPr>
          <a:xfrm>
            <a:off x="354117" y="2424323"/>
            <a:ext cx="6200303" cy="2232094"/>
          </a:xfrm>
          <a:prstGeom prst="rightArrow">
            <a:avLst>
              <a:gd name="adj1" fmla="val 59756"/>
              <a:gd name="adj2" fmla="val 41603"/>
            </a:avLst>
          </a:prstGeom>
          <a:solidFill>
            <a:srgbClr val="EABE13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/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do you see in the picture</a:t>
            </a:r>
            <a:r>
              <a:rPr lang="en-US" sz="3600" b="1" dirty="0">
                <a:ln/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54117" y="333723"/>
            <a:ext cx="6200303" cy="2320977"/>
          </a:xfrm>
          <a:prstGeom prst="rightArrow">
            <a:avLst>
              <a:gd name="adj1" fmla="val 59756"/>
              <a:gd name="adj2" fmla="val 50000"/>
            </a:avLst>
          </a:prstGeom>
          <a:solidFill>
            <a:srgbClr val="EABE13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/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Look at the picture carefully?</a:t>
            </a:r>
            <a:endParaRPr lang="en-US" sz="3600" b="1" dirty="0">
              <a:ln/>
              <a:solidFill>
                <a:schemeClr val="tx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4117" y="4426040"/>
            <a:ext cx="6200303" cy="2232094"/>
          </a:xfrm>
          <a:prstGeom prst="rightArrow">
            <a:avLst>
              <a:gd name="adj1" fmla="val 59756"/>
              <a:gd name="adj2" fmla="val 41603"/>
            </a:avLst>
          </a:prstGeom>
          <a:solidFill>
            <a:srgbClr val="EABE13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/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There are two types of pictures of the same pair in the pictures?</a:t>
            </a:r>
            <a:endParaRPr lang="en-US" sz="3200" b="1" dirty="0">
              <a:ln/>
              <a:solidFill>
                <a:schemeClr val="tx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1231" y="637617"/>
            <a:ext cx="4495798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words 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199" y="2069113"/>
            <a:ext cx="9746346" cy="34163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Fresh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Pure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Dirty = Unclean (অপরিচ্ছন্ন)</a:t>
            </a:r>
            <a:endParaRPr lang="en-US" sz="54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Old = Aged (পুরাতন)</a:t>
            </a:r>
          </a:p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Angry = Grumpy(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ক্রুদ্ধ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09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390</Words>
  <Application>Microsoft Office PowerPoint</Application>
  <PresentationFormat>Custom</PresentationFormat>
  <Paragraphs>71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Lato Black</vt:lpstr>
      <vt:lpstr>NikoshBAN</vt:lpstr>
      <vt:lpstr>Ravie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91</cp:revision>
  <dcterms:created xsi:type="dcterms:W3CDTF">2021-01-05T12:36:05Z</dcterms:created>
  <dcterms:modified xsi:type="dcterms:W3CDTF">2021-01-08T08:11:39Z</dcterms:modified>
</cp:coreProperties>
</file>