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sldIdLst>
    <p:sldId id="314" r:id="rId2"/>
    <p:sldId id="315" r:id="rId3"/>
    <p:sldId id="316" r:id="rId4"/>
    <p:sldId id="305" r:id="rId5"/>
    <p:sldId id="310" r:id="rId6"/>
    <p:sldId id="259" r:id="rId7"/>
    <p:sldId id="260" r:id="rId8"/>
    <p:sldId id="261" r:id="rId9"/>
    <p:sldId id="263" r:id="rId10"/>
    <p:sldId id="262" r:id="rId11"/>
    <p:sldId id="265" r:id="rId12"/>
    <p:sldId id="264" r:id="rId13"/>
    <p:sldId id="317" r:id="rId14"/>
    <p:sldId id="318" r:id="rId15"/>
    <p:sldId id="28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4405FA2-3D8D-4793-9AC5-CC5D0AEECF17}">
          <p14:sldIdLst>
            <p14:sldId id="314"/>
            <p14:sldId id="315"/>
            <p14:sldId id="316"/>
            <p14:sldId id="305"/>
            <p14:sldId id="310"/>
            <p14:sldId id="259"/>
            <p14:sldId id="260"/>
            <p14:sldId id="261"/>
            <p14:sldId id="263"/>
            <p14:sldId id="262"/>
            <p14:sldId id="265"/>
            <p14:sldId id="264"/>
            <p14:sldId id="317"/>
            <p14:sldId id="318"/>
            <p14:sldId id="283"/>
          </p14:sldIdLst>
        </p14:section>
        <p14:section name="Untitled Section" id="{65478473-2F22-4678-996A-1FB1DCF6DAE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F4F8-645E-44CE-AADA-6365B20F15D5}" type="datetimeFigureOut">
              <a:rPr lang="en-US" smtClean="0"/>
              <a:t>01/08/2021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1339-BACF-44DF-B20B-7B7F26116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24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F4F8-645E-44CE-AADA-6365B20F15D5}" type="datetimeFigureOut">
              <a:rPr lang="en-US" smtClean="0"/>
              <a:t>01/08/2021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1339-BACF-44DF-B20B-7B7F26116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40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F4F8-645E-44CE-AADA-6365B20F15D5}" type="datetimeFigureOut">
              <a:rPr lang="en-US" smtClean="0"/>
              <a:t>01/08/2021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1339-BACF-44DF-B20B-7B7F26116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76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F4F8-645E-44CE-AADA-6365B20F15D5}" type="datetimeFigureOut">
              <a:rPr lang="en-US" smtClean="0"/>
              <a:t>01/08/2021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1339-BACF-44DF-B20B-7B7F26116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F4F8-645E-44CE-AADA-6365B20F15D5}" type="datetimeFigureOut">
              <a:rPr lang="en-US" smtClean="0"/>
              <a:t>01/08/2021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1339-BACF-44DF-B20B-7B7F26116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78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F4F8-645E-44CE-AADA-6365B20F15D5}" type="datetimeFigureOut">
              <a:rPr lang="en-US" smtClean="0"/>
              <a:t>01/08/2021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1339-BACF-44DF-B20B-7B7F26116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22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F4F8-645E-44CE-AADA-6365B20F15D5}" type="datetimeFigureOut">
              <a:rPr lang="en-US" smtClean="0"/>
              <a:t>01/08/2021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1339-BACF-44DF-B20B-7B7F26116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279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F4F8-645E-44CE-AADA-6365B20F15D5}" type="datetimeFigureOut">
              <a:rPr lang="en-US" smtClean="0"/>
              <a:t>01/08/2021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1339-BACF-44DF-B20B-7B7F26116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9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F4F8-645E-44CE-AADA-6365B20F15D5}" type="datetimeFigureOut">
              <a:rPr lang="en-US" smtClean="0"/>
              <a:t>01/08/2021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1339-BACF-44DF-B20B-7B7F26116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72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F4F8-645E-44CE-AADA-6365B20F15D5}" type="datetimeFigureOut">
              <a:rPr lang="en-US" smtClean="0"/>
              <a:t>01/08/2021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1339-BACF-44DF-B20B-7B7F26116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6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F4F8-645E-44CE-AADA-6365B20F15D5}" type="datetimeFigureOut">
              <a:rPr lang="en-US" smtClean="0"/>
              <a:t>01/08/2021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1339-BACF-44DF-B20B-7B7F26116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74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FF4F8-645E-44CE-AADA-6365B20F15D5}" type="datetimeFigureOut">
              <a:rPr lang="en-US" smtClean="0"/>
              <a:t>01/08/2021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A1339-BACF-44DF-B20B-7B7F26116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2369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92746"/>
            <a:ext cx="12192001" cy="32858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193142"/>
            <a:ext cx="12192000" cy="36648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2277" y="230457"/>
            <a:ext cx="109470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</a:t>
            </a:r>
            <a:r>
              <a:rPr 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র</a:t>
            </a:r>
            <a:r>
              <a:rPr lang="as-IN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সৃজনশীল ক্লাসে </a:t>
            </a:r>
            <a:r>
              <a:rPr lang="as-IN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তোমাদের</a:t>
            </a:r>
            <a:endParaRPr lang="en-US" sz="8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31582" y="3534685"/>
            <a:ext cx="692883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19900" b="1" spc="50" dirty="0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স্বাগতম</a:t>
            </a:r>
            <a:endParaRPr lang="en-US" sz="2800" b="1" spc="50" dirty="0">
              <a:ln w="0"/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74067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11786" y="2506670"/>
            <a:ext cx="1339643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as-IN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যেমন</a:t>
            </a:r>
            <a:r>
              <a:rPr lang="en-US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ঃ</a:t>
            </a:r>
            <a:endParaRPr lang="en-US" sz="3600" b="1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7640" y="3410271"/>
            <a:ext cx="100029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48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প্রশ্ন</a:t>
            </a:r>
            <a:r>
              <a:rPr lang="en-US" sz="48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ঃ </a:t>
            </a:r>
            <a:r>
              <a:rPr lang="as-IN" sz="48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একটি </a:t>
            </a:r>
            <a:r>
              <a:rPr lang="as-IN" sz="4800" b="1" dirty="0">
                <a:latin typeface="Kalpurush" panose="02000600000000000000" pitchFamily="2" charset="0"/>
                <a:cs typeface="Kalpurush" panose="02000600000000000000" pitchFamily="2" charset="0"/>
              </a:rPr>
              <a:t>যুক্তিবাক্যে কয়টি পদ </a:t>
            </a:r>
            <a:r>
              <a:rPr lang="as-IN" sz="48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থাকে</a:t>
            </a:r>
            <a:r>
              <a:rPr lang="en-US" sz="48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? </a:t>
            </a:r>
          </a:p>
          <a:p>
            <a:r>
              <a:rPr lang="en-US" sz="48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(ক) </a:t>
            </a:r>
            <a:r>
              <a:rPr lang="en-US" sz="48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একটি</a:t>
            </a:r>
            <a:r>
              <a:rPr lang="en-US" sz="48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 					(খ) </a:t>
            </a:r>
            <a:r>
              <a:rPr lang="en-US" sz="48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দুইটি</a:t>
            </a:r>
            <a:endParaRPr lang="en-US" sz="4800" b="1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48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(গ) </a:t>
            </a:r>
            <a:r>
              <a:rPr lang="en-US" sz="48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তিনটি</a:t>
            </a:r>
            <a:r>
              <a:rPr lang="en-US" sz="48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 					(ঘ) </a:t>
            </a:r>
            <a:r>
              <a:rPr lang="en-US" sz="48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চারটি</a:t>
            </a:r>
            <a:r>
              <a:rPr lang="en-US" sz="48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8251"/>
            <a:ext cx="12192000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১. </a:t>
            </a:r>
            <a:r>
              <a:rPr lang="as-IN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সাধারণ বহুনির্বাচনী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প্রশ্ন</a:t>
            </a:r>
            <a:endParaRPr lang="en-US" sz="72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271895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200" dirty="0">
                <a:latin typeface="Kalpurush" panose="02000600000000000000" pitchFamily="2" charset="0"/>
                <a:cs typeface="Kalpurush" panose="02000600000000000000" pitchFamily="2" charset="0"/>
              </a:rPr>
              <a:t>সাধারণ বহুনির্বাচনী </a:t>
            </a:r>
            <a:r>
              <a:rPr lang="as-IN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প্রশ্নগুলো </a:t>
            </a:r>
            <a:r>
              <a:rPr lang="as-IN" sz="3200" dirty="0">
                <a:latin typeface="Kalpurush" panose="02000600000000000000" pitchFamily="2" charset="0"/>
                <a:cs typeface="Kalpurush" panose="02000600000000000000" pitchFamily="2" charset="0"/>
              </a:rPr>
              <a:t>সাধারণত প্রশ্নবোধক </a:t>
            </a:r>
            <a:r>
              <a:rPr lang="as-IN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বাক্য</a:t>
            </a:r>
            <a:r>
              <a:rPr lang="en-US" sz="32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ের</a:t>
            </a:r>
            <a:r>
              <a:rPr lang="as-IN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আকার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ে</a:t>
            </a:r>
            <a:r>
              <a:rPr lang="as-IN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3200" dirty="0">
                <a:latin typeface="Kalpurush" panose="02000600000000000000" pitchFamily="2" charset="0"/>
                <a:cs typeface="Kalpurush" panose="02000600000000000000" pitchFamily="2" charset="0"/>
              </a:rPr>
              <a:t>হয়ে </a:t>
            </a:r>
            <a:r>
              <a:rPr lang="as-IN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থাকে</a:t>
            </a:r>
            <a:r>
              <a:rPr lang="en-US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।</a:t>
            </a:r>
            <a:r>
              <a:rPr lang="as-IN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প্রতিটি </a:t>
            </a:r>
            <a:r>
              <a:rPr lang="as-IN" sz="3200" dirty="0">
                <a:latin typeface="Kalpurush" panose="02000600000000000000" pitchFamily="2" charset="0"/>
                <a:cs typeface="Kalpurush" panose="02000600000000000000" pitchFamily="2" charset="0"/>
              </a:rPr>
              <a:t>প্রশ্নের চারটি বিকল্প উত্তর থাকে যার মধ্যে </a:t>
            </a:r>
            <a:r>
              <a:rPr lang="as-IN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একটি</a:t>
            </a:r>
            <a:r>
              <a:rPr lang="en-US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ই</a:t>
            </a:r>
            <a:r>
              <a:rPr lang="as-IN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সঠিক </a:t>
            </a:r>
            <a:r>
              <a:rPr lang="as-IN" sz="3200" dirty="0">
                <a:latin typeface="Kalpurush" panose="02000600000000000000" pitchFamily="2" charset="0"/>
                <a:cs typeface="Kalpurush" panose="02000600000000000000" pitchFamily="2" charset="0"/>
              </a:rPr>
              <a:t>উত্তর </a:t>
            </a:r>
            <a:r>
              <a:rPr lang="as-IN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থাকে</a:t>
            </a:r>
            <a:r>
              <a:rPr lang="en-US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10742" y="5975865"/>
            <a:ext cx="2438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উত্তর</a:t>
            </a:r>
            <a:r>
              <a:rPr lang="en-US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ঃ- (গ)</a:t>
            </a:r>
            <a:endParaRPr lang="en-US" sz="36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366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build="p"/>
      <p:bldP spid="7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830293" y="5790484"/>
            <a:ext cx="30770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48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উত্তর</a:t>
            </a:r>
            <a:r>
              <a:rPr lang="en-US" sz="4800" dirty="0" smtClean="0">
                <a:latin typeface="Kalpurush" panose="02000600000000000000" pitchFamily="2" charset="0"/>
                <a:cs typeface="Kalpurush" panose="02000600000000000000" pitchFamily="2" charset="0"/>
              </a:rPr>
              <a:t>- (গ)</a:t>
            </a:r>
            <a:endParaRPr lang="en-US" sz="48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648" y="3823603"/>
            <a:ext cx="116516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প্রশ্ন</a:t>
            </a:r>
            <a:r>
              <a:rPr lang="en-US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ঃ</a:t>
            </a:r>
            <a:r>
              <a:rPr lang="as-IN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4000" dirty="0">
                <a:latin typeface="Kalpurush" panose="02000600000000000000" pitchFamily="2" charset="0"/>
                <a:cs typeface="Kalpurush" panose="02000600000000000000" pitchFamily="2" charset="0"/>
              </a:rPr>
              <a:t>কম্পিউটার বিজ্ঞানের জনক </a:t>
            </a:r>
            <a:r>
              <a:rPr lang="as-IN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হলেন</a:t>
            </a:r>
            <a:r>
              <a:rPr lang="en-US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- </a:t>
            </a:r>
          </a:p>
          <a:p>
            <a:pPr marL="857250" indent="-857250">
              <a:buAutoNum type="romanLcParenBoth"/>
            </a:pPr>
            <a:r>
              <a:rPr lang="as-IN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স্যার জনসন</a:t>
            </a:r>
            <a:r>
              <a:rPr lang="en-US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			(ii) </a:t>
            </a:r>
            <a:r>
              <a:rPr lang="as-IN" sz="4000" dirty="0">
                <a:latin typeface="Kalpurush" panose="02000600000000000000" pitchFamily="2" charset="0"/>
                <a:cs typeface="Kalpurush" panose="02000600000000000000" pitchFamily="2" charset="0"/>
              </a:rPr>
              <a:t>ইংল্যান্ডের </a:t>
            </a:r>
            <a:r>
              <a:rPr lang="as-IN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নাগরিক</a:t>
            </a:r>
            <a:endParaRPr lang="en-US" sz="4000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(iii) </a:t>
            </a:r>
            <a:r>
              <a:rPr lang="as-IN" sz="4000" dirty="0">
                <a:latin typeface="Kalpurush" panose="02000600000000000000" pitchFamily="2" charset="0"/>
                <a:cs typeface="Kalpurush" panose="02000600000000000000" pitchFamily="2" charset="0"/>
              </a:rPr>
              <a:t>ইংল্যান্ডের নাগরিক</a:t>
            </a:r>
            <a:endParaRPr lang="en-US" sz="40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4514" y="19765"/>
            <a:ext cx="12191999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২. </a:t>
            </a:r>
            <a:r>
              <a:rPr lang="as-IN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বহুপদী </a:t>
            </a:r>
            <a:r>
              <a:rPr lang="as-IN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সমাপ্তিসূচক প্রশ্ন</a:t>
            </a: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4514" y="1220094"/>
            <a:ext cx="121919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s-IN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বহুপদী সমাপ্তিসূচক প্রশ্ন গুলো সব সময় অসম্পূর্ণ বাক্যের আকারে </a:t>
            </a:r>
            <a:r>
              <a:rPr lang="as-IN" sz="28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থাকে</a:t>
            </a:r>
            <a:r>
              <a:rPr lang="en-US" sz="28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as-IN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অর্থাৎ এ প্রশ্নের শেষে </a:t>
            </a:r>
            <a:r>
              <a:rPr lang="as-IN" sz="28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কখন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ও</a:t>
            </a:r>
            <a:r>
              <a:rPr lang="as-IN" sz="28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প্রশ্ন বোধক চিহ্ন হয় </a:t>
            </a:r>
            <a:r>
              <a:rPr lang="as-IN" sz="28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ন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া</a:t>
            </a:r>
            <a:r>
              <a:rPr lang="en-US" sz="28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as-IN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এ ধরনের প্রশ্নের শুধু </a:t>
            </a:r>
            <a:r>
              <a:rPr lang="as-IN" sz="28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অনুধাবন</a:t>
            </a:r>
            <a:r>
              <a:rPr lang="en-US" sz="28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lang="as-IN" sz="28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প্রয়োগ ও উচ্চতর </a:t>
            </a:r>
            <a:r>
              <a:rPr lang="as-IN" sz="28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দক্ষতা</a:t>
            </a:r>
            <a:r>
              <a:rPr lang="en-US" sz="28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28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স্তরের</a:t>
            </a:r>
            <a:r>
              <a:rPr lang="en-US" sz="28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28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প্রশ্ন </a:t>
            </a:r>
            <a:r>
              <a:rPr lang="as-IN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করা হয় </a:t>
            </a:r>
            <a:r>
              <a:rPr lang="en-US" sz="28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as-IN" sz="28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রোমান </a:t>
            </a:r>
            <a:r>
              <a:rPr lang="as-IN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সংখ্যা দিয়ে সজ্জিত বিকল্প উত্তর গুলোর মধ্যে এক বা একাধিক সঠিক উত্তর </a:t>
            </a:r>
            <a:r>
              <a:rPr lang="as-IN" sz="28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থাকে</a:t>
            </a:r>
            <a:r>
              <a:rPr lang="en-US" sz="28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endParaRPr lang="en-US" sz="2800" b="1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968291"/>
            <a:ext cx="1339643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as-IN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যেমন</a:t>
            </a:r>
            <a:r>
              <a:rPr lang="en-US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ঃ</a:t>
            </a:r>
            <a:endParaRPr lang="en-US" sz="3600" b="1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6400" y="5975150"/>
            <a:ext cx="7692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(ক)  </a:t>
            </a:r>
            <a:r>
              <a:rPr lang="en-US" sz="36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i</a:t>
            </a:r>
            <a:r>
              <a:rPr lang="en-US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 (খ)  iii  (গ)  ii ও iii  (ঘ) I ও ii</a:t>
            </a:r>
            <a:endParaRPr lang="en-US" sz="36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951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  <p:bldP spid="9" grpId="0" animBg="1"/>
      <p:bldP spid="2" grpId="0"/>
      <p:bldP spid="10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0" y="1432757"/>
            <a:ext cx="121667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s-IN" sz="4400" b="1" dirty="0">
                <a:latin typeface="Kalpurush" panose="02000600000000000000" pitchFamily="2" charset="0"/>
                <a:cs typeface="Kalpurush" panose="02000600000000000000" pitchFamily="2" charset="0"/>
              </a:rPr>
              <a:t>অভিন্ন তথ্যভিত্তিক প্রশ্নের ক্ষেত্রে একটি উদ্দীপকের উপর ভিত্তি করে একাধিক প্রশ্ন তৈরি করা </a:t>
            </a:r>
            <a:r>
              <a:rPr lang="as-IN" sz="44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হয়</a:t>
            </a:r>
            <a:r>
              <a:rPr lang="en-US" sz="44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r>
              <a:rPr lang="as-IN" sz="44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44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এ</a:t>
            </a:r>
            <a:r>
              <a:rPr lang="en-US" sz="44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44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জাতীয় প্রশ্নে</a:t>
            </a:r>
            <a:r>
              <a:rPr lang="en-US" sz="44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44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সাধারণ </a:t>
            </a:r>
            <a:r>
              <a:rPr lang="as-IN" sz="4400" b="1" dirty="0">
                <a:latin typeface="Kalpurush" panose="02000600000000000000" pitchFamily="2" charset="0"/>
                <a:cs typeface="Kalpurush" panose="02000600000000000000" pitchFamily="2" charset="0"/>
              </a:rPr>
              <a:t>বহু </a:t>
            </a:r>
            <a:r>
              <a:rPr lang="as-IN" sz="44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নির্বাচনী </a:t>
            </a:r>
            <a:r>
              <a:rPr lang="en-US" sz="44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as-IN" sz="44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4400" b="1" dirty="0">
                <a:latin typeface="Kalpurush" panose="02000600000000000000" pitchFamily="2" charset="0"/>
                <a:cs typeface="Kalpurush" panose="02000600000000000000" pitchFamily="2" charset="0"/>
              </a:rPr>
              <a:t>বহুপদী সমাপ্তিসূচক যে কোনো রকমের </a:t>
            </a:r>
            <a:r>
              <a:rPr lang="as-IN" sz="44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প্রশ্ন</a:t>
            </a:r>
            <a:r>
              <a:rPr lang="en-US" sz="44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ই</a:t>
            </a:r>
            <a:r>
              <a:rPr lang="as-IN" sz="44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4400" b="1" dirty="0">
                <a:latin typeface="Kalpurush" panose="02000600000000000000" pitchFamily="2" charset="0"/>
                <a:cs typeface="Kalpurush" panose="02000600000000000000" pitchFamily="2" charset="0"/>
              </a:rPr>
              <a:t>হতে </a:t>
            </a:r>
            <a:r>
              <a:rPr lang="as-IN" sz="44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পারে</a:t>
            </a:r>
            <a:r>
              <a:rPr lang="en-US" sz="44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r>
              <a:rPr lang="as-IN" sz="44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4400" b="1" dirty="0">
                <a:latin typeface="Kalpurush" panose="02000600000000000000" pitchFamily="2" charset="0"/>
                <a:cs typeface="Kalpurush" panose="02000600000000000000" pitchFamily="2" charset="0"/>
              </a:rPr>
              <a:t>অভিন্ন তথ্যভিত্তিক প্রশ্নে </a:t>
            </a:r>
            <a:r>
              <a:rPr lang="as-IN" sz="44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জ্ঞান</a:t>
            </a:r>
            <a:r>
              <a:rPr lang="en-US" sz="44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4400" b="1" dirty="0">
                <a:latin typeface="Kalpurush" panose="02000600000000000000" pitchFamily="2" charset="0"/>
                <a:cs typeface="Kalpurush" panose="02000600000000000000" pitchFamily="2" charset="0"/>
              </a:rPr>
              <a:t>স্তরের প্রশ্ন থাকে না এবং উদ্দীপকের সাহায্য ছাড়া প্রশ্নগুলোর উত্তর করা যায় </a:t>
            </a:r>
            <a:r>
              <a:rPr lang="as-IN" sz="44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না</a:t>
            </a:r>
            <a:r>
              <a:rPr lang="en-US" sz="44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endParaRPr lang="en-US" sz="4400" b="1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261" y="9847"/>
            <a:ext cx="12166740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৩.</a:t>
            </a:r>
            <a:r>
              <a:rPr lang="as-IN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অভিন্ন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তথ্য </a:t>
            </a:r>
            <a:r>
              <a:rPr lang="as-IN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ভিত্তিক প্রশ্ন</a:t>
            </a:r>
            <a:endParaRPr lang="en-US" sz="72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385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120818"/>
            <a:ext cx="1219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        </a:t>
            </a:r>
            <a:r>
              <a:rPr lang="as-IN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উদ্দীপক</a:t>
            </a:r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ঃ</a:t>
            </a:r>
            <a:r>
              <a:rPr lang="as-IN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এখন </a:t>
            </a:r>
            <a:r>
              <a:rPr lang="as-IN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বর্ষাকাল</a:t>
            </a:r>
            <a:r>
              <a:rPr lang="en-US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r>
              <a:rPr lang="as-IN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সকাল থেকে বৃষ্টি </a:t>
            </a:r>
            <a:r>
              <a:rPr lang="as-IN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হচ্ছে</a:t>
            </a:r>
            <a:r>
              <a:rPr lang="en-US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r>
              <a:rPr lang="as-IN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মা তার ছেলেকে </a:t>
            </a:r>
            <a:r>
              <a:rPr lang="as-IN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বল</a:t>
            </a:r>
            <a:r>
              <a:rPr lang="en-US" sz="36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লো</a:t>
            </a:r>
            <a:r>
              <a:rPr lang="en-US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lang="as-IN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যদি ইস্কুলে যাও তবে ছাতা নিয়ে </a:t>
            </a:r>
            <a:r>
              <a:rPr lang="as-IN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যাও</a:t>
            </a:r>
            <a:r>
              <a:rPr lang="en-US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r>
              <a:rPr lang="as-IN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ছেলে </a:t>
            </a:r>
            <a:r>
              <a:rPr lang="as-IN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বল</a:t>
            </a:r>
            <a:r>
              <a:rPr lang="en-US" sz="36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লো</a:t>
            </a:r>
            <a:r>
              <a:rPr lang="en-US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lang="as-IN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আমি ছাতা নিয়ে স্কুলে </a:t>
            </a:r>
            <a:r>
              <a:rPr lang="as-IN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যাব</a:t>
            </a:r>
            <a:r>
              <a:rPr lang="en-US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endParaRPr lang="en-US" sz="2400" b="1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339643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as-IN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যেমন</a:t>
            </a:r>
            <a:r>
              <a:rPr lang="en-US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ঃ</a:t>
            </a:r>
            <a:endParaRPr lang="en-US" sz="3600" b="1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39106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১। ‘</a:t>
            </a:r>
            <a:r>
              <a:rPr lang="as-IN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যদি </a:t>
            </a:r>
            <a:r>
              <a:rPr lang="as-IN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ইস্কুলে যাও তবে ছাতা নিয়ে </a:t>
            </a:r>
            <a:r>
              <a:rPr lang="as-IN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যা</a:t>
            </a:r>
            <a:r>
              <a:rPr lang="en-US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ও’- </a:t>
            </a:r>
            <a:r>
              <a:rPr lang="as-IN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বাক্যটির </a:t>
            </a:r>
            <a:r>
              <a:rPr lang="as-IN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প্রতীকী রূপ </a:t>
            </a:r>
            <a:r>
              <a:rPr lang="as-IN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কোনটি</a:t>
            </a:r>
            <a:r>
              <a:rPr lang="en-US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?</a:t>
            </a:r>
            <a:endParaRPr lang="en-US" sz="3600" b="1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0914" y="2439742"/>
            <a:ext cx="76780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(ক) p </a:t>
            </a:r>
            <a:r>
              <a:rPr lang="en-US" sz="4000" b="1" dirty="0" smtClean="0">
                <a:latin typeface="Kalpurush" panose="02000600000000000000" pitchFamily="2" charset="0"/>
                <a:cs typeface="Kalpurush" panose="02000600000000000000" pitchFamily="2" charset="0"/>
                <a:sym typeface="Symbol" panose="05050102010706020507" pitchFamily="18" charset="2"/>
              </a:rPr>
              <a:t> </a:t>
            </a:r>
            <a:r>
              <a:rPr lang="en-US" sz="40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q          	(খ)  p </a:t>
            </a:r>
            <a:r>
              <a:rPr lang="en-US" sz="4000" b="1" dirty="0" smtClean="0">
                <a:latin typeface="Kalpurush" panose="02000600000000000000" pitchFamily="2" charset="0"/>
                <a:cs typeface="Kalpurush" panose="02000600000000000000" pitchFamily="2" charset="0"/>
                <a:sym typeface="Symbol" panose="05050102010706020507" pitchFamily="18" charset="2"/>
              </a:rPr>
              <a:t> </a:t>
            </a:r>
            <a:r>
              <a:rPr lang="en-US" sz="40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q</a:t>
            </a:r>
          </a:p>
          <a:p>
            <a:r>
              <a:rPr lang="en-US" sz="40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(গ) p </a:t>
            </a:r>
            <a:r>
              <a:rPr lang="en-US" sz="4000" b="1" dirty="0" smtClean="0">
                <a:latin typeface="Kalpurush" panose="02000600000000000000" pitchFamily="2" charset="0"/>
                <a:cs typeface="Kalpurush" panose="02000600000000000000" pitchFamily="2" charset="0"/>
                <a:sym typeface="Symbol" panose="05050102010706020507" pitchFamily="18" charset="2"/>
              </a:rPr>
              <a:t> </a:t>
            </a:r>
            <a:r>
              <a:rPr lang="en-US" sz="40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q          	(ঘ)  p </a:t>
            </a:r>
            <a:r>
              <a:rPr lang="en-US" sz="4000" b="1" dirty="0" smtClean="0">
                <a:latin typeface="Kalpurush" panose="02000600000000000000" pitchFamily="2" charset="0"/>
                <a:cs typeface="Kalpurush" panose="02000600000000000000" pitchFamily="2" charset="0"/>
                <a:sym typeface="Symbol" panose="05050102010706020507" pitchFamily="18" charset="2"/>
              </a:rPr>
              <a:t> </a:t>
            </a:r>
            <a:r>
              <a:rPr lang="en-US" sz="40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q</a:t>
            </a:r>
            <a:endParaRPr lang="en-US" sz="4000" b="1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819004"/>
            <a:ext cx="85198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২। </a:t>
            </a:r>
            <a:r>
              <a:rPr lang="as-IN" sz="44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মা </a:t>
            </a:r>
            <a:r>
              <a:rPr lang="as-IN" sz="4400" b="1" dirty="0">
                <a:latin typeface="Kalpurush" panose="02000600000000000000" pitchFamily="2" charset="0"/>
                <a:cs typeface="Kalpurush" panose="02000600000000000000" pitchFamily="2" charset="0"/>
              </a:rPr>
              <a:t>ও ছেলের বক্তব্যের মধ্যে </a:t>
            </a:r>
            <a:r>
              <a:rPr lang="as-IN" sz="44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অমিল</a:t>
            </a:r>
            <a:r>
              <a:rPr lang="en-US" sz="44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-</a:t>
            </a:r>
            <a:endParaRPr lang="en-US" sz="4400" b="1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0914" y="4653354"/>
            <a:ext cx="825862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(ক) </a:t>
            </a:r>
            <a:r>
              <a:rPr lang="as-IN" sz="32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মায়ের </a:t>
            </a:r>
            <a:r>
              <a:rPr lang="as-IN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বক্তব্য শর্তযুক্ত এবং ছেলের </a:t>
            </a:r>
            <a:r>
              <a:rPr lang="as-IN" sz="32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বক্তব্য শর্তহীন</a:t>
            </a:r>
            <a:endParaRPr lang="en-US" sz="3200" b="1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32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(খ) </a:t>
            </a:r>
            <a:r>
              <a:rPr lang="as-IN" sz="32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ছেলের </a:t>
            </a:r>
            <a:r>
              <a:rPr lang="as-IN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বক্তব্য </a:t>
            </a:r>
            <a:r>
              <a:rPr lang="as-IN" sz="32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শর্তযুক্ত</a:t>
            </a:r>
            <a:r>
              <a:rPr lang="as-IN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এবং</a:t>
            </a:r>
            <a:r>
              <a:rPr lang="as-IN" sz="32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মায়ের বক্তব্য শর্তযুক্ত </a:t>
            </a:r>
            <a:endParaRPr lang="en-US" sz="3200" b="1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32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(গ) </a:t>
            </a:r>
            <a:r>
              <a:rPr lang="as-IN" sz="32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মা </a:t>
            </a:r>
            <a:r>
              <a:rPr lang="as-IN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ও ছেলের উভয়ের বক্তব্য </a:t>
            </a:r>
            <a:r>
              <a:rPr lang="as-IN" sz="32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শর্তহীন</a:t>
            </a:r>
            <a:endParaRPr lang="en-US" sz="3200" b="1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32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(ঘ) </a:t>
            </a:r>
            <a:r>
              <a:rPr lang="as-IN" sz="32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মা </a:t>
            </a:r>
            <a:r>
              <a:rPr lang="as-IN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ও </a:t>
            </a:r>
            <a:r>
              <a:rPr lang="as-IN" sz="32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ছেলের</a:t>
            </a:r>
            <a:r>
              <a:rPr lang="en-US" sz="32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উভয়ের বক্তব্য শর্তযুক্ত</a:t>
            </a:r>
            <a:endParaRPr lang="en-US" sz="3200" b="1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27886" y="6008914"/>
            <a:ext cx="2975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28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উত্তর</a:t>
            </a:r>
            <a:r>
              <a:rPr lang="en-US" sz="28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ঃ ১.খ , ২. ক</a:t>
            </a:r>
            <a:endParaRPr lang="en-US" sz="28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36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3" grpId="0"/>
      <p:bldP spid="4" grpId="0" build="p"/>
      <p:bldP spid="5" grpId="0"/>
      <p:bldP spid="6" grpId="0" build="p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418" y="1"/>
            <a:ext cx="12160582" cy="304698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আগামী ক্লাসে থাকবে  তোমাদের </a:t>
            </a:r>
            <a:r>
              <a:rPr lang="as-IN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জন্য</a:t>
            </a:r>
            <a:endParaRPr lang="en-US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924584"/>
            <a:ext cx="1219199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spc="50" dirty="0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২. </a:t>
            </a:r>
            <a:r>
              <a:rPr lang="en-US" sz="8800" b="1" spc="50" dirty="0" err="1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সৃজনশীল</a:t>
            </a:r>
            <a:r>
              <a:rPr lang="en-US" sz="8800" b="1" spc="50" dirty="0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8800" b="1" spc="50" dirty="0" err="1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প্রশ্ন</a:t>
            </a:r>
            <a:r>
              <a:rPr lang="en-US" sz="8800" b="1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8800" b="1" spc="50" dirty="0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(</a:t>
            </a:r>
            <a:r>
              <a:rPr lang="en-US" sz="8800" b="1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খ</a:t>
            </a:r>
            <a:r>
              <a:rPr lang="en-US" sz="8800" b="1" spc="50" dirty="0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as-IN" sz="8800" b="1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অংশ</a:t>
            </a:r>
            <a:r>
              <a:rPr lang="en-US" sz="8800" b="1" spc="50" dirty="0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) </a:t>
            </a:r>
            <a:endParaRPr lang="en-US" sz="8800" b="1" spc="50" dirty="0">
              <a:ln w="0"/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66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4130"/>
            <a:ext cx="12192000" cy="6952129"/>
          </a:xfrm>
          <a:solidFill>
            <a:srgbClr val="FF0000"/>
          </a:solidFill>
        </p:spPr>
        <p:txBody>
          <a:bodyPr>
            <a:noAutofit/>
          </a:bodyPr>
          <a:lstStyle/>
          <a:p>
            <a:pPr algn="ctr"/>
            <a:r>
              <a:rPr lang="as-IN" sz="199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ক্লাস </a:t>
            </a:r>
            <a:r>
              <a:rPr lang="en-US" sz="199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/>
            </a:r>
            <a:br>
              <a:rPr lang="en-US" sz="199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</a:br>
            <a:r>
              <a:rPr lang="as-IN" sz="199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সমাপ্ত</a:t>
            </a:r>
            <a:endParaRPr lang="en-US" sz="3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Donut 2"/>
          <p:cNvSpPr/>
          <p:nvPr/>
        </p:nvSpPr>
        <p:spPr>
          <a:xfrm>
            <a:off x="2162635" y="-21561"/>
            <a:ext cx="7721600" cy="6843273"/>
          </a:xfrm>
          <a:prstGeom prst="donut">
            <a:avLst>
              <a:gd name="adj" fmla="val 54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404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909" y="87903"/>
            <a:ext cx="5103036" cy="6469694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58599" y="1004554"/>
            <a:ext cx="11074799" cy="5125790"/>
          </a:xfrm>
          <a:noFill/>
        </p:spPr>
        <p:txBody>
          <a:bodyPr>
            <a:noAutofit/>
          </a:bodyPr>
          <a:lstStyle/>
          <a:p>
            <a:r>
              <a:rPr lang="as-IN" sz="8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মোঃ </a:t>
            </a:r>
            <a:r>
              <a:rPr lang="as-IN" sz="8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আনিছ</a:t>
            </a:r>
            <a:r>
              <a:rPr lang="en-US" sz="8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ু</a:t>
            </a:r>
            <a:r>
              <a:rPr lang="as-IN" sz="8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র </a:t>
            </a:r>
            <a:r>
              <a:rPr lang="as-IN" sz="8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রহমান </a:t>
            </a:r>
            <a: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/>
            </a:r>
            <a:b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</a:br>
            <a:r>
              <a:rPr lang="as-IN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প্রভাষক </a:t>
            </a:r>
            <a: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: </a:t>
            </a:r>
            <a:r>
              <a:rPr lang="as-IN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</a:t>
            </a:r>
            <a: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/>
            </a:r>
            <a:b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</a:br>
            <a: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/>
            </a:r>
            <a:b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</a:br>
            <a: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/>
            </a:r>
            <a:b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</a:br>
            <a:r>
              <a:rPr lang="as-IN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বালারহাট </a:t>
            </a:r>
            <a:r>
              <a:rPr lang="as-IN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আদর্শ স্কুল এন্ড কলেজ </a:t>
            </a:r>
            <a:r>
              <a:rPr lang="as-IN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ফুলবাড়ী</a:t>
            </a:r>
            <a: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lang="as-IN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কুড়িগ্রাম</a:t>
            </a:r>
            <a: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endParaRPr lang="en-US" sz="3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03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2396"/>
            <a:ext cx="12192000" cy="58058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79137"/>
            <a:ext cx="12191999" cy="14025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332" y="1402575"/>
            <a:ext cx="10960274" cy="5075498"/>
          </a:xfrm>
        </p:spPr>
        <p:txBody>
          <a:bodyPr>
            <a:noAutofit/>
          </a:bodyPr>
          <a:lstStyle/>
          <a:p>
            <a:pPr algn="ctr"/>
            <a:r>
              <a:rPr lang="as-IN" sz="8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মোঃ আনিছ</a:t>
            </a:r>
            <a:r>
              <a:rPr lang="en-US" sz="8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ু</a:t>
            </a:r>
            <a:r>
              <a:rPr lang="as-IN" sz="8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র রহমান </a:t>
            </a:r>
            <a:r>
              <a:rPr lang="en-US" sz="8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/>
            </a:r>
            <a:br>
              <a:rPr lang="en-US" sz="8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</a:br>
            <a:r>
              <a:rPr lang="as-IN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প্রভাষক </a:t>
            </a:r>
            <a:r>
              <a:rPr lang="en-US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: </a:t>
            </a:r>
            <a:r>
              <a:rPr lang="as-IN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</a:t>
            </a:r>
            <a:r>
              <a:rPr lang="en-US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/>
            </a:r>
            <a:br>
              <a:rPr lang="en-US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</a:br>
            <a:r>
              <a:rPr lang="as-IN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বালারহাট আদর্শ স্কুল এন্ড কলেজ </a:t>
            </a:r>
            <a:r>
              <a:rPr lang="en-US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/>
            </a:r>
            <a:br>
              <a:rPr lang="en-US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</a:br>
            <a:r>
              <a:rPr lang="as-IN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ফুলবাড়ী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lang="as-IN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কুড়িগ্রাম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/>
            </a:r>
            <a:br>
              <a:rPr lang="en-US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</a:br>
            <a:r>
              <a:rPr lang="as-IN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মোবাইল </a:t>
            </a:r>
            <a:r>
              <a:rPr lang="en-US" sz="4800" b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-</a:t>
            </a:r>
            <a:r>
              <a:rPr lang="as-IN" sz="4800" b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০১৭১০৪৮৮৯৯৮</a:t>
            </a:r>
            <a:endParaRPr lang="en-US" sz="5400" b="1" dirty="0">
              <a:latin typeface="Franklin Gothic Medium" panose="020B0603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5333" y="141669"/>
            <a:ext cx="116176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তথ্য </a:t>
            </a:r>
            <a:r>
              <a:rPr lang="as-IN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সংগ্রহ</a:t>
            </a:r>
            <a:r>
              <a:rPr lang="en-US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lang="as-IN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কম্পোজ </a:t>
            </a:r>
            <a:r>
              <a:rPr lang="en-US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ও </a:t>
            </a:r>
            <a:r>
              <a:rPr lang="as-IN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এনিমেশন</a:t>
            </a:r>
            <a:endParaRPr lang="en-US" sz="6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0527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1006"/>
            <a:ext cx="12192000" cy="17666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67768"/>
            <a:ext cx="12192000" cy="229023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7028" y="130626"/>
            <a:ext cx="1105988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8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আজকের আলোচ্য </a:t>
            </a:r>
            <a:r>
              <a:rPr lang="as-IN" sz="8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বিষয়</a:t>
            </a:r>
            <a:r>
              <a:rPr lang="en-US" sz="8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ঃ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25600"/>
            <a:ext cx="12192000" cy="2942168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s-IN" sz="8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যুক্তিবিদ্যায় কিভাবে সৃজনশীল প্রশ্ন তৈরি করা </a:t>
            </a:r>
            <a:r>
              <a:rPr lang="as-IN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হয়</a:t>
            </a:r>
            <a:endParaRPr lang="en-US" sz="49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988683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as-IN" sz="9600" b="1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বহুনির্বাচনী </a:t>
            </a:r>
            <a:r>
              <a:rPr lang="as-IN" sz="9600" b="1" spc="50" dirty="0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প্রশ্ন</a:t>
            </a:r>
            <a:r>
              <a:rPr lang="en-US" sz="9600" b="1" spc="50" dirty="0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(</a:t>
            </a:r>
            <a:r>
              <a:rPr lang="as-IN" sz="9600" b="1" spc="50" dirty="0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</a:t>
            </a:r>
            <a:r>
              <a:rPr lang="en-US" sz="9600" b="1" spc="50" dirty="0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as-IN" sz="9600" b="1" spc="50" dirty="0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অংশ</a:t>
            </a:r>
            <a:r>
              <a:rPr lang="en-US" sz="9600" b="1" spc="50" dirty="0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)</a:t>
            </a:r>
            <a:endParaRPr lang="en-US" sz="9600" b="1" spc="50" dirty="0">
              <a:ln w="0"/>
              <a:solidFill>
                <a:srgbClr val="FF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50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" y="1015663"/>
            <a:ext cx="12192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s-IN" sz="60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পূর্বের কাঠামোবদ্ধ পদ্ধতির </a:t>
            </a:r>
            <a:r>
              <a:rPr lang="as-IN" sz="6000" b="1" dirty="0">
                <a:latin typeface="Kalpurush" panose="02000600000000000000" pitchFamily="2" charset="0"/>
                <a:cs typeface="Kalpurush" panose="02000600000000000000" pitchFamily="2" charset="0"/>
              </a:rPr>
              <a:t>পরিমার্জিত রুপ বর্তমানের সৃজনশীল পদ্ধতি </a:t>
            </a:r>
            <a:r>
              <a:rPr lang="as-IN" sz="60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অধ্যাপক</a:t>
            </a:r>
            <a:r>
              <a:rPr lang="en-US" sz="60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60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আবদুল্লাহ </a:t>
            </a:r>
            <a:r>
              <a:rPr lang="as-IN" sz="6000" b="1" dirty="0">
                <a:latin typeface="Kalpurush" panose="02000600000000000000" pitchFamily="2" charset="0"/>
                <a:cs typeface="Kalpurush" panose="02000600000000000000" pitchFamily="2" charset="0"/>
              </a:rPr>
              <a:t>আবু সায়ীদ </a:t>
            </a:r>
            <a:r>
              <a:rPr lang="en-US" sz="60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‘</a:t>
            </a:r>
            <a:r>
              <a:rPr lang="as-IN" sz="60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কাঠামোবদ্ধ পদ্ধতি</a:t>
            </a:r>
            <a:r>
              <a:rPr lang="en-US" sz="60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’</a:t>
            </a:r>
            <a:r>
              <a:rPr lang="as-IN" sz="60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6000" b="1" dirty="0">
                <a:latin typeface="Kalpurush" panose="02000600000000000000" pitchFamily="2" charset="0"/>
                <a:cs typeface="Kalpurush" panose="02000600000000000000" pitchFamily="2" charset="0"/>
              </a:rPr>
              <a:t>নামটি পরিবর্তন করে </a:t>
            </a:r>
            <a:r>
              <a:rPr lang="en-US" sz="60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‘</a:t>
            </a:r>
            <a:r>
              <a:rPr lang="as-IN" sz="60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সৃজনশীল প্রশ্নপদ্ধতি</a:t>
            </a:r>
            <a:r>
              <a:rPr lang="en-US" sz="60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’</a:t>
            </a:r>
            <a:r>
              <a:rPr lang="as-IN" sz="60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6000" b="1" dirty="0">
                <a:latin typeface="Kalpurush" panose="02000600000000000000" pitchFamily="2" charset="0"/>
                <a:cs typeface="Kalpurush" panose="02000600000000000000" pitchFamily="2" charset="0"/>
              </a:rPr>
              <a:t>নামে সবার সামনে তুলে </a:t>
            </a:r>
            <a:r>
              <a:rPr lang="as-IN" sz="60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ধরেন</a:t>
            </a:r>
            <a:r>
              <a:rPr lang="en-US" sz="60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endParaRPr lang="en-US" sz="6000" b="1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07791" y="0"/>
            <a:ext cx="4837044" cy="10156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as-IN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জেনে রাখা ভালো</a:t>
            </a:r>
            <a:endParaRPr lang="en-US" sz="6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49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4979"/>
            <a:ext cx="12192000" cy="110799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সৃজনশীল প্রশ্নের উদ্দেশ্য</a:t>
            </a:r>
            <a:endParaRPr lang="en-US" sz="66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221654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4000" dirty="0">
                <a:latin typeface="Kalpurush" panose="02000600000000000000" pitchFamily="2" charset="0"/>
                <a:cs typeface="Kalpurush" panose="02000600000000000000" pitchFamily="2" charset="0"/>
              </a:rPr>
              <a:t>সৃজনশীল প্রশ্ন পদ্ধতির উদ্দেশ্য হলো শিক্ষার্থীর চিন্তন দক্ষতার চারটি স্তর মূল্যায়ন </a:t>
            </a:r>
            <a:r>
              <a:rPr lang="as-IN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করা</a:t>
            </a:r>
            <a:r>
              <a:rPr lang="en-US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- </a:t>
            </a:r>
            <a:endParaRPr lang="en-US" sz="40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511216"/>
            <a:ext cx="3178629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as-IN" sz="4000" dirty="0">
                <a:latin typeface="Kalpurush" panose="02000600000000000000" pitchFamily="2" charset="0"/>
                <a:cs typeface="Kalpurush" panose="02000600000000000000" pitchFamily="2" charset="0"/>
              </a:rPr>
              <a:t>চারটি স্তর </a:t>
            </a:r>
            <a:r>
              <a:rPr lang="as-IN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হলো</a:t>
            </a:r>
            <a:r>
              <a:rPr lang="en-US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ঃ</a:t>
            </a:r>
            <a:endParaRPr lang="en-US" sz="40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82133" y="2385231"/>
            <a:ext cx="55282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১.  </a:t>
            </a:r>
            <a:r>
              <a:rPr lang="as-IN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জ্ঞান</a:t>
            </a:r>
            <a:endParaRPr lang="en-US" sz="60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lvl="0"/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২.  </a:t>
            </a:r>
            <a:r>
              <a:rPr lang="as-IN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অনুধাবন </a:t>
            </a:r>
            <a:endParaRPr lang="en-US" sz="60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lvl="0"/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৩.  </a:t>
            </a:r>
            <a:r>
              <a:rPr lang="as-IN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প্রয়োগ </a:t>
            </a:r>
            <a:endParaRPr lang="en-US" sz="60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lvl="0"/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৪.  </a:t>
            </a:r>
            <a:r>
              <a:rPr lang="as-IN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উচ্চতর </a:t>
            </a:r>
            <a:r>
              <a:rPr lang="as-IN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দক্ষতা</a:t>
            </a:r>
            <a:endParaRPr lang="en-US" sz="60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605886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2800" dirty="0">
                <a:latin typeface="Kalpurush" panose="02000600000000000000" pitchFamily="2" charset="0"/>
                <a:cs typeface="Kalpurush" panose="02000600000000000000" pitchFamily="2" charset="0"/>
              </a:rPr>
              <a:t>এ পদ্ধতিতে দুর্বল ও মেধাবী শিক্ষার্থীদের মধ্যে অত্যন্ত সুচারুভাবে পার্থক্য নিরূপণ করা </a:t>
            </a:r>
            <a:r>
              <a:rPr lang="as-IN" sz="28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সম্ভব</a:t>
            </a:r>
            <a:r>
              <a:rPr lang="en-US" sz="28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endParaRPr lang="en-US" sz="28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8953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 animBg="1"/>
      <p:bldP spid="14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শিক্ষার্থীর  </a:t>
            </a:r>
            <a:r>
              <a:rPr lang="as-IN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চারটি স্তর কে মূল্যায়নের জন্য দুজনের প্রশ্ন হয়ে থাকে </a:t>
            </a:r>
            <a:r>
              <a:rPr lang="as-IN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যথা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ঃ-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192" y="2151237"/>
            <a:ext cx="1190216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8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১. </a:t>
            </a:r>
            <a:r>
              <a:rPr lang="as-IN" sz="8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বহুনির্বাচনী প্রশ্ন</a:t>
            </a:r>
            <a:r>
              <a:rPr lang="en-US" sz="8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(</a:t>
            </a:r>
            <a:r>
              <a:rPr lang="as-IN" sz="8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</a:t>
            </a:r>
            <a:r>
              <a:rPr lang="en-US" sz="8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as-IN" sz="8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অংশ</a:t>
            </a:r>
            <a:r>
              <a:rPr lang="en-US" sz="8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) </a:t>
            </a:r>
            <a:endParaRPr lang="en-US" sz="8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418" y="3968127"/>
            <a:ext cx="1160285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২. </a:t>
            </a:r>
            <a:r>
              <a:rPr lang="en-US" sz="88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সৃজনশীল</a:t>
            </a:r>
            <a:r>
              <a:rPr lang="en-US" sz="8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8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প্রশ্ন</a:t>
            </a:r>
            <a:r>
              <a:rPr lang="en-US" sz="8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8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(</a:t>
            </a:r>
            <a:r>
              <a:rPr lang="en-US" sz="8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খ</a:t>
            </a:r>
            <a:r>
              <a:rPr lang="en-US" sz="8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as-IN" sz="8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অংশ</a:t>
            </a:r>
            <a:r>
              <a:rPr lang="en-US" sz="8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) </a:t>
            </a:r>
            <a:endParaRPr lang="en-US" sz="8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777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512162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4400" b="1" dirty="0">
                <a:latin typeface="Kalpurush" panose="02000600000000000000" pitchFamily="2" charset="0"/>
                <a:cs typeface="Kalpurush" panose="02000600000000000000" pitchFamily="2" charset="0"/>
              </a:rPr>
              <a:t>কাঠামোগত দিক থেকে বহুনির্বাচনী প্রশ্ন তিন ধরনের হয়ে থাকে এগুলো হলোঃ </a:t>
            </a:r>
            <a:endParaRPr lang="en-US" sz="4400" b="1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7883" y="2891455"/>
            <a:ext cx="9043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১. </a:t>
            </a:r>
            <a:r>
              <a:rPr lang="as-IN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সাধারণ বহুনির্বাচনী</a:t>
            </a:r>
            <a: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প্রশ্ন</a:t>
            </a:r>
            <a:endParaRPr lang="en-US" sz="72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7883" y="3965174"/>
            <a:ext cx="90727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২. </a:t>
            </a:r>
            <a:r>
              <a:rPr lang="as-IN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বহুপদী </a:t>
            </a:r>
            <a:r>
              <a:rPr lang="as-IN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সমাপ্তিসূচক প্রশ্ন</a:t>
            </a:r>
            <a:endParaRPr lang="en-US" sz="7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7883" y="5087684"/>
            <a:ext cx="93194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৩.</a:t>
            </a:r>
            <a:r>
              <a:rPr lang="as-IN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অভিন্ন</a:t>
            </a:r>
            <a: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তথ্য </a:t>
            </a:r>
            <a:r>
              <a:rPr lang="as-IN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ভিত্তিক প্রশ্ন</a:t>
            </a:r>
            <a:endParaRPr lang="en-US" sz="72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29932"/>
            <a:ext cx="12192000" cy="144655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lvl="0"/>
            <a:r>
              <a:rPr 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১. </a:t>
            </a:r>
            <a:r>
              <a:rPr lang="as-IN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বহুনির্বাচনী প্রশ্ন</a:t>
            </a:r>
            <a:r>
              <a:rPr 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(</a:t>
            </a:r>
            <a:r>
              <a:rPr lang="as-IN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</a:t>
            </a:r>
            <a:r>
              <a:rPr lang="en-US" sz="8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as-IN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অংশ</a:t>
            </a:r>
            <a:r>
              <a:rPr 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) </a:t>
            </a:r>
            <a:endParaRPr lang="en-US" sz="8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57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23092" y="1477999"/>
            <a:ext cx="86590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5400" b="1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সাধারণত বহুনির্বাচনী প্রশ্নের </a:t>
            </a:r>
            <a:r>
              <a:rPr lang="as-IN" sz="5400" b="1" spc="50" dirty="0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মধ্যে</a:t>
            </a:r>
            <a:r>
              <a:rPr lang="en-US" sz="5400" b="1" spc="50" dirty="0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:</a:t>
            </a:r>
            <a:endParaRPr lang="en-US" sz="5400" b="1" spc="50" dirty="0">
              <a:ln w="0"/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2217" y="2628774"/>
            <a:ext cx="61098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4400" dirty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জ্ঞান </a:t>
            </a:r>
            <a:r>
              <a:rPr lang="as-IN" sz="4400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স্তরের</a:t>
            </a:r>
            <a:r>
              <a:rPr lang="en-US" sz="4400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			৪০%</a:t>
            </a:r>
            <a:endParaRPr lang="en-US" sz="4400" dirty="0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22218" y="3476770"/>
            <a:ext cx="61098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4400" dirty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অনুধাবন </a:t>
            </a:r>
            <a:r>
              <a:rPr lang="as-IN" sz="4400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স্তরের</a:t>
            </a:r>
            <a:r>
              <a:rPr lang="en-US" sz="4400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		৩০%</a:t>
            </a:r>
            <a:endParaRPr lang="en-US" sz="4400" dirty="0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2217" y="4327711"/>
            <a:ext cx="61098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4400" dirty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প্রয়োগ </a:t>
            </a:r>
            <a:r>
              <a:rPr lang="as-IN" sz="4400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স্তরের</a:t>
            </a:r>
            <a:r>
              <a:rPr lang="en-US" sz="4400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			২০%</a:t>
            </a:r>
            <a:endParaRPr lang="en-US" sz="4400" dirty="0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22217" y="5142792"/>
            <a:ext cx="62899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4400" dirty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উচ্চতর দক্ষতা </a:t>
            </a:r>
            <a:r>
              <a:rPr lang="as-IN" sz="4400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স্তরের</a:t>
            </a:r>
            <a:r>
              <a:rPr lang="en-US" sz="4400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	১০%</a:t>
            </a:r>
            <a:endParaRPr lang="en-US" sz="4400" dirty="0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6705600" y="2465828"/>
            <a:ext cx="1011382" cy="3602459"/>
          </a:xfrm>
          <a:prstGeom prst="rightBrace">
            <a:avLst/>
          </a:prstGeom>
          <a:noFill/>
          <a:ln w="5715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39314" y="3280744"/>
            <a:ext cx="367211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spc="50" dirty="0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১০০</a:t>
            </a:r>
            <a:r>
              <a:rPr lang="en-US" sz="11500" b="1" spc="50" dirty="0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%</a:t>
            </a:r>
            <a:endParaRPr lang="en-US" sz="11500" b="1" spc="50" dirty="0">
              <a:ln w="0"/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23092" y="-4203"/>
            <a:ext cx="12215092" cy="144655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as-IN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সৃজনশীল প্রশ্নের মত </a:t>
            </a:r>
            <a:r>
              <a:rPr lang="as-IN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জ্ঞান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lang="as-IN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অনুধাবন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lang="as-IN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প্রয়োগ ও উচ্চতর </a:t>
            </a:r>
            <a:r>
              <a:rPr lang="as-IN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দক্ষতা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- এ</a:t>
            </a:r>
            <a:r>
              <a:rPr lang="as-IN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চারটি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স্তরের</a:t>
            </a:r>
            <a:r>
              <a:rPr lang="as-IN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প্রশ্ন </a:t>
            </a:r>
            <a:r>
              <a:rPr lang="as-IN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করা </a:t>
            </a:r>
            <a:r>
              <a:rPr lang="as-IN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হয়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- 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075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 animBg="1"/>
      <p:bldP spid="12" grpId="0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2866</TotalTime>
  <Words>549</Words>
  <Application>Microsoft Office PowerPoint</Application>
  <PresentationFormat>Widescreen</PresentationFormat>
  <Paragraphs>64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Franklin Gothic Medium</vt:lpstr>
      <vt:lpstr>Kalpurush</vt:lpstr>
      <vt:lpstr>SutonnyMJ</vt:lpstr>
      <vt:lpstr>Symbol</vt:lpstr>
      <vt:lpstr>Office Theme</vt:lpstr>
      <vt:lpstr>PowerPoint Presentation</vt:lpstr>
      <vt:lpstr>মোঃ আনিছুর রহমান  প্রভাষক : যুক্তিবিদ্যা   বালারহাট আদর্শ স্কুল এন্ড কলেজ ফুলবাড়ী, কুড়িগ্রাম। </vt:lpstr>
      <vt:lpstr>মোঃ আনিছুর রহমান  প্রভাষক : যুক্তিবিদ্যা বালারহাট আদর্শ স্কুল এন্ড কলেজ  ফুলবাড়ী, কুড়িগ্রাম।  মোবাইল -০১৭১০৪৮৮৯৯৮</vt:lpstr>
      <vt:lpstr>PowerPoint Presentation</vt:lpstr>
      <vt:lpstr>PowerPoint Presentation</vt:lpstr>
      <vt:lpstr>PowerPoint Presentation</vt:lpstr>
      <vt:lpstr> শিক্ষার্থীর  চারটি স্তর কে মূল্যায়নের জন্য দুজনের প্রশ্ন হয়ে থাকে যথাঃ-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ক্লাস  সমাপ্ত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hyw³we`¨v K¬v‡m †Zvgv‡`i</dc:title>
  <dc:creator>Anisur Rahman</dc:creator>
  <cp:lastModifiedBy>Microsoft account</cp:lastModifiedBy>
  <cp:revision>705</cp:revision>
  <dcterms:created xsi:type="dcterms:W3CDTF">2019-05-12T05:22:09Z</dcterms:created>
  <dcterms:modified xsi:type="dcterms:W3CDTF">2021-01-08T04:27:28Z</dcterms:modified>
</cp:coreProperties>
</file>