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7" r:id="rId2"/>
    <p:sldId id="256" r:id="rId3"/>
    <p:sldId id="258" r:id="rId4"/>
    <p:sldId id="259" r:id="rId5"/>
    <p:sldId id="260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5" r:id="rId16"/>
    <p:sldId id="276" r:id="rId17"/>
    <p:sldId id="277" r:id="rId18"/>
  </p:sldIdLst>
  <p:sldSz cx="9144000" cy="53038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9BA2B-7FBC-4D15-A4AE-D3C01BC0E08E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1143000"/>
            <a:ext cx="53213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2B5FAF-7B1B-498A-97F0-8DB8B2D3E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137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s-IN" sz="12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 শ্রেণির তিনটি বই</a:t>
            </a:r>
            <a:r>
              <a:rPr lang="en-US" sz="1200" b="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12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সেট, প্রথম দশটি বিজো</a:t>
            </a:r>
            <a:r>
              <a:rPr lang="en-US" sz="12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12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স্বাভাবিক সংখ্যার সেট</a:t>
            </a:r>
            <a:r>
              <a:rPr lang="en-US" sz="12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B5FAF-7B1B-498A-97F0-8DB8B2D3E29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797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as-IN" sz="1200" b="0" i="0" dirty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যদি </a:t>
            </a:r>
            <a:r>
              <a:rPr lang="en-US" sz="1100" b="0" i="1" dirty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en-US" sz="1100" b="0" i="0" dirty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 </a:t>
            </a:r>
            <a:r>
              <a:rPr lang="en-US" sz="1100" b="0" i="1" dirty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r>
              <a:rPr lang="en-US" sz="1100" b="0" i="0" dirty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1200" b="0" i="0" dirty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উপসেট হ</a:t>
            </a:r>
            <a:r>
              <a:rPr lang="en-US" sz="1200" b="0" i="0" dirty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1200" b="0" i="0" dirty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কিন্তু </a:t>
            </a:r>
            <a:r>
              <a:rPr lang="en-US" sz="1100" b="0" i="1" dirty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en-US" sz="1200" b="0" i="0" dirty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sz="1200" b="0" i="0" dirty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 </a:t>
            </a:r>
            <a:r>
              <a:rPr lang="en-US" sz="1100" b="0" i="1" dirty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r>
              <a:rPr lang="en-US" sz="1200" b="0" i="0" dirty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sz="1200" b="0" i="0" dirty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সমান না হ</a:t>
            </a:r>
            <a:r>
              <a:rPr lang="en-US" sz="1200" b="0" i="0" dirty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1200" b="0" i="0" dirty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তবে </a:t>
            </a:r>
            <a:r>
              <a:rPr lang="en-US" sz="1100" b="0" i="1" dirty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en-US" sz="1100" b="0" i="0" dirty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sz="1200" b="0" i="0" dirty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 </a:t>
            </a:r>
            <a:r>
              <a:rPr lang="en-US" sz="1100" b="0" i="1" dirty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r>
              <a:rPr lang="en-US" sz="1100" b="0" i="0" dirty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1200" b="0" i="0" dirty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 </a:t>
            </a:r>
            <a:r>
              <a:rPr lang="as-IN" sz="1200" b="0" i="1" dirty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as-IN" sz="1200" b="0" i="0" dirty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উপসেট। একে লেখা হ</a:t>
            </a:r>
            <a:r>
              <a:rPr lang="en-US" sz="1200" b="0" i="0" dirty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1200" b="0" i="0" dirty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en-US" sz="1100" b="0" i="1" dirty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en-US" sz="1100" b="0" i="0" dirty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⊂ </a:t>
            </a:r>
            <a:r>
              <a:rPr lang="en-US" sz="1100" b="0" i="1" dirty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r>
              <a:rPr lang="en-US" sz="1100" b="0" i="0" dirty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sz="1200" b="0" i="0" dirty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এভাবে।অর্থাৎ, </a:t>
            </a:r>
            <a:r>
              <a:rPr lang="en-US" sz="1100" b="0" i="1" dirty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r>
              <a:rPr lang="en-US" sz="1100" b="0" i="0" dirty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1200" b="0" i="0" dirty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 এমন একটি উপাদান </a:t>
            </a:r>
            <a:r>
              <a:rPr lang="en-US" sz="1200" b="0" i="1" dirty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  <a:r>
              <a:rPr lang="en-US" sz="1200" b="0" i="0" dirty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sz="1200" b="0" i="0" dirty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 যা </a:t>
            </a:r>
            <a:r>
              <a:rPr lang="en-US" sz="1100" b="0" i="1" dirty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en-US" sz="1100" b="0" i="0" dirty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1200" b="0" i="0" dirty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 নেই। একইভাবে, </a:t>
            </a:r>
            <a:r>
              <a:rPr lang="en-US" sz="1100" b="0" i="1" dirty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r>
              <a:rPr lang="en-US" sz="1100" b="0" i="0" dirty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⊃ </a:t>
            </a:r>
            <a:r>
              <a:rPr lang="en-US" sz="1100" b="0" i="1" dirty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en-US" sz="1200" b="0" i="0" dirty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sz="1200" b="0" i="0" dirty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 বোঝা</a:t>
            </a:r>
            <a:r>
              <a:rPr lang="en-US" sz="1200" b="0" i="0" dirty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1200" b="0" i="0" dirty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en-US" sz="1100" b="0" i="1" dirty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r>
              <a:rPr lang="en-US" sz="1100" b="0" i="0" dirty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00" b="0" i="1" dirty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en-US" sz="1100" b="0" i="0" dirty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1200" b="0" i="0" dirty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প্রকৃত অধিসেট।</a:t>
            </a:r>
            <a:endParaRPr lang="en-US" sz="1200" b="0" i="0" dirty="0">
              <a:solidFill>
                <a:srgbClr val="2021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B5FAF-7B1B-498A-97F0-8DB8B2D3E29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48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3037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82380"/>
            <a:ext cx="7886700" cy="10251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411902"/>
            <a:ext cx="7886700" cy="336523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915873"/>
            <a:ext cx="2057400" cy="282380"/>
          </a:xfrm>
          <a:prstGeom prst="rect">
            <a:avLst/>
          </a:prstGeom>
        </p:spPr>
        <p:txBody>
          <a:bodyPr/>
          <a:lstStyle/>
          <a:p>
            <a:fld id="{FB676D9C-8A30-453B-9AE6-068B2B9B7074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915873"/>
            <a:ext cx="3086100" cy="2823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915873"/>
            <a:ext cx="2057400" cy="282380"/>
          </a:xfrm>
          <a:prstGeom prst="rect">
            <a:avLst/>
          </a:prstGeom>
        </p:spPr>
        <p:txBody>
          <a:bodyPr/>
          <a:lstStyle/>
          <a:p>
            <a:fld id="{11A1E213-786B-4483-ACFE-C54021ED0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465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82380"/>
            <a:ext cx="1971675" cy="449475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82380"/>
            <a:ext cx="5800725" cy="449475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915873"/>
            <a:ext cx="2057400" cy="282380"/>
          </a:xfrm>
          <a:prstGeom prst="rect">
            <a:avLst/>
          </a:prstGeom>
        </p:spPr>
        <p:txBody>
          <a:bodyPr/>
          <a:lstStyle/>
          <a:p>
            <a:fld id="{FB676D9C-8A30-453B-9AE6-068B2B9B7074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915873"/>
            <a:ext cx="3086100" cy="2823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915873"/>
            <a:ext cx="2057400" cy="282380"/>
          </a:xfrm>
          <a:prstGeom prst="rect">
            <a:avLst/>
          </a:prstGeom>
        </p:spPr>
        <p:txBody>
          <a:bodyPr/>
          <a:lstStyle/>
          <a:p>
            <a:fld id="{11A1E213-786B-4483-ACFE-C54021ED0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75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82380"/>
            <a:ext cx="7886700" cy="10251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11902"/>
            <a:ext cx="7886700" cy="33652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915873"/>
            <a:ext cx="2057400" cy="282380"/>
          </a:xfrm>
          <a:prstGeom prst="rect">
            <a:avLst/>
          </a:prstGeom>
        </p:spPr>
        <p:txBody>
          <a:bodyPr/>
          <a:lstStyle/>
          <a:p>
            <a:fld id="{FB676D9C-8A30-453B-9AE6-068B2B9B7074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915873"/>
            <a:ext cx="3086100" cy="2823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915873"/>
            <a:ext cx="2057400" cy="282380"/>
          </a:xfrm>
          <a:prstGeom prst="rect">
            <a:avLst/>
          </a:prstGeom>
        </p:spPr>
        <p:txBody>
          <a:bodyPr/>
          <a:lstStyle/>
          <a:p>
            <a:fld id="{11A1E213-786B-4483-ACFE-C54021ED0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41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322277"/>
            <a:ext cx="7886700" cy="2206249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549398"/>
            <a:ext cx="7886700" cy="11602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915873"/>
            <a:ext cx="2057400" cy="282380"/>
          </a:xfrm>
          <a:prstGeom prst="rect">
            <a:avLst/>
          </a:prstGeom>
        </p:spPr>
        <p:txBody>
          <a:bodyPr/>
          <a:lstStyle/>
          <a:p>
            <a:fld id="{FB676D9C-8A30-453B-9AE6-068B2B9B7074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915873"/>
            <a:ext cx="3086100" cy="2823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915873"/>
            <a:ext cx="2057400" cy="282380"/>
          </a:xfrm>
          <a:prstGeom prst="rect">
            <a:avLst/>
          </a:prstGeom>
        </p:spPr>
        <p:txBody>
          <a:bodyPr/>
          <a:lstStyle/>
          <a:p>
            <a:fld id="{11A1E213-786B-4483-ACFE-C54021ED0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253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82380"/>
            <a:ext cx="7886700" cy="10251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11902"/>
            <a:ext cx="3886200" cy="33652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411902"/>
            <a:ext cx="3886200" cy="33652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915873"/>
            <a:ext cx="2057400" cy="282380"/>
          </a:xfrm>
          <a:prstGeom prst="rect">
            <a:avLst/>
          </a:prstGeom>
        </p:spPr>
        <p:txBody>
          <a:bodyPr/>
          <a:lstStyle/>
          <a:p>
            <a:fld id="{FB676D9C-8A30-453B-9AE6-068B2B9B7074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915873"/>
            <a:ext cx="3086100" cy="2823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915873"/>
            <a:ext cx="2057400" cy="282380"/>
          </a:xfrm>
          <a:prstGeom prst="rect">
            <a:avLst/>
          </a:prstGeom>
        </p:spPr>
        <p:txBody>
          <a:bodyPr/>
          <a:lstStyle/>
          <a:p>
            <a:fld id="{11A1E213-786B-4483-ACFE-C54021ED0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007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82380"/>
            <a:ext cx="7886700" cy="10251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300177"/>
            <a:ext cx="3868340" cy="63719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937374"/>
            <a:ext cx="3868340" cy="28495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300177"/>
            <a:ext cx="3887391" cy="63719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937374"/>
            <a:ext cx="3887391" cy="28495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915873"/>
            <a:ext cx="2057400" cy="282380"/>
          </a:xfrm>
          <a:prstGeom prst="rect">
            <a:avLst/>
          </a:prstGeom>
        </p:spPr>
        <p:txBody>
          <a:bodyPr/>
          <a:lstStyle/>
          <a:p>
            <a:fld id="{FB676D9C-8A30-453B-9AE6-068B2B9B7074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915873"/>
            <a:ext cx="3086100" cy="2823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915873"/>
            <a:ext cx="2057400" cy="282380"/>
          </a:xfrm>
          <a:prstGeom prst="rect">
            <a:avLst/>
          </a:prstGeom>
        </p:spPr>
        <p:txBody>
          <a:bodyPr/>
          <a:lstStyle/>
          <a:p>
            <a:fld id="{11A1E213-786B-4483-ACFE-C54021ED0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879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82380"/>
            <a:ext cx="7886700" cy="10251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915873"/>
            <a:ext cx="2057400" cy="282380"/>
          </a:xfrm>
          <a:prstGeom prst="rect">
            <a:avLst/>
          </a:prstGeom>
        </p:spPr>
        <p:txBody>
          <a:bodyPr/>
          <a:lstStyle/>
          <a:p>
            <a:fld id="{FB676D9C-8A30-453B-9AE6-068B2B9B7074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915873"/>
            <a:ext cx="3086100" cy="2823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915873"/>
            <a:ext cx="2057400" cy="282380"/>
          </a:xfrm>
          <a:prstGeom prst="rect">
            <a:avLst/>
          </a:prstGeom>
        </p:spPr>
        <p:txBody>
          <a:bodyPr/>
          <a:lstStyle/>
          <a:p>
            <a:fld id="{11A1E213-786B-4483-ACFE-C54021ED0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118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915873"/>
            <a:ext cx="2057400" cy="282380"/>
          </a:xfrm>
          <a:prstGeom prst="rect">
            <a:avLst/>
          </a:prstGeom>
        </p:spPr>
        <p:txBody>
          <a:bodyPr/>
          <a:lstStyle/>
          <a:p>
            <a:fld id="{FB676D9C-8A30-453B-9AE6-068B2B9B7074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915873"/>
            <a:ext cx="3086100" cy="2823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915873"/>
            <a:ext cx="2057400" cy="282380"/>
          </a:xfrm>
          <a:prstGeom prst="rect">
            <a:avLst/>
          </a:prstGeom>
        </p:spPr>
        <p:txBody>
          <a:bodyPr/>
          <a:lstStyle/>
          <a:p>
            <a:fld id="{11A1E213-786B-4483-ACFE-C54021ED0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564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53589"/>
            <a:ext cx="2949178" cy="1237562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63655"/>
            <a:ext cx="4629150" cy="37691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91151"/>
            <a:ext cx="2949178" cy="29478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915873"/>
            <a:ext cx="2057400" cy="282380"/>
          </a:xfrm>
          <a:prstGeom prst="rect">
            <a:avLst/>
          </a:prstGeom>
        </p:spPr>
        <p:txBody>
          <a:bodyPr/>
          <a:lstStyle/>
          <a:p>
            <a:fld id="{FB676D9C-8A30-453B-9AE6-068B2B9B7074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915873"/>
            <a:ext cx="3086100" cy="2823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915873"/>
            <a:ext cx="2057400" cy="282380"/>
          </a:xfrm>
          <a:prstGeom prst="rect">
            <a:avLst/>
          </a:prstGeom>
        </p:spPr>
        <p:txBody>
          <a:bodyPr/>
          <a:lstStyle/>
          <a:p>
            <a:fld id="{11A1E213-786B-4483-ACFE-C54021ED0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85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53589"/>
            <a:ext cx="2949178" cy="1237562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63655"/>
            <a:ext cx="4629150" cy="376916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91151"/>
            <a:ext cx="2949178" cy="29478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915873"/>
            <a:ext cx="2057400" cy="282380"/>
          </a:xfrm>
          <a:prstGeom prst="rect">
            <a:avLst/>
          </a:prstGeom>
        </p:spPr>
        <p:txBody>
          <a:bodyPr/>
          <a:lstStyle/>
          <a:p>
            <a:fld id="{FB676D9C-8A30-453B-9AE6-068B2B9B7074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915873"/>
            <a:ext cx="3086100" cy="2823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915873"/>
            <a:ext cx="2057400" cy="282380"/>
          </a:xfrm>
          <a:prstGeom prst="rect">
            <a:avLst/>
          </a:prstGeom>
        </p:spPr>
        <p:txBody>
          <a:bodyPr/>
          <a:lstStyle/>
          <a:p>
            <a:fld id="{11A1E213-786B-4483-ACFE-C54021ED0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37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D45652A-A395-4795-A413-186BF77CEB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" t="811" r="1295"/>
          <a:stretch/>
        </p:blipFill>
        <p:spPr>
          <a:xfrm>
            <a:off x="0" y="-2"/>
            <a:ext cx="9144000" cy="530383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116A41E-088B-4403-B7A8-3E14F3EF9FFF}"/>
              </a:ext>
            </a:extLst>
          </p:cNvPr>
          <p:cNvSpPr/>
          <p:nvPr userDrawn="1"/>
        </p:nvSpPr>
        <p:spPr>
          <a:xfrm>
            <a:off x="-461725" y="5069871"/>
            <a:ext cx="100674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544"/>
              </a:spcBef>
              <a:spcAft>
                <a:spcPts val="544"/>
              </a:spcAft>
            </a:pPr>
            <a:r>
              <a:rPr lang="en-US" sz="12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মীর্জা</a:t>
            </a:r>
            <a:r>
              <a:rPr lang="en-US" sz="1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1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12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মাহফুজুল</a:t>
            </a:r>
            <a:r>
              <a:rPr lang="en-US" sz="1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ইসলাম;বিএসসি</a:t>
            </a:r>
            <a:r>
              <a:rPr lang="en-US" sz="1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2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1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);</a:t>
            </a:r>
            <a:r>
              <a:rPr lang="en-US" sz="12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এমএ</a:t>
            </a:r>
            <a:r>
              <a:rPr lang="en-US" sz="1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12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1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);</a:t>
            </a:r>
            <a:r>
              <a:rPr lang="en-US" sz="12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1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এড,সিনিয়র</a:t>
            </a:r>
            <a:r>
              <a:rPr lang="en-US" sz="1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12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1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),</a:t>
            </a:r>
            <a:r>
              <a:rPr lang="en-US" sz="1200" b="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1200" b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সারটিয়া</a:t>
            </a:r>
            <a:r>
              <a:rPr lang="en-US" sz="1200" b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ইসলামিয়া</a:t>
            </a:r>
            <a:r>
              <a:rPr lang="en-US" sz="1200" b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1200" b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মাদ্রাসা,শিয়ালকোল</a:t>
            </a:r>
            <a:r>
              <a:rPr lang="en-US" sz="1200" b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1200" b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1200" b="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িরা</a:t>
            </a:r>
            <a:r>
              <a:rPr lang="as-IN" sz="1200" b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জগ</a:t>
            </a:r>
            <a:r>
              <a:rPr lang="en-US" sz="1200" b="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ঞ্জ</a:t>
            </a:r>
            <a:r>
              <a:rPr lang="en-US" sz="1200" b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200" b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1200" b="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</a:t>
            </a:r>
            <a:r>
              <a:rPr lang="en-US" sz="1200" b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1200" b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1200" b="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িরা</a:t>
            </a:r>
            <a:r>
              <a:rPr lang="as-IN" sz="1200" b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জগ</a:t>
            </a:r>
            <a:r>
              <a:rPr lang="en-US" sz="1200" b="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ঞ্জ</a:t>
            </a:r>
            <a:r>
              <a:rPr lang="en-US" sz="1200" b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1200" b="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110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1A4687-D874-43F4-B8EA-AD65ADEC7A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9" t="3704" r="3016" b="10241"/>
          <a:stretch/>
        </p:blipFill>
        <p:spPr>
          <a:xfrm>
            <a:off x="217714" y="174172"/>
            <a:ext cx="8719457" cy="49396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D5AFC9-7051-4BC3-971A-82E99EE58F4D}"/>
              </a:ext>
            </a:extLst>
          </p:cNvPr>
          <p:cNvSpPr txBox="1"/>
          <p:nvPr/>
        </p:nvSpPr>
        <p:spPr>
          <a:xfrm>
            <a:off x="1803045" y="174172"/>
            <a:ext cx="5537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বিস্</a:t>
            </a:r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মিল্লাহ্</a:t>
            </a:r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হির্</a:t>
            </a:r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রাহমানির</a:t>
            </a:r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রাহিম্</a:t>
            </a:r>
            <a:endParaRPr lang="en-US" sz="3200" b="1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476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D6A5C78-2C43-4E35-923C-D7797032F016}"/>
              </a:ext>
            </a:extLst>
          </p:cNvPr>
          <p:cNvSpPr txBox="1"/>
          <p:nvPr/>
        </p:nvSpPr>
        <p:spPr>
          <a:xfrm>
            <a:off x="3577381" y="459994"/>
            <a:ext cx="1989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F2DC30-EFF3-4E6D-BBB9-942C49338F7D}"/>
              </a:ext>
            </a:extLst>
          </p:cNvPr>
          <p:cNvSpPr txBox="1"/>
          <p:nvPr/>
        </p:nvSpPr>
        <p:spPr>
          <a:xfrm>
            <a:off x="3464503" y="4169533"/>
            <a:ext cx="1714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6FE881-EFB3-44A6-BA15-846D4C04E88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8135" y="1298759"/>
            <a:ext cx="3126985" cy="26167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477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4E0B76E-986E-4752-A457-B22E5CE7BF35}"/>
              </a:ext>
            </a:extLst>
          </p:cNvPr>
          <p:cNvSpPr txBox="1"/>
          <p:nvPr/>
        </p:nvSpPr>
        <p:spPr>
          <a:xfrm>
            <a:off x="879972" y="1336469"/>
            <a:ext cx="29641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প্রকাশের</a:t>
            </a:r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3200" b="1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FC22FA-F765-4958-909C-5B9A3DD16505}"/>
              </a:ext>
            </a:extLst>
          </p:cNvPr>
          <p:cNvSpPr txBox="1"/>
          <p:nvPr/>
        </p:nvSpPr>
        <p:spPr>
          <a:xfrm>
            <a:off x="879972" y="2036539"/>
            <a:ext cx="717335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প্রকাশের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১.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(Roster Method)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2.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(Set Builder Method)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8593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4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10C463-F914-49DF-907E-CBDE3A095029}"/>
              </a:ext>
            </a:extLst>
          </p:cNvPr>
          <p:cNvSpPr txBox="1"/>
          <p:nvPr/>
        </p:nvSpPr>
        <p:spPr>
          <a:xfrm>
            <a:off x="721975" y="2683741"/>
            <a:ext cx="58348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2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(Roster Method):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BA8FF0-7BD9-4577-9D79-F08FCD402C56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721975" y="3449039"/>
            <a:ext cx="760044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kumimoji="0" lang="bn-IN" altLang="en-US" sz="2000" b="0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 পদ্ধতিতে কোনো সেটের সকল উপাদান সুনির্দিষ্টভাবে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kumimoji="0" lang="bn-IN" altLang="en-US" sz="2000" b="0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করে দ্বিতী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kumimoji="0" lang="bn-IN" altLang="en-US" sz="2000" b="0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বন্ধনীর মধ্যে আবদ্ধ করা হ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কমা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উপাদানগুলোকে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kumimoji="0" lang="bn-IN" altLang="en-US" sz="2000" b="0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তাকে তালিকা প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দ্ধ</a:t>
            </a:r>
            <a:r>
              <a:rPr kumimoji="0" lang="bn-IN" altLang="en-US" sz="2000" b="0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 বলে।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altLang="en-US" sz="2000" b="0" i="0" u="none" strike="noStrike" cap="none" normalizeH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A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{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NikoshBAN" panose="02000000000000000000" pitchFamily="2" charset="0"/>
              </a:rPr>
              <a:t>a, b, c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}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72F668-6FC1-4527-A63B-5147ED0AC9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2" b="12354"/>
          <a:stretch/>
        </p:blipFill>
        <p:spPr>
          <a:xfrm>
            <a:off x="3343604" y="575519"/>
            <a:ext cx="2456792" cy="19446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4689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F4C582-2CEE-4229-A6AF-4EA210457F68}"/>
              </a:ext>
            </a:extLst>
          </p:cNvPr>
          <p:cNvSpPr txBox="1"/>
          <p:nvPr/>
        </p:nvSpPr>
        <p:spPr>
          <a:xfrm>
            <a:off x="656945" y="2959290"/>
            <a:ext cx="70604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2. </a:t>
            </a:r>
            <a:r>
              <a:rPr lang="en-US" sz="32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(Set Builder Method): </a:t>
            </a:r>
            <a:endParaRPr lang="en-US" sz="3200" b="1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B777AB-E63E-4790-A4E4-68A83AAC0C85}"/>
              </a:ext>
            </a:extLst>
          </p:cNvPr>
          <p:cNvSpPr txBox="1"/>
          <p:nvPr/>
        </p:nvSpPr>
        <p:spPr>
          <a:xfrm>
            <a:off x="768458" y="3544065"/>
            <a:ext cx="79517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bn-IN" altLang="en-US" sz="2000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 পদ্ধতিতে সেটের সকল উপাদান সুনির্দিষ্টভাবে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altLang="en-US" sz="2000" i="0" u="none" strike="noStrike" cap="none" normalizeH="0" baseline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altLang="en-US" sz="2000" i="0" u="none" strike="noStrike" cap="none" normalizeH="0" baseline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kumimoji="0" lang="bn-IN" altLang="en-US" sz="2000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করে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altLang="en-US" sz="2000" i="0" u="none" strike="noStrike" cap="none" normalizeH="0" baseline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altLang="en-US" sz="2000" i="0" u="none" strike="noStrike" cap="none" normalizeH="0" baseline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নির্ধারণের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altLang="en-US" sz="2000" i="0" u="none" strike="noStrike" cap="none" normalizeH="0" baseline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altLang="en-US" sz="2000" i="0" u="none" strike="noStrike" cap="none" normalizeH="0" baseline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altLang="en-US" sz="2000" i="0" u="none" strike="noStrike" cap="none" normalizeH="0" baseline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ধর্মের</a:t>
            </a:r>
            <a:r>
              <a:rPr kumimoji="0" lang="bn-IN" altLang="en-US" sz="2000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altLang="en-US" sz="2000" i="0" u="none" strike="noStrike" cap="none" normalizeH="0" baseline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altLang="en-US" sz="2000" i="0" u="none" strike="noStrike" cap="none" normalizeH="0" baseline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altLang="en-US" sz="2000" i="0" u="none" strike="noStrike" cap="none" normalizeH="0" baseline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altLang="en-US" sz="2000" i="0" u="none" strike="noStrike" cap="none" normalizeH="0" baseline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altLang="en-US" sz="2000" i="0" u="none" strike="noStrike" cap="none" normalizeH="0" baseline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altLang="en-US" sz="2000" i="0" u="none" strike="noStrike" cap="none" normalizeH="0" baseline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altLang="en-US" sz="2000" i="0" u="none" strike="noStrike" cap="none" normalizeH="0" baseline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A</a:t>
            </a:r>
            <a:r>
              <a:rPr lang="en-US" sz="20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{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NikoshBAN" panose="02000000000000000000" pitchFamily="2" charset="0"/>
              </a:rPr>
              <a:t>x:x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NikoshBAN" panose="02000000000000000000" pitchFamily="2" charset="0"/>
              </a:rPr>
              <a:t>স্বাভাবিক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NikoshBAN" panose="02000000000000000000" pitchFamily="2" charset="0"/>
              </a:rPr>
              <a:t>বিজোড়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NikoshBAN" panose="02000000000000000000" pitchFamily="2" charset="0"/>
              </a:rPr>
              <a:t>সংখ্যা</a:t>
            </a:r>
            <a:r>
              <a:rPr lang="en-US" sz="20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}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10AF4B-6D08-4B59-808B-3ED69774EF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4" t="15569" r="7550" b="41288"/>
          <a:stretch/>
        </p:blipFill>
        <p:spPr>
          <a:xfrm>
            <a:off x="1852487" y="774023"/>
            <a:ext cx="5439026" cy="15705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8558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B0706B6-8FEC-4A0F-A6F1-A4C7C59A0C8B}"/>
              </a:ext>
            </a:extLst>
          </p:cNvPr>
          <p:cNvSpPr txBox="1"/>
          <p:nvPr/>
        </p:nvSpPr>
        <p:spPr>
          <a:xfrm>
            <a:off x="1845325" y="1754063"/>
            <a:ext cx="1931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7E520F-2F75-4D98-B540-D8E81A483F1F}"/>
              </a:ext>
            </a:extLst>
          </p:cNvPr>
          <p:cNvSpPr txBox="1"/>
          <p:nvPr/>
        </p:nvSpPr>
        <p:spPr>
          <a:xfrm>
            <a:off x="1835905" y="2583841"/>
            <a:ext cx="17169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A = {</a:t>
            </a:r>
            <a:r>
              <a:rPr lang="en-US" sz="18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NikoshBAN" panose="02000000000000000000" pitchFamily="2" charset="0"/>
              </a:rPr>
              <a:t>2, 4, 6</a:t>
            </a:r>
            <a:r>
              <a:rPr lang="en-US" sz="18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}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99F0CB-CA0A-4EBD-BA35-1250FA6BFE05}"/>
              </a:ext>
            </a:extLst>
          </p:cNvPr>
          <p:cNvSpPr txBox="1"/>
          <p:nvPr/>
        </p:nvSpPr>
        <p:spPr>
          <a:xfrm>
            <a:off x="1845325" y="3754844"/>
            <a:ext cx="32819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৪. D</a:t>
            </a:r>
            <a:r>
              <a:rPr lang="en-US" sz="18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{</a:t>
            </a:r>
            <a:r>
              <a:rPr lang="en-US" sz="1800" b="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NikoshBAN" panose="02000000000000000000" pitchFamily="2" charset="0"/>
              </a:rPr>
              <a:t>y:y</a:t>
            </a:r>
            <a:r>
              <a:rPr lang="en-US" sz="18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NikoshBAN" panose="02000000000000000000" pitchFamily="2" charset="0"/>
              </a:rPr>
              <a:t>, </a:t>
            </a:r>
            <a:r>
              <a:rPr lang="en-US" sz="1800" b="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NikoshBAN" panose="02000000000000000000" pitchFamily="2" charset="0"/>
              </a:rPr>
              <a:t>স্বাভাবিক</a:t>
            </a:r>
            <a:r>
              <a:rPr lang="en-US" sz="18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NikoshBAN" panose="02000000000000000000" pitchFamily="2" charset="0"/>
              </a:rPr>
              <a:t>বিজোড়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NikoshBAN" panose="02000000000000000000" pitchFamily="2" charset="0"/>
              </a:rPr>
              <a:t>সংখ্যা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sz="18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}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548537-19A6-491B-861E-2FBE5FBD6A03}"/>
              </a:ext>
            </a:extLst>
          </p:cNvPr>
          <p:cNvSpPr txBox="1"/>
          <p:nvPr/>
        </p:nvSpPr>
        <p:spPr>
          <a:xfrm>
            <a:off x="1835905" y="3388530"/>
            <a:ext cx="21080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C</a:t>
            </a:r>
            <a:r>
              <a:rPr lang="en-US" sz="18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{</a:t>
            </a:r>
            <a:r>
              <a:rPr lang="en-US" sz="18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NikoshBAN" panose="02000000000000000000" pitchFamily="2" charset="0"/>
              </a:rPr>
              <a:t>2, 4, 6</a:t>
            </a:r>
            <a:r>
              <a:rPr lang="en-US" sz="18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}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58EBB4-3759-443E-9C22-5FF87EACB05A}"/>
              </a:ext>
            </a:extLst>
          </p:cNvPr>
          <p:cNvSpPr txBox="1"/>
          <p:nvPr/>
        </p:nvSpPr>
        <p:spPr>
          <a:xfrm>
            <a:off x="1845325" y="2959252"/>
            <a:ext cx="3041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B</a:t>
            </a:r>
            <a:r>
              <a:rPr lang="en-US" sz="18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{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NikoshBAN" panose="02000000000000000000" pitchFamily="2" charset="0"/>
              </a:rPr>
              <a:t>x:x</a:t>
            </a:r>
            <a:r>
              <a:rPr lang="en-US" sz="18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NikoshBAN" panose="02000000000000000000" pitchFamily="2" charset="0"/>
              </a:rPr>
              <a:t>, </a:t>
            </a:r>
            <a:r>
              <a:rPr lang="en-US" sz="1800" b="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NikoshBAN" panose="02000000000000000000" pitchFamily="2" charset="0"/>
              </a:rPr>
              <a:t>স্বাভাবিক</a:t>
            </a:r>
            <a:r>
              <a:rPr lang="en-US" sz="18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sz="1800" b="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NikoshBAN" panose="02000000000000000000" pitchFamily="2" charset="0"/>
              </a:rPr>
              <a:t>জোড়</a:t>
            </a:r>
            <a:r>
              <a:rPr lang="en-US" sz="18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sz="1800" b="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NikoshBAN" panose="02000000000000000000" pitchFamily="2" charset="0"/>
              </a:rPr>
              <a:t>সংখ্যা</a:t>
            </a:r>
            <a:r>
              <a:rPr lang="en-US" sz="18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}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3D31BA-B9D9-45DE-A6B0-A379D1CD9FA2}"/>
              </a:ext>
            </a:extLst>
          </p:cNvPr>
          <p:cNvSpPr txBox="1"/>
          <p:nvPr/>
        </p:nvSpPr>
        <p:spPr>
          <a:xfrm>
            <a:off x="1769301" y="4193219"/>
            <a:ext cx="4349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অন্তর্গত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C9D1D9-2A35-4BCB-BF96-E4C423AE774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3214" y="902240"/>
            <a:ext cx="3395494" cy="26349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0049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9510EE-B9FC-405B-90CE-B240CFEE45D8}"/>
              </a:ext>
            </a:extLst>
          </p:cNvPr>
          <p:cNvSpPr txBox="1"/>
          <p:nvPr/>
        </p:nvSpPr>
        <p:spPr>
          <a:xfrm>
            <a:off x="3429000" y="566057"/>
            <a:ext cx="1665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4F476C-92F1-407B-B9D0-671EEA46B672}"/>
              </a:ext>
            </a:extLst>
          </p:cNvPr>
          <p:cNvSpPr txBox="1"/>
          <p:nvPr/>
        </p:nvSpPr>
        <p:spPr>
          <a:xfrm>
            <a:off x="1687748" y="2298988"/>
            <a:ext cx="30494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18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1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 </a:t>
            </a:r>
            <a:r>
              <a:rPr lang="en-US" sz="18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{</a:t>
            </a:r>
            <a:r>
              <a:rPr lang="en-US" sz="18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NikoshBAN" panose="02000000000000000000" pitchFamily="2" charset="0"/>
              </a:rPr>
              <a:t>2, 4, 6</a:t>
            </a:r>
            <a:r>
              <a:rPr lang="en-US" sz="18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} </a:t>
            </a:r>
            <a:r>
              <a:rPr lang="en-US" sz="1800" b="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18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="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sz="18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="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18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BF9550-070E-45CB-BE22-8B865F3CC9D2}"/>
              </a:ext>
            </a:extLst>
          </p:cNvPr>
          <p:cNvSpPr txBox="1"/>
          <p:nvPr/>
        </p:nvSpPr>
        <p:spPr>
          <a:xfrm>
            <a:off x="1644077" y="3316828"/>
            <a:ext cx="43772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r>
              <a:rPr lang="en-US" sz="18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{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NikoshBAN" panose="02000000000000000000" pitchFamily="2" charset="0"/>
              </a:rPr>
              <a:t>x:x</a:t>
            </a:r>
            <a:r>
              <a:rPr lang="en-US" sz="18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NikoshBAN" panose="02000000000000000000" pitchFamily="2" charset="0"/>
              </a:rPr>
              <a:t>, </a:t>
            </a:r>
            <a:r>
              <a:rPr lang="en-US" sz="1800" b="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NikoshBAN" panose="02000000000000000000" pitchFamily="2" charset="0"/>
              </a:rPr>
              <a:t>স্বাভাবিক</a:t>
            </a:r>
            <a:r>
              <a:rPr lang="en-US" sz="18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sz="1800" b="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NikoshBAN" panose="02000000000000000000" pitchFamily="2" charset="0"/>
              </a:rPr>
              <a:t>জোড়</a:t>
            </a:r>
            <a:r>
              <a:rPr lang="en-US" sz="18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sz="1800" b="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NikoshBAN" panose="02000000000000000000" pitchFamily="2" charset="0"/>
              </a:rPr>
              <a:t>সংখ্যা</a:t>
            </a:r>
            <a:r>
              <a:rPr lang="en-US" sz="18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} </a:t>
            </a:r>
            <a:r>
              <a:rPr lang="en-US" sz="1800" b="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18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="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sz="18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="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18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958BFB-794C-447A-9BA9-F998BFF7FEA2}"/>
              </a:ext>
            </a:extLst>
          </p:cNvPr>
          <p:cNvSpPr txBox="1"/>
          <p:nvPr/>
        </p:nvSpPr>
        <p:spPr>
          <a:xfrm>
            <a:off x="1262163" y="1366011"/>
            <a:ext cx="6619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buAutoNum type="arabicPeriod"/>
            </a:pPr>
            <a:r>
              <a:rPr lang="as-IN" sz="18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সেটকে সাধারণত ইংরেজি বর্ণমালার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as-IN" sz="18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হাতের অক্ষর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8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 প্রকাশ করা হ</a:t>
            </a:r>
            <a:r>
              <a:rPr lang="en-US" sz="18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D71D7B1-B848-4DA9-9C7D-623693A8DBED}"/>
              </a:ext>
            </a:extLst>
          </p:cNvPr>
          <p:cNvGrpSpPr/>
          <p:nvPr/>
        </p:nvGrpSpPr>
        <p:grpSpPr>
          <a:xfrm>
            <a:off x="1765571" y="1822444"/>
            <a:ext cx="5179978" cy="369332"/>
            <a:chOff x="1765571" y="1822444"/>
            <a:chExt cx="5179978" cy="369332"/>
          </a:xfrm>
        </p:grpSpPr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B21D7664-3784-4359-AA50-413DBECB0D8F}"/>
                </a:ext>
              </a:extLst>
            </p:cNvPr>
            <p:cNvSpPr/>
            <p:nvPr/>
          </p:nvSpPr>
          <p:spPr>
            <a:xfrm>
              <a:off x="1765571" y="1932664"/>
              <a:ext cx="301557" cy="15114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FCA4C5D-7620-48F3-8DCE-FC8FE7B6B506}"/>
                </a:ext>
              </a:extLst>
            </p:cNvPr>
            <p:cNvSpPr txBox="1"/>
            <p:nvPr/>
          </p:nvSpPr>
          <p:spPr>
            <a:xfrm>
              <a:off x="1916349" y="1822444"/>
              <a:ext cx="50292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as-IN" sz="1800" b="0" i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ইংরেজি বর্ণমালার </a:t>
              </a:r>
              <a:r>
                <a:rPr lang="en-US" sz="1800" b="0" i="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বড়</a:t>
              </a:r>
              <a:r>
                <a:rPr lang="as-IN" sz="1800" b="0" i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হাতের অক্ষর</a:t>
              </a: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1800" b="0" i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দ্বারা প্রকাশ করা হ</a:t>
              </a:r>
              <a:r>
                <a:rPr lang="en-US" sz="1800" b="0" i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as-IN" sz="1800" b="0" i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800" b="0" i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D692D7F-0CE7-4BE0-BE75-E3B1CD020073}"/>
              </a:ext>
            </a:extLst>
          </p:cNvPr>
          <p:cNvGrpSpPr/>
          <p:nvPr/>
        </p:nvGrpSpPr>
        <p:grpSpPr>
          <a:xfrm>
            <a:off x="1765571" y="2840284"/>
            <a:ext cx="2282322" cy="646331"/>
            <a:chOff x="1765571" y="2840284"/>
            <a:chExt cx="1867710" cy="64633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62686B3-685B-4DCD-9ED8-EC3DBECA5928}"/>
                </a:ext>
              </a:extLst>
            </p:cNvPr>
            <p:cNvSpPr txBox="1"/>
            <p:nvPr/>
          </p:nvSpPr>
          <p:spPr>
            <a:xfrm>
              <a:off x="2334638" y="2840284"/>
              <a:ext cx="129864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তালিকা</a:t>
              </a:r>
              <a:r>
                <a:rPr lang="en-US" sz="1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পদ্ধতি</a:t>
              </a:r>
              <a:r>
                <a:rPr lang="en-US" sz="1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। </a:t>
              </a:r>
              <a:endParaRPr lang="en-US" dirty="0"/>
            </a:p>
          </p:txBody>
        </p:sp>
        <p:sp>
          <p:nvSpPr>
            <p:cNvPr id="23" name="Arrow: Right 22">
              <a:extLst>
                <a:ext uri="{FF2B5EF4-FFF2-40B4-BE49-F238E27FC236}">
                  <a16:creationId xmlns:a16="http://schemas.microsoft.com/office/drawing/2014/main" id="{21A33D5F-DCAD-4755-9700-3DE8DAF9C896}"/>
                </a:ext>
              </a:extLst>
            </p:cNvPr>
            <p:cNvSpPr/>
            <p:nvPr/>
          </p:nvSpPr>
          <p:spPr>
            <a:xfrm>
              <a:off x="1765571" y="2950143"/>
              <a:ext cx="301557" cy="15114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86B0F19-7974-45E3-BF7A-27623618F6EE}"/>
              </a:ext>
            </a:extLst>
          </p:cNvPr>
          <p:cNvGrpSpPr/>
          <p:nvPr/>
        </p:nvGrpSpPr>
        <p:grpSpPr>
          <a:xfrm>
            <a:off x="1765571" y="3846952"/>
            <a:ext cx="2449590" cy="646331"/>
            <a:chOff x="1765571" y="3846952"/>
            <a:chExt cx="2067127" cy="64633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89BA71B-253D-4E77-BC4C-5BF3F32B114C}"/>
                </a:ext>
              </a:extLst>
            </p:cNvPr>
            <p:cNvSpPr txBox="1"/>
            <p:nvPr/>
          </p:nvSpPr>
          <p:spPr>
            <a:xfrm>
              <a:off x="2436779" y="3846952"/>
              <a:ext cx="139591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সেট</a:t>
              </a:r>
              <a:r>
                <a:rPr lang="en-US" sz="1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গঠন</a:t>
              </a:r>
              <a:r>
                <a:rPr lang="en-US" sz="1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পদ্ধতি</a:t>
              </a:r>
              <a:r>
                <a:rPr lang="en-US" sz="1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। </a:t>
              </a:r>
              <a:endParaRPr lang="en-US" dirty="0"/>
            </a:p>
          </p:txBody>
        </p:sp>
        <p:sp>
          <p:nvSpPr>
            <p:cNvPr id="24" name="Arrow: Right 23">
              <a:extLst>
                <a:ext uri="{FF2B5EF4-FFF2-40B4-BE49-F238E27FC236}">
                  <a16:creationId xmlns:a16="http://schemas.microsoft.com/office/drawing/2014/main" id="{D4C9FD29-A354-43DB-B439-B08F7209D062}"/>
                </a:ext>
              </a:extLst>
            </p:cNvPr>
            <p:cNvSpPr/>
            <p:nvPr/>
          </p:nvSpPr>
          <p:spPr>
            <a:xfrm>
              <a:off x="1765571" y="3956045"/>
              <a:ext cx="301557" cy="15114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97527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6998A9-F3F6-4D88-AEFB-6D42DC25900F}"/>
              </a:ext>
            </a:extLst>
          </p:cNvPr>
          <p:cNvSpPr txBox="1"/>
          <p:nvPr/>
        </p:nvSpPr>
        <p:spPr>
          <a:xfrm>
            <a:off x="3412670" y="304101"/>
            <a:ext cx="2318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19D128-0BB6-4C82-A0A6-C5B171715106}"/>
              </a:ext>
            </a:extLst>
          </p:cNvPr>
          <p:cNvSpPr txBox="1"/>
          <p:nvPr/>
        </p:nvSpPr>
        <p:spPr>
          <a:xfrm>
            <a:off x="987357" y="4419862"/>
            <a:ext cx="7169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09887E-EFDC-4F56-B8CD-5FB9B2B059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273" y="1117602"/>
            <a:ext cx="4607450" cy="30686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0266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E55EC15-50BB-4D5F-B3B5-48772A493538}"/>
              </a:ext>
            </a:extLst>
          </p:cNvPr>
          <p:cNvSpPr txBox="1"/>
          <p:nvPr/>
        </p:nvSpPr>
        <p:spPr>
          <a:xfrm>
            <a:off x="3037115" y="4303812"/>
            <a:ext cx="3069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3200" b="1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1C27AF-4016-4E51-A2FA-390C23B07E9A}"/>
              </a:ext>
            </a:extLst>
          </p:cNvPr>
          <p:cNvSpPr txBox="1"/>
          <p:nvPr/>
        </p:nvSpPr>
        <p:spPr>
          <a:xfrm>
            <a:off x="1971854" y="415251"/>
            <a:ext cx="500198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28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থাকো</a:t>
            </a:r>
            <a:endParaRPr lang="en-US" sz="2800" b="1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en-US" sz="28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সুস্থ্য</a:t>
            </a:r>
            <a:r>
              <a:rPr lang="en-US" sz="28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থাকো</a:t>
            </a:r>
            <a:endParaRPr lang="en-US" sz="2800" b="1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</a:t>
            </a:r>
            <a:r>
              <a:rPr lang="en-US" sz="28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নিরাপদ</a:t>
            </a:r>
            <a:r>
              <a:rPr lang="en-US" sz="28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থাকো</a:t>
            </a:r>
            <a:r>
              <a:rPr lang="en-US" sz="28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F312B2-EC0E-4962-813F-1F0928BB0E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5" t="12069" r="4574" b="10803"/>
          <a:stretch/>
        </p:blipFill>
        <p:spPr>
          <a:xfrm>
            <a:off x="2161420" y="2159957"/>
            <a:ext cx="4812420" cy="19072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051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6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B4DB9A-49FF-4B67-A30D-1E5CB80FB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42" y="203200"/>
            <a:ext cx="8670680" cy="49219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5CBE1A9-D8D3-494D-A721-49C1E4BD8DEA}"/>
              </a:ext>
            </a:extLst>
          </p:cNvPr>
          <p:cNvSpPr txBox="1"/>
          <p:nvPr/>
        </p:nvSpPr>
        <p:spPr>
          <a:xfrm>
            <a:off x="1621968" y="4029161"/>
            <a:ext cx="59218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3200" b="1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D8FA58-F1AE-4C9F-A6CB-3B03FD51E49C}"/>
              </a:ext>
            </a:extLst>
          </p:cNvPr>
          <p:cNvSpPr txBox="1"/>
          <p:nvPr/>
        </p:nvSpPr>
        <p:spPr>
          <a:xfrm>
            <a:off x="1600204" y="3992384"/>
            <a:ext cx="59218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3200" b="1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741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650"/>
                            </p:stCondLst>
                            <p:childTnLst>
                              <p:par>
                                <p:cTn id="10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15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7DFEE9C-EB8E-4B3E-A397-0F80E87E6796}"/>
              </a:ext>
            </a:extLst>
          </p:cNvPr>
          <p:cNvSpPr/>
          <p:nvPr/>
        </p:nvSpPr>
        <p:spPr>
          <a:xfrm>
            <a:off x="3658352" y="1391813"/>
            <a:ext cx="4902890" cy="2857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44"/>
              </a:spcBef>
              <a:spcAft>
                <a:spcPts val="544"/>
              </a:spcAft>
            </a:pPr>
            <a:r>
              <a:rPr lang="en-US" sz="240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মীর্জা</a:t>
            </a:r>
            <a:r>
              <a:rPr lang="en-US" sz="24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24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মাহফুজুল</a:t>
            </a:r>
            <a:r>
              <a:rPr lang="en-US" sz="24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24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বিএসসি</a:t>
            </a:r>
            <a:r>
              <a:rPr lang="en-US" sz="12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120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12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); </a:t>
            </a:r>
            <a:r>
              <a:rPr lang="en-US" sz="120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এমএ</a:t>
            </a:r>
            <a:r>
              <a:rPr lang="en-US" sz="12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120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12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),</a:t>
            </a:r>
            <a:r>
              <a:rPr lang="en-US" sz="120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বিএড</a:t>
            </a:r>
            <a:r>
              <a:rPr lang="en-US" sz="12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spcBef>
                <a:spcPts val="544"/>
              </a:spcBef>
              <a:spcAft>
                <a:spcPts val="544"/>
              </a:spcAft>
            </a:pPr>
            <a:r>
              <a:rPr lang="en-US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  <a:p>
            <a:pPr>
              <a:spcBef>
                <a:spcPts val="544"/>
              </a:spcBef>
              <a:spcAft>
                <a:spcPts val="544"/>
              </a:spcAft>
            </a:pPr>
            <a:r>
              <a:rPr lang="en-US" sz="240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4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সারটিয়া</a:t>
            </a:r>
            <a:r>
              <a:rPr lang="en-US" sz="24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ইসলামিয়া</a:t>
            </a:r>
            <a:r>
              <a:rPr lang="en-US" sz="24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24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240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ts val="544"/>
              </a:spcBef>
              <a:spcAft>
                <a:spcPts val="544"/>
              </a:spcAft>
            </a:pPr>
            <a:r>
              <a:rPr lang="en-US" sz="240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শিয়ালকোল</a:t>
            </a:r>
            <a:r>
              <a:rPr lang="en-US" sz="24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24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িরা</a:t>
            </a:r>
            <a:r>
              <a:rPr lang="as-IN" sz="24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জগ</a:t>
            </a:r>
            <a:r>
              <a:rPr lang="en-US" sz="240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ঞ্জ</a:t>
            </a:r>
            <a:r>
              <a:rPr lang="en-US" sz="24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</a:t>
            </a:r>
            <a:r>
              <a:rPr lang="en-US" sz="24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24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িরা</a:t>
            </a:r>
            <a:r>
              <a:rPr lang="as-IN" sz="24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জগ</a:t>
            </a:r>
            <a:r>
              <a:rPr lang="en-US" sz="240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ঞ্জ</a:t>
            </a:r>
            <a:r>
              <a:rPr lang="en-US" sz="24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spcBef>
                <a:spcPts val="544"/>
              </a:spcBef>
              <a:spcAft>
                <a:spcPts val="544"/>
              </a:spcAft>
            </a:pPr>
            <a:r>
              <a:rPr lang="en-US" sz="24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cs typeface="NikoshBAN" panose="02000000000000000000" pitchFamily="2" charset="0"/>
              </a:rPr>
              <a:t>Mobile No: 01719-931546</a:t>
            </a:r>
          </a:p>
          <a:p>
            <a:pPr>
              <a:spcBef>
                <a:spcPts val="544"/>
              </a:spcBef>
              <a:spcAft>
                <a:spcPts val="544"/>
              </a:spcAft>
            </a:pPr>
            <a:r>
              <a:rPr lang="en-US" sz="24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cs typeface="NikoshBAN" panose="02000000000000000000" pitchFamily="2" charset="0"/>
              </a:rPr>
              <a:t>mmislam686@gmail.com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FBC4E9-6B6E-4A5D-93B2-5B7727777D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688" y="1492174"/>
            <a:ext cx="3006324" cy="2857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85A54D-BECE-4834-9E10-772E91E021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4680" y="528371"/>
            <a:ext cx="1728332" cy="19276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90CD528-DD18-46DD-97F0-0152BA162947}"/>
              </a:ext>
            </a:extLst>
          </p:cNvPr>
          <p:cNvSpPr txBox="1"/>
          <p:nvPr/>
        </p:nvSpPr>
        <p:spPr>
          <a:xfrm>
            <a:off x="4704190" y="528371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58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79CFA37-619C-4243-89D2-82B961750699}"/>
              </a:ext>
            </a:extLst>
          </p:cNvPr>
          <p:cNvSpPr txBox="1"/>
          <p:nvPr/>
        </p:nvSpPr>
        <p:spPr>
          <a:xfrm>
            <a:off x="4766554" y="2649848"/>
            <a:ext cx="2864201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2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2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2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2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227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2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2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২য়</a:t>
            </a:r>
          </a:p>
          <a:p>
            <a:r>
              <a:rPr lang="en-US" sz="22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2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2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৫০ </a:t>
            </a:r>
            <a:r>
              <a:rPr lang="en-US" sz="22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27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2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2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০৮-০১-২০২১ </a:t>
            </a:r>
            <a:r>
              <a:rPr lang="en-US" sz="22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endParaRPr lang="en-US" sz="227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242D70-AACC-4B68-B5F0-708F35EF15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906" y="410981"/>
            <a:ext cx="3620542" cy="41337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D97669-C280-454B-967D-C746E8F028DF}"/>
              </a:ext>
            </a:extLst>
          </p:cNvPr>
          <p:cNvSpPr txBox="1"/>
          <p:nvPr/>
        </p:nvSpPr>
        <p:spPr>
          <a:xfrm>
            <a:off x="2818081" y="970455"/>
            <a:ext cx="2461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b="1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95196B-03C7-4581-BA6C-6503F75B73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057" y="632598"/>
            <a:ext cx="1429431" cy="1845265"/>
          </a:xfrm>
          <a:prstGeom prst="rect">
            <a:avLst/>
          </a:prstGeom>
          <a:ln w="88900" cap="sq" cmpd="thickThin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85621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1B00A6-2E3F-4C6C-B92C-930725B2E205}"/>
              </a:ext>
            </a:extLst>
          </p:cNvPr>
          <p:cNvSpPr txBox="1"/>
          <p:nvPr/>
        </p:nvSpPr>
        <p:spPr>
          <a:xfrm>
            <a:off x="2713391" y="323668"/>
            <a:ext cx="4108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331865-DCE4-4D9C-A8AF-B83B7CC2EE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" t="6887" r="2915" b="13113"/>
          <a:stretch/>
        </p:blipFill>
        <p:spPr>
          <a:xfrm>
            <a:off x="2841102" y="1050090"/>
            <a:ext cx="3853543" cy="3203658"/>
          </a:xfrm>
          <a:prstGeom prst="ellipse">
            <a:avLst/>
          </a:prstGeom>
          <a:ln w="63500" cap="rnd">
            <a:solidFill>
              <a:schemeClr val="bg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4A2DF9-C8F3-4617-B12E-C5A944D99F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101" y="1050090"/>
            <a:ext cx="3853543" cy="3203657"/>
          </a:xfrm>
          <a:prstGeom prst="ellipse">
            <a:avLst/>
          </a:prstGeom>
          <a:ln w="63500" cap="rnd">
            <a:solidFill>
              <a:schemeClr val="tx1">
                <a:lumMod val="50000"/>
                <a:lumOff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8FF31A-F158-4CAD-A3EA-A351AB810193}"/>
              </a:ext>
            </a:extLst>
          </p:cNvPr>
          <p:cNvSpPr txBox="1"/>
          <p:nvPr/>
        </p:nvSpPr>
        <p:spPr>
          <a:xfrm>
            <a:off x="2971730" y="2766131"/>
            <a:ext cx="3722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03559E-30B3-4BE4-8425-E7276CB23A14}"/>
              </a:ext>
            </a:extLst>
          </p:cNvPr>
          <p:cNvSpPr txBox="1"/>
          <p:nvPr/>
        </p:nvSpPr>
        <p:spPr>
          <a:xfrm>
            <a:off x="3096915" y="2824403"/>
            <a:ext cx="3341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ডিনার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D7ED1C-AD73-42EE-85D2-73901D5A54D4}"/>
              </a:ext>
            </a:extLst>
          </p:cNvPr>
          <p:cNvSpPr txBox="1"/>
          <p:nvPr/>
        </p:nvSpPr>
        <p:spPr>
          <a:xfrm>
            <a:off x="3162230" y="2749949"/>
            <a:ext cx="3341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ব্রাস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/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তুলি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8B4B15-7FCC-4587-98F5-9A245EF0BD86}"/>
              </a:ext>
            </a:extLst>
          </p:cNvPr>
          <p:cNvSpPr txBox="1"/>
          <p:nvPr/>
        </p:nvSpPr>
        <p:spPr>
          <a:xfrm>
            <a:off x="2971730" y="2795267"/>
            <a:ext cx="3722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7306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500"/>
                            </p:stCondLst>
                            <p:childTnLst>
                              <p:par>
                                <p:cTn id="5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9" grpId="0"/>
      <p:bldP spid="9" grpId="1"/>
      <p:bldP spid="10" grpId="0"/>
      <p:bldP spid="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36405D3-9807-4021-98B8-992A4B1E37D3}"/>
              </a:ext>
            </a:extLst>
          </p:cNvPr>
          <p:cNvSpPr txBox="1"/>
          <p:nvPr/>
        </p:nvSpPr>
        <p:spPr>
          <a:xfrm>
            <a:off x="1295136" y="593533"/>
            <a:ext cx="2960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endParaRPr lang="en-US" sz="3200" b="1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BB0CF3-376A-4F20-B5E8-890FB7D624C7}"/>
              </a:ext>
            </a:extLst>
          </p:cNvPr>
          <p:cNvSpPr txBox="1"/>
          <p:nvPr/>
        </p:nvSpPr>
        <p:spPr>
          <a:xfrm>
            <a:off x="5081272" y="3726626"/>
            <a:ext cx="3528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8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28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করবো</a:t>
            </a:r>
            <a:r>
              <a:rPr lang="en-US" sz="28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7C4EE5-C09D-4F10-A186-4334C93D52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 b="8313"/>
          <a:stretch/>
        </p:blipFill>
        <p:spPr>
          <a:xfrm>
            <a:off x="2214013" y="1324613"/>
            <a:ext cx="4497453" cy="26452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B8757C-7926-47BC-939C-CEFD28FE7305}"/>
              </a:ext>
            </a:extLst>
          </p:cNvPr>
          <p:cNvSpPr txBox="1"/>
          <p:nvPr/>
        </p:nvSpPr>
        <p:spPr>
          <a:xfrm>
            <a:off x="1980936" y="2170776"/>
            <a:ext cx="794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endParaRPr lang="en-US" sz="3200" b="1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58ACC8-B08A-41E1-ABAD-4578CEDD9721}"/>
              </a:ext>
            </a:extLst>
          </p:cNvPr>
          <p:cNvSpPr txBox="1"/>
          <p:nvPr/>
        </p:nvSpPr>
        <p:spPr>
          <a:xfrm>
            <a:off x="4264983" y="3507040"/>
            <a:ext cx="794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endParaRPr lang="en-US" sz="3200" b="1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CACA1A-32FC-4781-B490-A83FC3E634B8}"/>
              </a:ext>
            </a:extLst>
          </p:cNvPr>
          <p:cNvSpPr txBox="1"/>
          <p:nvPr/>
        </p:nvSpPr>
        <p:spPr>
          <a:xfrm>
            <a:off x="6558503" y="2174553"/>
            <a:ext cx="794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endParaRPr lang="en-US" sz="3200" b="1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082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35229E-6 L -0.25 -3.35229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4.16667E-6 4.22927E-6 L 4.16667E-6 -0.2499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8" grpId="1"/>
      <p:bldP spid="11" grpId="0"/>
      <p:bldP spid="11" grpId="1"/>
      <p:bldP spid="12" grpId="0"/>
      <p:bldP spid="1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E19ABAD-8D9B-48CC-BD93-238B1135A0D2}"/>
              </a:ext>
            </a:extLst>
          </p:cNvPr>
          <p:cNvSpPr txBox="1"/>
          <p:nvPr/>
        </p:nvSpPr>
        <p:spPr>
          <a:xfrm>
            <a:off x="3570514" y="693469"/>
            <a:ext cx="2002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6C1160-FD03-4A02-B277-C9D892A84443}"/>
              </a:ext>
            </a:extLst>
          </p:cNvPr>
          <p:cNvSpPr txBox="1"/>
          <p:nvPr/>
        </p:nvSpPr>
        <p:spPr>
          <a:xfrm>
            <a:off x="1202740" y="1715120"/>
            <a:ext cx="3831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60DC15-8661-4F92-ACD7-B74C889433EF}"/>
              </a:ext>
            </a:extLst>
          </p:cNvPr>
          <p:cNvSpPr txBox="1"/>
          <p:nvPr/>
        </p:nvSpPr>
        <p:spPr>
          <a:xfrm>
            <a:off x="1128095" y="2451864"/>
            <a:ext cx="3658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 w="12700">
                  <a:solidFill>
                    <a:schemeClr val="accent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2800" dirty="0" err="1">
                <a:ln w="12700">
                  <a:solidFill>
                    <a:schemeClr val="accent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2800" dirty="0">
                <a:ln w="12700">
                  <a:solidFill>
                    <a:schemeClr val="accent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12700">
                  <a:solidFill>
                    <a:schemeClr val="accent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ln w="12700">
                  <a:solidFill>
                    <a:schemeClr val="accent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12700">
                  <a:solidFill>
                    <a:schemeClr val="accent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>
                <a:ln w="12700">
                  <a:solidFill>
                    <a:schemeClr val="accent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12700">
                  <a:solidFill>
                    <a:schemeClr val="accent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>
                <a:ln w="12700">
                  <a:solidFill>
                    <a:schemeClr val="accent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12700">
                  <a:solidFill>
                    <a:schemeClr val="accent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ln w="12700">
                  <a:solidFill>
                    <a:schemeClr val="accent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DB3E78-AD84-472A-924E-54413DC87F3B}"/>
              </a:ext>
            </a:extLst>
          </p:cNvPr>
          <p:cNvSpPr txBox="1"/>
          <p:nvPr/>
        </p:nvSpPr>
        <p:spPr>
          <a:xfrm>
            <a:off x="1202740" y="3003943"/>
            <a:ext cx="5076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12700">
                  <a:solidFill>
                    <a:schemeClr val="accent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2800" dirty="0" err="1">
                <a:ln w="12700">
                  <a:solidFill>
                    <a:schemeClr val="accent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2800" dirty="0">
                <a:ln w="12700">
                  <a:solidFill>
                    <a:schemeClr val="accent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12700">
                  <a:solidFill>
                    <a:schemeClr val="accent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প্রকাশের</a:t>
            </a:r>
            <a:r>
              <a:rPr lang="en-US" sz="2800" dirty="0">
                <a:ln w="12700">
                  <a:solidFill>
                    <a:schemeClr val="accent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12700">
                  <a:solidFill>
                    <a:schemeClr val="accent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2800" dirty="0">
                <a:ln w="12700">
                  <a:solidFill>
                    <a:schemeClr val="accent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12700">
                  <a:solidFill>
                    <a:schemeClr val="accent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800" dirty="0">
                <a:ln w="12700">
                  <a:solidFill>
                    <a:schemeClr val="accent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12700">
                  <a:solidFill>
                    <a:schemeClr val="accent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ln w="12700">
                  <a:solidFill>
                    <a:schemeClr val="accent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12700">
                  <a:solidFill>
                    <a:schemeClr val="accent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ln w="12700">
                  <a:solidFill>
                    <a:schemeClr val="accent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89170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9BE870-1D59-4644-B687-298FC4018E42}"/>
              </a:ext>
            </a:extLst>
          </p:cNvPr>
          <p:cNvSpPr txBox="1"/>
          <p:nvPr/>
        </p:nvSpPr>
        <p:spPr>
          <a:xfrm>
            <a:off x="353709" y="2698735"/>
            <a:ext cx="1415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1E4009-7A58-4D61-8974-67F4A7753BF1}"/>
              </a:ext>
            </a:extLst>
          </p:cNvPr>
          <p:cNvSpPr txBox="1"/>
          <p:nvPr/>
        </p:nvSpPr>
        <p:spPr>
          <a:xfrm>
            <a:off x="609267" y="3408433"/>
            <a:ext cx="812618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20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বাস্তব বা চিন্তাজগতের সুসংজ্ঞা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য়ি</a:t>
            </a:r>
            <a:r>
              <a:rPr lang="as-IN" sz="20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 বস্তুর সমাবেশকে সেট বলে।</a:t>
            </a:r>
            <a:r>
              <a:rPr lang="en-US" sz="20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0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000" b="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20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20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0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20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20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0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পূর্ণসংখ্যার সেট ইত্যাদি।</a:t>
            </a:r>
            <a:r>
              <a:rPr lang="en-US" sz="20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সেটকে সাধারণত ইংরেজি বর্ণমালার ব</a:t>
            </a:r>
            <a:r>
              <a:rPr lang="en-US" sz="20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20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হাতের অক্ষর </a:t>
            </a:r>
            <a:r>
              <a:rPr lang="en-US" sz="1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A, B, C, ....., X, Y, Z </a:t>
            </a:r>
            <a:r>
              <a:rPr lang="as-IN" sz="20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 প্রকাশ করা হ</a:t>
            </a:r>
            <a:r>
              <a:rPr lang="en-US" sz="20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0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যেমন: </a:t>
            </a:r>
            <a:r>
              <a:rPr lang="en-US" sz="1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NikoshBAN" panose="02000000000000000000" pitchFamily="2" charset="0"/>
              </a:rPr>
              <a:t>2, 4, 6 </a:t>
            </a:r>
            <a:r>
              <a:rPr lang="as-IN" sz="20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 তিনটির সেট </a:t>
            </a:r>
            <a:r>
              <a:rPr lang="en-US" sz="1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 = {</a:t>
            </a:r>
            <a:r>
              <a:rPr lang="en-US" sz="1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NikoshBAN" panose="02000000000000000000" pitchFamily="2" charset="0"/>
              </a:rPr>
              <a:t>2, 4, 6</a:t>
            </a:r>
            <a:r>
              <a:rPr lang="en-US" sz="1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}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936DE5-FF13-4607-8517-3CC92A5D7E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163" y="725159"/>
            <a:ext cx="2433428" cy="24334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3616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5B0F2A-34FA-4FBF-B66C-C3484A51F7F7}"/>
              </a:ext>
            </a:extLst>
          </p:cNvPr>
          <p:cNvSpPr txBox="1"/>
          <p:nvPr/>
        </p:nvSpPr>
        <p:spPr>
          <a:xfrm>
            <a:off x="428128" y="2427798"/>
            <a:ext cx="1730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উপসেট</a:t>
            </a:r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C70C80-F109-4FDB-9271-97B91AFC2B4B}"/>
              </a:ext>
            </a:extLst>
          </p:cNvPr>
          <p:cNvSpPr txBox="1"/>
          <p:nvPr/>
        </p:nvSpPr>
        <p:spPr>
          <a:xfrm>
            <a:off x="690625" y="3130283"/>
            <a:ext cx="802962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as-IN" sz="20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যদি </a:t>
            </a:r>
            <a:r>
              <a:rPr lang="en-US" sz="16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en-US" sz="20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sz="20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 </a:t>
            </a:r>
            <a:r>
              <a:rPr lang="en-US" sz="16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r>
              <a:rPr lang="en-US" sz="20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sz="20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 হ</a:t>
            </a:r>
            <a:r>
              <a:rPr lang="en-US" sz="20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0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এবং </a:t>
            </a:r>
            <a:r>
              <a:rPr lang="en-US" sz="16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en-US" sz="1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20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প্রত্যেকটি </a:t>
            </a:r>
            <a:r>
              <a:rPr lang="en-US" sz="2000" b="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r>
              <a:rPr lang="en-US" sz="20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r>
              <a:rPr lang="en-US" sz="20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20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এরও সদস্য হ</a:t>
            </a:r>
            <a:r>
              <a:rPr lang="en-US" sz="20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0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তবে</a:t>
            </a:r>
            <a:r>
              <a:rPr lang="en-US" sz="20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en-US" sz="20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sz="20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 </a:t>
            </a:r>
            <a:r>
              <a:rPr lang="en-US" sz="16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r>
              <a:rPr lang="en-US" sz="20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20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উপসেট ও প্রকাশ করা হ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0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en-US" sz="16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en-US" sz="1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⊆ </a:t>
            </a:r>
            <a:r>
              <a:rPr lang="en-US" sz="16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r>
              <a:rPr lang="en-US" sz="1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6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r>
              <a:rPr lang="en-US" sz="20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sz="20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 </a:t>
            </a:r>
            <a:r>
              <a:rPr lang="en-US" sz="16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en-US" sz="1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20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অধিসেট ও প্রকাশ করা হ</a:t>
            </a:r>
            <a:r>
              <a:rPr lang="en-US" sz="20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0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en-US" sz="16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r>
              <a:rPr lang="en-US" sz="1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⊇ </a:t>
            </a:r>
            <a:r>
              <a:rPr lang="en-US" sz="16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en-US" sz="20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0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সংজ্ঞানুসারে একটি সেট তার নিজের উপসেট।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2B3AB0-9F6A-471E-8704-6CB8D68F84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264" y="614630"/>
            <a:ext cx="2280233" cy="228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895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656</TotalTime>
  <Words>640</Words>
  <Application>Microsoft Office PowerPoint</Application>
  <PresentationFormat>Custom</PresentationFormat>
  <Paragraphs>67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Cambria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87</cp:revision>
  <dcterms:created xsi:type="dcterms:W3CDTF">2020-12-27T16:59:43Z</dcterms:created>
  <dcterms:modified xsi:type="dcterms:W3CDTF">2021-01-08T03:23:26Z</dcterms:modified>
</cp:coreProperties>
</file>