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70" r:id="rId5"/>
    <p:sldId id="266" r:id="rId6"/>
    <p:sldId id="260" r:id="rId7"/>
    <p:sldId id="271" r:id="rId8"/>
    <p:sldId id="272" r:id="rId9"/>
    <p:sldId id="273" r:id="rId10"/>
    <p:sldId id="274" r:id="rId11"/>
    <p:sldId id="275" r:id="rId12"/>
    <p:sldId id="27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4A83-16EE-4519-935D-2F30CE9C5C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BAF047-670E-4C62-BAC5-FFF2AF30C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06D062-8F5B-4BF2-B30E-02609C3D87BE}"/>
              </a:ext>
            </a:extLst>
          </p:cNvPr>
          <p:cNvSpPr>
            <a:spLocks noGrp="1"/>
          </p:cNvSpPr>
          <p:nvPr>
            <p:ph type="dt" sz="half" idx="10"/>
          </p:nvPr>
        </p:nvSpPr>
        <p:spPr/>
        <p:txBody>
          <a:bodyPr/>
          <a:lstStyle/>
          <a:p>
            <a:fld id="{F9387E1D-240A-4575-BE2F-27A33356DA9D}" type="datetimeFigureOut">
              <a:rPr lang="en-US" smtClean="0"/>
              <a:t>09-Jan-21</a:t>
            </a:fld>
            <a:endParaRPr lang="en-US"/>
          </a:p>
        </p:txBody>
      </p:sp>
      <p:sp>
        <p:nvSpPr>
          <p:cNvPr id="5" name="Footer Placeholder 4">
            <a:extLst>
              <a:ext uri="{FF2B5EF4-FFF2-40B4-BE49-F238E27FC236}">
                <a16:creationId xmlns:a16="http://schemas.microsoft.com/office/drawing/2014/main" id="{D4C96464-19DE-4AFF-8A14-797E95E90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6ED39-65C1-477F-85A3-0A1D3150743A}"/>
              </a:ext>
            </a:extLst>
          </p:cNvPr>
          <p:cNvSpPr>
            <a:spLocks noGrp="1"/>
          </p:cNvSpPr>
          <p:nvPr>
            <p:ph type="sldNum" sz="quarter" idx="12"/>
          </p:nvPr>
        </p:nvSpPr>
        <p:spPr/>
        <p:txBody>
          <a:bodyPr/>
          <a:lstStyle/>
          <a:p>
            <a:fld id="{CD07274C-1A94-4330-A692-725799B295C2}" type="slidenum">
              <a:rPr lang="en-US" smtClean="0"/>
              <a:t>‹#›</a:t>
            </a:fld>
            <a:endParaRPr lang="en-US"/>
          </a:p>
        </p:txBody>
      </p:sp>
    </p:spTree>
    <p:extLst>
      <p:ext uri="{BB962C8B-B14F-4D97-AF65-F5344CB8AC3E}">
        <p14:creationId xmlns:p14="http://schemas.microsoft.com/office/powerpoint/2010/main" val="152073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FCC5-B88C-4136-AF38-4C7BF3158F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920152-9ECC-4D51-80A8-BB5C4D5E69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B7953-AC23-4CBC-BF08-A1C59A7E15DF}"/>
              </a:ext>
            </a:extLst>
          </p:cNvPr>
          <p:cNvSpPr>
            <a:spLocks noGrp="1"/>
          </p:cNvSpPr>
          <p:nvPr>
            <p:ph type="dt" sz="half" idx="10"/>
          </p:nvPr>
        </p:nvSpPr>
        <p:spPr/>
        <p:txBody>
          <a:bodyPr/>
          <a:lstStyle/>
          <a:p>
            <a:fld id="{F9387E1D-240A-4575-BE2F-27A33356DA9D}" type="datetimeFigureOut">
              <a:rPr lang="en-US" smtClean="0"/>
              <a:t>09-Jan-21</a:t>
            </a:fld>
            <a:endParaRPr lang="en-US"/>
          </a:p>
        </p:txBody>
      </p:sp>
      <p:sp>
        <p:nvSpPr>
          <p:cNvPr id="5" name="Footer Placeholder 4">
            <a:extLst>
              <a:ext uri="{FF2B5EF4-FFF2-40B4-BE49-F238E27FC236}">
                <a16:creationId xmlns:a16="http://schemas.microsoft.com/office/drawing/2014/main" id="{BA1EDF4A-A2E0-4D01-9CA3-0A3D6DAF2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3A463-540A-462C-9B17-01A9F3DC871C}"/>
              </a:ext>
            </a:extLst>
          </p:cNvPr>
          <p:cNvSpPr>
            <a:spLocks noGrp="1"/>
          </p:cNvSpPr>
          <p:nvPr>
            <p:ph type="sldNum" sz="quarter" idx="12"/>
          </p:nvPr>
        </p:nvSpPr>
        <p:spPr/>
        <p:txBody>
          <a:bodyPr/>
          <a:lstStyle/>
          <a:p>
            <a:fld id="{CD07274C-1A94-4330-A692-725799B295C2}" type="slidenum">
              <a:rPr lang="en-US" smtClean="0"/>
              <a:t>‹#›</a:t>
            </a:fld>
            <a:endParaRPr lang="en-US"/>
          </a:p>
        </p:txBody>
      </p:sp>
    </p:spTree>
    <p:extLst>
      <p:ext uri="{BB962C8B-B14F-4D97-AF65-F5344CB8AC3E}">
        <p14:creationId xmlns:p14="http://schemas.microsoft.com/office/powerpoint/2010/main" val="361863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EE8126-F486-4427-AD63-F4E87A6012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20C50D-75AC-4A41-BEFA-08AF96A10A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57DC0-2C5B-4089-97E4-E58900D0016C}"/>
              </a:ext>
            </a:extLst>
          </p:cNvPr>
          <p:cNvSpPr>
            <a:spLocks noGrp="1"/>
          </p:cNvSpPr>
          <p:nvPr>
            <p:ph type="dt" sz="half" idx="10"/>
          </p:nvPr>
        </p:nvSpPr>
        <p:spPr/>
        <p:txBody>
          <a:bodyPr/>
          <a:lstStyle/>
          <a:p>
            <a:fld id="{F9387E1D-240A-4575-BE2F-27A33356DA9D}" type="datetimeFigureOut">
              <a:rPr lang="en-US" smtClean="0"/>
              <a:t>09-Jan-21</a:t>
            </a:fld>
            <a:endParaRPr lang="en-US"/>
          </a:p>
        </p:txBody>
      </p:sp>
      <p:sp>
        <p:nvSpPr>
          <p:cNvPr id="5" name="Footer Placeholder 4">
            <a:extLst>
              <a:ext uri="{FF2B5EF4-FFF2-40B4-BE49-F238E27FC236}">
                <a16:creationId xmlns:a16="http://schemas.microsoft.com/office/drawing/2014/main" id="{8A129847-8604-429D-ADF0-4C3181362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607EE-21A6-45FD-88A5-D96EF47528D4}"/>
              </a:ext>
            </a:extLst>
          </p:cNvPr>
          <p:cNvSpPr>
            <a:spLocks noGrp="1"/>
          </p:cNvSpPr>
          <p:nvPr>
            <p:ph type="sldNum" sz="quarter" idx="12"/>
          </p:nvPr>
        </p:nvSpPr>
        <p:spPr/>
        <p:txBody>
          <a:bodyPr/>
          <a:lstStyle/>
          <a:p>
            <a:fld id="{CD07274C-1A94-4330-A692-725799B295C2}" type="slidenum">
              <a:rPr lang="en-US" smtClean="0"/>
              <a:t>‹#›</a:t>
            </a:fld>
            <a:endParaRPr lang="en-US"/>
          </a:p>
        </p:txBody>
      </p:sp>
    </p:spTree>
    <p:extLst>
      <p:ext uri="{BB962C8B-B14F-4D97-AF65-F5344CB8AC3E}">
        <p14:creationId xmlns:p14="http://schemas.microsoft.com/office/powerpoint/2010/main" val="251898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0C26-F7BA-433A-BC79-57721E0705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AB271-3F8D-4976-BE79-118BDB724A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894E0-267C-45A2-B6A3-1B546EBDC2DF}"/>
              </a:ext>
            </a:extLst>
          </p:cNvPr>
          <p:cNvSpPr>
            <a:spLocks noGrp="1"/>
          </p:cNvSpPr>
          <p:nvPr>
            <p:ph type="dt" sz="half" idx="10"/>
          </p:nvPr>
        </p:nvSpPr>
        <p:spPr/>
        <p:txBody>
          <a:bodyPr/>
          <a:lstStyle/>
          <a:p>
            <a:fld id="{F9387E1D-240A-4575-BE2F-27A33356DA9D}" type="datetimeFigureOut">
              <a:rPr lang="en-US" smtClean="0"/>
              <a:t>09-Jan-21</a:t>
            </a:fld>
            <a:endParaRPr lang="en-US"/>
          </a:p>
        </p:txBody>
      </p:sp>
      <p:sp>
        <p:nvSpPr>
          <p:cNvPr id="5" name="Footer Placeholder 4">
            <a:extLst>
              <a:ext uri="{FF2B5EF4-FFF2-40B4-BE49-F238E27FC236}">
                <a16:creationId xmlns:a16="http://schemas.microsoft.com/office/drawing/2014/main" id="{84922BC8-50F5-4213-9479-30D375D72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0FE13-899F-4C24-8A8F-27AC4E963AC3}"/>
              </a:ext>
            </a:extLst>
          </p:cNvPr>
          <p:cNvSpPr>
            <a:spLocks noGrp="1"/>
          </p:cNvSpPr>
          <p:nvPr>
            <p:ph type="sldNum" sz="quarter" idx="12"/>
          </p:nvPr>
        </p:nvSpPr>
        <p:spPr/>
        <p:txBody>
          <a:bodyPr/>
          <a:lstStyle/>
          <a:p>
            <a:fld id="{CD07274C-1A94-4330-A692-725799B295C2}" type="slidenum">
              <a:rPr lang="en-US" smtClean="0"/>
              <a:t>‹#›</a:t>
            </a:fld>
            <a:endParaRPr lang="en-US"/>
          </a:p>
        </p:txBody>
      </p:sp>
    </p:spTree>
    <p:extLst>
      <p:ext uri="{BB962C8B-B14F-4D97-AF65-F5344CB8AC3E}">
        <p14:creationId xmlns:p14="http://schemas.microsoft.com/office/powerpoint/2010/main" val="38903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2824-63F5-40E2-BC37-9EDF89C810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4043A4-B149-447A-A803-B6FF8861D4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51DA5D-2D88-4181-B89F-746C070B035F}"/>
              </a:ext>
            </a:extLst>
          </p:cNvPr>
          <p:cNvSpPr>
            <a:spLocks noGrp="1"/>
          </p:cNvSpPr>
          <p:nvPr>
            <p:ph type="dt" sz="half" idx="10"/>
          </p:nvPr>
        </p:nvSpPr>
        <p:spPr/>
        <p:txBody>
          <a:bodyPr/>
          <a:lstStyle/>
          <a:p>
            <a:fld id="{F9387E1D-240A-4575-BE2F-27A33356DA9D}" type="datetimeFigureOut">
              <a:rPr lang="en-US" smtClean="0"/>
              <a:t>09-Jan-21</a:t>
            </a:fld>
            <a:endParaRPr lang="en-US"/>
          </a:p>
        </p:txBody>
      </p:sp>
      <p:sp>
        <p:nvSpPr>
          <p:cNvPr id="5" name="Footer Placeholder 4">
            <a:extLst>
              <a:ext uri="{FF2B5EF4-FFF2-40B4-BE49-F238E27FC236}">
                <a16:creationId xmlns:a16="http://schemas.microsoft.com/office/drawing/2014/main" id="{1D453311-8C40-405C-A3C6-B353B91B7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31B5D-1BD9-4673-8459-6F8A033AC5E5}"/>
              </a:ext>
            </a:extLst>
          </p:cNvPr>
          <p:cNvSpPr>
            <a:spLocks noGrp="1"/>
          </p:cNvSpPr>
          <p:nvPr>
            <p:ph type="sldNum" sz="quarter" idx="12"/>
          </p:nvPr>
        </p:nvSpPr>
        <p:spPr/>
        <p:txBody>
          <a:bodyPr/>
          <a:lstStyle/>
          <a:p>
            <a:fld id="{CD07274C-1A94-4330-A692-725799B295C2}" type="slidenum">
              <a:rPr lang="en-US" smtClean="0"/>
              <a:t>‹#›</a:t>
            </a:fld>
            <a:endParaRPr lang="en-US"/>
          </a:p>
        </p:txBody>
      </p:sp>
    </p:spTree>
    <p:extLst>
      <p:ext uri="{BB962C8B-B14F-4D97-AF65-F5344CB8AC3E}">
        <p14:creationId xmlns:p14="http://schemas.microsoft.com/office/powerpoint/2010/main" val="253426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C37B-69F6-4B06-ADE2-EA6E5F253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9F5440-6210-4EAB-A51F-2B25E693A1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CCCAF-C8D8-4448-B81D-A81E9BF690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3E4492-BA8E-428E-A393-C6CC2D4CBF9E}"/>
              </a:ext>
            </a:extLst>
          </p:cNvPr>
          <p:cNvSpPr>
            <a:spLocks noGrp="1"/>
          </p:cNvSpPr>
          <p:nvPr>
            <p:ph type="dt" sz="half" idx="10"/>
          </p:nvPr>
        </p:nvSpPr>
        <p:spPr/>
        <p:txBody>
          <a:bodyPr/>
          <a:lstStyle/>
          <a:p>
            <a:fld id="{F9387E1D-240A-4575-BE2F-27A33356DA9D}" type="datetimeFigureOut">
              <a:rPr lang="en-US" smtClean="0"/>
              <a:t>09-Jan-21</a:t>
            </a:fld>
            <a:endParaRPr lang="en-US"/>
          </a:p>
        </p:txBody>
      </p:sp>
      <p:sp>
        <p:nvSpPr>
          <p:cNvPr id="6" name="Footer Placeholder 5">
            <a:extLst>
              <a:ext uri="{FF2B5EF4-FFF2-40B4-BE49-F238E27FC236}">
                <a16:creationId xmlns:a16="http://schemas.microsoft.com/office/drawing/2014/main" id="{1F893155-FE75-48B5-B26A-7E4197987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09D38-2730-40B9-BE0E-698FB75F3793}"/>
              </a:ext>
            </a:extLst>
          </p:cNvPr>
          <p:cNvSpPr>
            <a:spLocks noGrp="1"/>
          </p:cNvSpPr>
          <p:nvPr>
            <p:ph type="sldNum" sz="quarter" idx="12"/>
          </p:nvPr>
        </p:nvSpPr>
        <p:spPr/>
        <p:txBody>
          <a:bodyPr/>
          <a:lstStyle/>
          <a:p>
            <a:fld id="{CD07274C-1A94-4330-A692-725799B295C2}" type="slidenum">
              <a:rPr lang="en-US" smtClean="0"/>
              <a:t>‹#›</a:t>
            </a:fld>
            <a:endParaRPr lang="en-US"/>
          </a:p>
        </p:txBody>
      </p:sp>
    </p:spTree>
    <p:extLst>
      <p:ext uri="{BB962C8B-B14F-4D97-AF65-F5344CB8AC3E}">
        <p14:creationId xmlns:p14="http://schemas.microsoft.com/office/powerpoint/2010/main" val="262580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D1DF-74A6-484A-9320-44699B846C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139C0-F468-4A00-B118-D6A1FB286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A25C1-F794-4B28-8289-B7DE6FA017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F2C5F3-CA3D-428F-BBAF-7A2A8D49B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A0A101-D570-4682-88AA-9608E114FA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A4E797-2847-44A6-89E9-1142728736A4}"/>
              </a:ext>
            </a:extLst>
          </p:cNvPr>
          <p:cNvSpPr>
            <a:spLocks noGrp="1"/>
          </p:cNvSpPr>
          <p:nvPr>
            <p:ph type="dt" sz="half" idx="10"/>
          </p:nvPr>
        </p:nvSpPr>
        <p:spPr/>
        <p:txBody>
          <a:bodyPr/>
          <a:lstStyle/>
          <a:p>
            <a:fld id="{F9387E1D-240A-4575-BE2F-27A33356DA9D}" type="datetimeFigureOut">
              <a:rPr lang="en-US" smtClean="0"/>
              <a:t>09-Jan-21</a:t>
            </a:fld>
            <a:endParaRPr lang="en-US"/>
          </a:p>
        </p:txBody>
      </p:sp>
      <p:sp>
        <p:nvSpPr>
          <p:cNvPr id="8" name="Footer Placeholder 7">
            <a:extLst>
              <a:ext uri="{FF2B5EF4-FFF2-40B4-BE49-F238E27FC236}">
                <a16:creationId xmlns:a16="http://schemas.microsoft.com/office/drawing/2014/main" id="{D4E20FED-8BA2-4146-A7F9-840EB1A9D2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D1C82-A235-4D67-9AFF-19E6782FE9A0}"/>
              </a:ext>
            </a:extLst>
          </p:cNvPr>
          <p:cNvSpPr>
            <a:spLocks noGrp="1"/>
          </p:cNvSpPr>
          <p:nvPr>
            <p:ph type="sldNum" sz="quarter" idx="12"/>
          </p:nvPr>
        </p:nvSpPr>
        <p:spPr/>
        <p:txBody>
          <a:bodyPr/>
          <a:lstStyle/>
          <a:p>
            <a:fld id="{CD07274C-1A94-4330-A692-725799B295C2}" type="slidenum">
              <a:rPr lang="en-US" smtClean="0"/>
              <a:t>‹#›</a:t>
            </a:fld>
            <a:endParaRPr lang="en-US"/>
          </a:p>
        </p:txBody>
      </p:sp>
    </p:spTree>
    <p:extLst>
      <p:ext uri="{BB962C8B-B14F-4D97-AF65-F5344CB8AC3E}">
        <p14:creationId xmlns:p14="http://schemas.microsoft.com/office/powerpoint/2010/main" val="337596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82C4-C37D-4352-AF31-EC15C9F29E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8530A1-25F9-463E-9E26-4B52F861F345}"/>
              </a:ext>
            </a:extLst>
          </p:cNvPr>
          <p:cNvSpPr>
            <a:spLocks noGrp="1"/>
          </p:cNvSpPr>
          <p:nvPr>
            <p:ph type="dt" sz="half" idx="10"/>
          </p:nvPr>
        </p:nvSpPr>
        <p:spPr/>
        <p:txBody>
          <a:bodyPr/>
          <a:lstStyle/>
          <a:p>
            <a:fld id="{F9387E1D-240A-4575-BE2F-27A33356DA9D}" type="datetimeFigureOut">
              <a:rPr lang="en-US" smtClean="0"/>
              <a:t>09-Jan-21</a:t>
            </a:fld>
            <a:endParaRPr lang="en-US"/>
          </a:p>
        </p:txBody>
      </p:sp>
      <p:sp>
        <p:nvSpPr>
          <p:cNvPr id="4" name="Footer Placeholder 3">
            <a:extLst>
              <a:ext uri="{FF2B5EF4-FFF2-40B4-BE49-F238E27FC236}">
                <a16:creationId xmlns:a16="http://schemas.microsoft.com/office/drawing/2014/main" id="{E44FB4C7-DCC7-4EBB-8D34-7ED70C0164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492176-BC9F-4B2C-800E-5AF33551DAEC}"/>
              </a:ext>
            </a:extLst>
          </p:cNvPr>
          <p:cNvSpPr>
            <a:spLocks noGrp="1"/>
          </p:cNvSpPr>
          <p:nvPr>
            <p:ph type="sldNum" sz="quarter" idx="12"/>
          </p:nvPr>
        </p:nvSpPr>
        <p:spPr/>
        <p:txBody>
          <a:bodyPr/>
          <a:lstStyle/>
          <a:p>
            <a:fld id="{CD07274C-1A94-4330-A692-725799B295C2}" type="slidenum">
              <a:rPr lang="en-US" smtClean="0"/>
              <a:t>‹#›</a:t>
            </a:fld>
            <a:endParaRPr lang="en-US"/>
          </a:p>
        </p:txBody>
      </p:sp>
    </p:spTree>
    <p:extLst>
      <p:ext uri="{BB962C8B-B14F-4D97-AF65-F5344CB8AC3E}">
        <p14:creationId xmlns:p14="http://schemas.microsoft.com/office/powerpoint/2010/main" val="17478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29052-067C-4F63-8A67-385335125658}"/>
              </a:ext>
            </a:extLst>
          </p:cNvPr>
          <p:cNvSpPr>
            <a:spLocks noGrp="1"/>
          </p:cNvSpPr>
          <p:nvPr>
            <p:ph type="dt" sz="half" idx="10"/>
          </p:nvPr>
        </p:nvSpPr>
        <p:spPr/>
        <p:txBody>
          <a:bodyPr/>
          <a:lstStyle/>
          <a:p>
            <a:fld id="{F9387E1D-240A-4575-BE2F-27A33356DA9D}" type="datetimeFigureOut">
              <a:rPr lang="en-US" smtClean="0"/>
              <a:t>09-Jan-21</a:t>
            </a:fld>
            <a:endParaRPr lang="en-US"/>
          </a:p>
        </p:txBody>
      </p:sp>
      <p:sp>
        <p:nvSpPr>
          <p:cNvPr id="3" name="Footer Placeholder 2">
            <a:extLst>
              <a:ext uri="{FF2B5EF4-FFF2-40B4-BE49-F238E27FC236}">
                <a16:creationId xmlns:a16="http://schemas.microsoft.com/office/drawing/2014/main" id="{C41C8679-B978-4EC4-8B38-B31AF4F0F9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84BE93-EF0C-49FF-9F39-838BE1DFC5AF}"/>
              </a:ext>
            </a:extLst>
          </p:cNvPr>
          <p:cNvSpPr>
            <a:spLocks noGrp="1"/>
          </p:cNvSpPr>
          <p:nvPr>
            <p:ph type="sldNum" sz="quarter" idx="12"/>
          </p:nvPr>
        </p:nvSpPr>
        <p:spPr/>
        <p:txBody>
          <a:bodyPr/>
          <a:lstStyle/>
          <a:p>
            <a:fld id="{CD07274C-1A94-4330-A692-725799B295C2}" type="slidenum">
              <a:rPr lang="en-US" smtClean="0"/>
              <a:t>‹#›</a:t>
            </a:fld>
            <a:endParaRPr lang="en-US"/>
          </a:p>
        </p:txBody>
      </p:sp>
    </p:spTree>
    <p:extLst>
      <p:ext uri="{BB962C8B-B14F-4D97-AF65-F5344CB8AC3E}">
        <p14:creationId xmlns:p14="http://schemas.microsoft.com/office/powerpoint/2010/main" val="192329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8084-322D-405D-94D5-47C3DB82D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65C4A5-CCB9-4DA7-8BC0-B73034C4CD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835A32-7D24-4E4C-907A-6392BBB72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8350E1-5E60-4147-89DF-0D624BDE7687}"/>
              </a:ext>
            </a:extLst>
          </p:cNvPr>
          <p:cNvSpPr>
            <a:spLocks noGrp="1"/>
          </p:cNvSpPr>
          <p:nvPr>
            <p:ph type="dt" sz="half" idx="10"/>
          </p:nvPr>
        </p:nvSpPr>
        <p:spPr/>
        <p:txBody>
          <a:bodyPr/>
          <a:lstStyle/>
          <a:p>
            <a:fld id="{F9387E1D-240A-4575-BE2F-27A33356DA9D}" type="datetimeFigureOut">
              <a:rPr lang="en-US" smtClean="0"/>
              <a:t>09-Jan-21</a:t>
            </a:fld>
            <a:endParaRPr lang="en-US"/>
          </a:p>
        </p:txBody>
      </p:sp>
      <p:sp>
        <p:nvSpPr>
          <p:cNvPr id="6" name="Footer Placeholder 5">
            <a:extLst>
              <a:ext uri="{FF2B5EF4-FFF2-40B4-BE49-F238E27FC236}">
                <a16:creationId xmlns:a16="http://schemas.microsoft.com/office/drawing/2014/main" id="{DDAB01C6-81FF-4262-BCE3-EC949F442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DABE0-C7F0-4DF0-B086-71D1781A4A88}"/>
              </a:ext>
            </a:extLst>
          </p:cNvPr>
          <p:cNvSpPr>
            <a:spLocks noGrp="1"/>
          </p:cNvSpPr>
          <p:nvPr>
            <p:ph type="sldNum" sz="quarter" idx="12"/>
          </p:nvPr>
        </p:nvSpPr>
        <p:spPr/>
        <p:txBody>
          <a:bodyPr/>
          <a:lstStyle/>
          <a:p>
            <a:fld id="{CD07274C-1A94-4330-A692-725799B295C2}" type="slidenum">
              <a:rPr lang="en-US" smtClean="0"/>
              <a:t>‹#›</a:t>
            </a:fld>
            <a:endParaRPr lang="en-US"/>
          </a:p>
        </p:txBody>
      </p:sp>
    </p:spTree>
    <p:extLst>
      <p:ext uri="{BB962C8B-B14F-4D97-AF65-F5344CB8AC3E}">
        <p14:creationId xmlns:p14="http://schemas.microsoft.com/office/powerpoint/2010/main" val="52242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3408-B60C-49B8-8BB3-F2F64DA68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EEDC31-CD1B-4D40-9B65-5B4F0AB78D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9E56F0-8173-4BC7-A504-E96226ECB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AB7309-59DE-49E3-8EEF-46EA0D3C026F}"/>
              </a:ext>
            </a:extLst>
          </p:cNvPr>
          <p:cNvSpPr>
            <a:spLocks noGrp="1"/>
          </p:cNvSpPr>
          <p:nvPr>
            <p:ph type="dt" sz="half" idx="10"/>
          </p:nvPr>
        </p:nvSpPr>
        <p:spPr/>
        <p:txBody>
          <a:bodyPr/>
          <a:lstStyle/>
          <a:p>
            <a:fld id="{F9387E1D-240A-4575-BE2F-27A33356DA9D}" type="datetimeFigureOut">
              <a:rPr lang="en-US" smtClean="0"/>
              <a:t>09-Jan-21</a:t>
            </a:fld>
            <a:endParaRPr lang="en-US"/>
          </a:p>
        </p:txBody>
      </p:sp>
      <p:sp>
        <p:nvSpPr>
          <p:cNvPr id="6" name="Footer Placeholder 5">
            <a:extLst>
              <a:ext uri="{FF2B5EF4-FFF2-40B4-BE49-F238E27FC236}">
                <a16:creationId xmlns:a16="http://schemas.microsoft.com/office/drawing/2014/main" id="{B4DB33C6-A469-4D4E-BDD9-51CAACEEB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141732-5501-4471-BEE6-B6DC1A4E1F52}"/>
              </a:ext>
            </a:extLst>
          </p:cNvPr>
          <p:cNvSpPr>
            <a:spLocks noGrp="1"/>
          </p:cNvSpPr>
          <p:nvPr>
            <p:ph type="sldNum" sz="quarter" idx="12"/>
          </p:nvPr>
        </p:nvSpPr>
        <p:spPr/>
        <p:txBody>
          <a:bodyPr/>
          <a:lstStyle/>
          <a:p>
            <a:fld id="{CD07274C-1A94-4330-A692-725799B295C2}" type="slidenum">
              <a:rPr lang="en-US" smtClean="0"/>
              <a:t>‹#›</a:t>
            </a:fld>
            <a:endParaRPr lang="en-US"/>
          </a:p>
        </p:txBody>
      </p:sp>
    </p:spTree>
    <p:extLst>
      <p:ext uri="{BB962C8B-B14F-4D97-AF65-F5344CB8AC3E}">
        <p14:creationId xmlns:p14="http://schemas.microsoft.com/office/powerpoint/2010/main" val="159723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D29741-0F91-42BC-8783-F7F2CDAB71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7FCE66-857C-4CB5-A0AC-180D8DDE48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CF790-3C19-4545-8F66-073ED5780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87E1D-240A-4575-BE2F-27A33356DA9D}" type="datetimeFigureOut">
              <a:rPr lang="en-US" smtClean="0"/>
              <a:t>09-Jan-21</a:t>
            </a:fld>
            <a:endParaRPr lang="en-US"/>
          </a:p>
        </p:txBody>
      </p:sp>
      <p:sp>
        <p:nvSpPr>
          <p:cNvPr id="5" name="Footer Placeholder 4">
            <a:extLst>
              <a:ext uri="{FF2B5EF4-FFF2-40B4-BE49-F238E27FC236}">
                <a16:creationId xmlns:a16="http://schemas.microsoft.com/office/drawing/2014/main" id="{72FEAB3B-CC83-4853-9804-4CD6901296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B8A7C8-2B88-4E18-A879-4C5E39FA9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7274C-1A94-4330-A692-725799B295C2}" type="slidenum">
              <a:rPr lang="en-US" smtClean="0"/>
              <a:t>‹#›</a:t>
            </a:fld>
            <a:endParaRPr lang="en-US"/>
          </a:p>
        </p:txBody>
      </p:sp>
    </p:spTree>
    <p:extLst>
      <p:ext uri="{BB962C8B-B14F-4D97-AF65-F5344CB8AC3E}">
        <p14:creationId xmlns:p14="http://schemas.microsoft.com/office/powerpoint/2010/main" val="77796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57237-1216-44D0-BADE-7174C9174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235" y="1149626"/>
            <a:ext cx="9395791" cy="4941197"/>
          </a:xfrm>
          <a:prstGeom prst="rect">
            <a:avLst/>
          </a:prstGeom>
        </p:spPr>
      </p:pic>
    </p:spTree>
    <p:extLst>
      <p:ext uri="{BB962C8B-B14F-4D97-AF65-F5344CB8AC3E}">
        <p14:creationId xmlns:p14="http://schemas.microsoft.com/office/powerpoint/2010/main" val="35762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B346A-BBE1-4C94-AC33-57C45FF51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435" y="1272209"/>
            <a:ext cx="3021495" cy="4505739"/>
          </a:xfrm>
          <a:prstGeom prst="rect">
            <a:avLst/>
          </a:prstGeom>
        </p:spPr>
      </p:pic>
      <p:sp>
        <p:nvSpPr>
          <p:cNvPr id="4" name="TextBox 3">
            <a:extLst>
              <a:ext uri="{FF2B5EF4-FFF2-40B4-BE49-F238E27FC236}">
                <a16:creationId xmlns:a16="http://schemas.microsoft.com/office/drawing/2014/main" id="{FC511B14-9E1A-4644-9647-22F66F7F610C}"/>
              </a:ext>
            </a:extLst>
          </p:cNvPr>
          <p:cNvSpPr txBox="1"/>
          <p:nvPr/>
        </p:nvSpPr>
        <p:spPr>
          <a:xfrm>
            <a:off x="9488552" y="583097"/>
            <a:ext cx="1576072" cy="584775"/>
          </a:xfrm>
          <a:prstGeom prst="rect">
            <a:avLst/>
          </a:prstGeom>
          <a:solidFill>
            <a:schemeClr val="accent5">
              <a:lumMod val="60000"/>
              <a:lumOff val="4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একক কাজ</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1412AE28-6804-4D5E-B91D-D3CD520CF081}"/>
              </a:ext>
            </a:extLst>
          </p:cNvPr>
          <p:cNvSpPr txBox="1"/>
          <p:nvPr/>
        </p:nvSpPr>
        <p:spPr>
          <a:xfrm>
            <a:off x="4333459" y="2703446"/>
            <a:ext cx="3886000" cy="584775"/>
          </a:xfrm>
          <a:prstGeom prst="rect">
            <a:avLst/>
          </a:prstGeom>
          <a:noFill/>
        </p:spPr>
        <p:txBody>
          <a:bodyPr wrap="none" rtlCol="0">
            <a:spAutoFit/>
          </a:bodyPr>
          <a:lstStyle/>
          <a:p>
            <a:r>
              <a:rPr lang="bn-IN" sz="3200" dirty="0">
                <a:latin typeface="NikoshBAN" panose="02000000000000000000" pitchFamily="2" charset="0"/>
                <a:cs typeface="NikoshBAN" panose="02000000000000000000" pitchFamily="2" charset="0"/>
              </a:rPr>
              <a:t>অবৈজ্ঞানিক আরোহ কি লিখ।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023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3BBBEC-590D-4E23-83E1-9BBAC888F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190" y="2319337"/>
            <a:ext cx="2870753" cy="2822506"/>
          </a:xfrm>
          <a:prstGeom prst="rect">
            <a:avLst/>
          </a:prstGeom>
        </p:spPr>
      </p:pic>
      <p:sp>
        <p:nvSpPr>
          <p:cNvPr id="4" name="TextBox 3">
            <a:extLst>
              <a:ext uri="{FF2B5EF4-FFF2-40B4-BE49-F238E27FC236}">
                <a16:creationId xmlns:a16="http://schemas.microsoft.com/office/drawing/2014/main" id="{4096392A-BD6C-4272-8AE2-C7992C63D67D}"/>
              </a:ext>
            </a:extLst>
          </p:cNvPr>
          <p:cNvSpPr txBox="1"/>
          <p:nvPr/>
        </p:nvSpPr>
        <p:spPr>
          <a:xfrm>
            <a:off x="9462049" y="1510746"/>
            <a:ext cx="1643399" cy="584775"/>
          </a:xfrm>
          <a:prstGeom prst="rect">
            <a:avLst/>
          </a:prstGeom>
          <a:solidFill>
            <a:schemeClr val="accent2"/>
          </a:solidFill>
        </p:spPr>
        <p:txBody>
          <a:bodyPr wrap="none" rtlCol="0">
            <a:spAutoFit/>
          </a:bodyPr>
          <a:lstStyle/>
          <a:p>
            <a:r>
              <a:rPr lang="bn-IN" sz="3200" dirty="0">
                <a:latin typeface="NikoshBAN" panose="02000000000000000000" pitchFamily="2" charset="0"/>
                <a:cs typeface="NikoshBAN" panose="02000000000000000000" pitchFamily="2" charset="0"/>
              </a:rPr>
              <a:t>দলীয় কাজ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9ECF3BB1-4AC1-43C0-97D6-EF0E2F9B6D52}"/>
              </a:ext>
            </a:extLst>
          </p:cNvPr>
          <p:cNvSpPr txBox="1"/>
          <p:nvPr/>
        </p:nvSpPr>
        <p:spPr>
          <a:xfrm>
            <a:off x="583096" y="2612358"/>
            <a:ext cx="7353295" cy="584775"/>
          </a:xfrm>
          <a:prstGeom prst="rect">
            <a:avLst/>
          </a:prstGeom>
          <a:solidFill>
            <a:schemeClr val="accent2">
              <a:lumMod val="40000"/>
              <a:lumOff val="6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ক-দলঃ অবৈজ্ঞানিক আরোহের ১ এবং ২ নং বৈশিষ্ট্য লিখ।</a:t>
            </a:r>
            <a:endParaRPr lang="en-US"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80311D49-5B3B-41F4-9DA6-317C30FDF5E0}"/>
              </a:ext>
            </a:extLst>
          </p:cNvPr>
          <p:cNvSpPr txBox="1"/>
          <p:nvPr/>
        </p:nvSpPr>
        <p:spPr>
          <a:xfrm>
            <a:off x="583096" y="4134678"/>
            <a:ext cx="7465505" cy="584775"/>
          </a:xfrm>
          <a:prstGeom prst="rect">
            <a:avLst/>
          </a:prstGeom>
          <a:solidFill>
            <a:schemeClr val="accent4">
              <a:lumMod val="60000"/>
              <a:lumOff val="4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খ-দলঃ অবৈজ্ঞানিক আরোহের ৫ এবং ৬ নং বৈশিষ্ট্য লিখ।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216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92A179-72DF-472D-A94D-B263F94F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380" y="2357437"/>
            <a:ext cx="2622067" cy="2731398"/>
          </a:xfrm>
          <a:prstGeom prst="rect">
            <a:avLst/>
          </a:prstGeom>
        </p:spPr>
      </p:pic>
      <p:sp>
        <p:nvSpPr>
          <p:cNvPr id="4" name="TextBox 3">
            <a:extLst>
              <a:ext uri="{FF2B5EF4-FFF2-40B4-BE49-F238E27FC236}">
                <a16:creationId xmlns:a16="http://schemas.microsoft.com/office/drawing/2014/main" id="{88B5282C-D848-415F-99EB-17EE475E01B2}"/>
              </a:ext>
            </a:extLst>
          </p:cNvPr>
          <p:cNvSpPr txBox="1"/>
          <p:nvPr/>
        </p:nvSpPr>
        <p:spPr>
          <a:xfrm>
            <a:off x="9554817" y="1696279"/>
            <a:ext cx="1737976" cy="584775"/>
          </a:xfrm>
          <a:prstGeom prst="rect">
            <a:avLst/>
          </a:prstGeom>
          <a:solidFill>
            <a:schemeClr val="accent4">
              <a:lumMod val="40000"/>
              <a:lumOff val="6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বাড়ির কাজ </a:t>
            </a:r>
            <a:endParaRPr lang="en-US"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9EEB60A8-CAD3-4056-B7E9-D610240357FE}"/>
              </a:ext>
            </a:extLst>
          </p:cNvPr>
          <p:cNvSpPr txBox="1"/>
          <p:nvPr/>
        </p:nvSpPr>
        <p:spPr>
          <a:xfrm>
            <a:off x="238538" y="3233531"/>
            <a:ext cx="8523487" cy="584775"/>
          </a:xfrm>
          <a:prstGeom prst="rect">
            <a:avLst/>
          </a:prstGeom>
          <a:solidFill>
            <a:schemeClr val="accent4">
              <a:lumMod val="60000"/>
              <a:lumOff val="4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অবৈজ্ঞানিক আরোহ কি? অবৈজ্ঞানিক আরোহের বৈশিষ্ট্যগুলো লিখ।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900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7B621E-D0C1-4BE7-AD12-2C46BB3DB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252" y="834887"/>
            <a:ext cx="9395791" cy="5327374"/>
          </a:xfrm>
          <a:prstGeom prst="rect">
            <a:avLst/>
          </a:prstGeom>
        </p:spPr>
      </p:pic>
    </p:spTree>
    <p:extLst>
      <p:ext uri="{BB962C8B-B14F-4D97-AF65-F5344CB8AC3E}">
        <p14:creationId xmlns:p14="http://schemas.microsoft.com/office/powerpoint/2010/main" val="145272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6" y="381000"/>
            <a:ext cx="6429965" cy="2800767"/>
          </a:xfrm>
          <a:prstGeom prst="rect">
            <a:avLst/>
          </a:prstGeom>
          <a:noFill/>
        </p:spPr>
        <p:txBody>
          <a:bodyPr wrap="none" rtlCol="0">
            <a:spAutoFit/>
          </a:bodyPr>
          <a:lstStyle/>
          <a:p>
            <a:r>
              <a:rPr lang="en-US" sz="4400" b="1" u="sng" dirty="0" err="1">
                <a:solidFill>
                  <a:srgbClr val="C00000"/>
                </a:solidFill>
                <a:latin typeface="NikoshBAN" panose="02000000000000000000" pitchFamily="2" charset="0"/>
                <a:cs typeface="NikoshBAN" panose="02000000000000000000" pitchFamily="2" charset="0"/>
              </a:rPr>
              <a:t>শিক্ষক</a:t>
            </a:r>
            <a:r>
              <a:rPr lang="en-US" sz="4400" b="1" u="sng" dirty="0">
                <a:solidFill>
                  <a:srgbClr val="C00000"/>
                </a:solidFill>
                <a:latin typeface="NikoshBAN" panose="02000000000000000000" pitchFamily="2" charset="0"/>
                <a:cs typeface="NikoshBAN" panose="02000000000000000000" pitchFamily="2" charset="0"/>
              </a:rPr>
              <a:t> </a:t>
            </a:r>
            <a:r>
              <a:rPr lang="en-US" sz="4400" b="1" u="sng" dirty="0" err="1">
                <a:solidFill>
                  <a:srgbClr val="C00000"/>
                </a:solidFill>
                <a:latin typeface="NikoshBAN" panose="02000000000000000000" pitchFamily="2" charset="0"/>
                <a:cs typeface="NikoshBAN" panose="02000000000000000000" pitchFamily="2" charset="0"/>
              </a:rPr>
              <a:t>পরিচিতিঃ</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শারমিন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আক্তার</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প্রভাষক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দর্শন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বিভাগ</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নোয়াপাড়া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কলেজ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রাউজান,চট্টগ্রাম</a:t>
            </a:r>
            <a:r>
              <a:rPr lang="en-US" sz="4400" dirty="0">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A3CE9E70-4BC3-42F0-8AB8-42A0C5576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80753" y="1257299"/>
            <a:ext cx="5999922" cy="4439480"/>
          </a:xfrm>
          <a:prstGeom prst="rect">
            <a:avLst/>
          </a:prstGeom>
        </p:spPr>
      </p:pic>
    </p:spTree>
    <p:extLst>
      <p:ext uri="{BB962C8B-B14F-4D97-AF65-F5344CB8AC3E}">
        <p14:creationId xmlns:p14="http://schemas.microsoft.com/office/powerpoint/2010/main" val="16029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92480C-3A7B-4D38-9654-60C3B278F6AC}"/>
              </a:ext>
            </a:extLst>
          </p:cNvPr>
          <p:cNvSpPr txBox="1"/>
          <p:nvPr/>
        </p:nvSpPr>
        <p:spPr>
          <a:xfrm>
            <a:off x="5314126" y="251791"/>
            <a:ext cx="2053767" cy="584775"/>
          </a:xfrm>
          <a:prstGeom prst="rect">
            <a:avLst/>
          </a:prstGeom>
          <a:solidFill>
            <a:schemeClr val="accent6"/>
          </a:solidFill>
        </p:spPr>
        <p:txBody>
          <a:bodyPr wrap="none" rtlCol="0">
            <a:spAutoFit/>
          </a:bodyPr>
          <a:lstStyle/>
          <a:p>
            <a:r>
              <a:rPr lang="en-US" sz="3200" dirty="0" err="1">
                <a:latin typeface="NikoshBAN" panose="02000000000000000000" pitchFamily="2" charset="0"/>
                <a:cs typeface="NikoshBAN" panose="02000000000000000000" pitchFamily="2" charset="0"/>
              </a:rPr>
              <a:t>পূর্বজ্ঞান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যাচাই</a:t>
            </a:r>
            <a:r>
              <a:rPr lang="en-US" sz="3200"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7F87F9BB-AC90-4B28-BB50-4D5485824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921" y="1054916"/>
            <a:ext cx="3094062" cy="1986042"/>
          </a:xfrm>
          <a:prstGeom prst="rect">
            <a:avLst/>
          </a:prstGeom>
          <a:ln w="38100">
            <a:solidFill>
              <a:schemeClr val="tx1"/>
            </a:solidFill>
          </a:ln>
        </p:spPr>
      </p:pic>
      <p:pic>
        <p:nvPicPr>
          <p:cNvPr id="6" name="Picture 5">
            <a:extLst>
              <a:ext uri="{FF2B5EF4-FFF2-40B4-BE49-F238E27FC236}">
                <a16:creationId xmlns:a16="http://schemas.microsoft.com/office/drawing/2014/main" id="{34CF2E68-2A89-4CBE-96DB-FE2D4F8D0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774" y="1054916"/>
            <a:ext cx="2651469" cy="1986042"/>
          </a:xfrm>
          <a:prstGeom prst="rect">
            <a:avLst/>
          </a:prstGeom>
          <a:ln w="38100">
            <a:solidFill>
              <a:schemeClr val="tx1"/>
            </a:solidFill>
          </a:ln>
        </p:spPr>
      </p:pic>
      <p:pic>
        <p:nvPicPr>
          <p:cNvPr id="8" name="Picture 7">
            <a:extLst>
              <a:ext uri="{FF2B5EF4-FFF2-40B4-BE49-F238E27FC236}">
                <a16:creationId xmlns:a16="http://schemas.microsoft.com/office/drawing/2014/main" id="{5F7CC677-22B8-4957-9321-4AAAD45B8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473" y="1097445"/>
            <a:ext cx="3033778" cy="1986043"/>
          </a:xfrm>
          <a:prstGeom prst="rect">
            <a:avLst/>
          </a:prstGeom>
          <a:ln w="38100">
            <a:solidFill>
              <a:schemeClr val="tx1"/>
            </a:solidFill>
          </a:ln>
        </p:spPr>
      </p:pic>
      <p:pic>
        <p:nvPicPr>
          <p:cNvPr id="10" name="Picture 9">
            <a:extLst>
              <a:ext uri="{FF2B5EF4-FFF2-40B4-BE49-F238E27FC236}">
                <a16:creationId xmlns:a16="http://schemas.microsoft.com/office/drawing/2014/main" id="{C3C0BD78-08B9-4EB7-AAA6-24CB60E34C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43" y="1086675"/>
            <a:ext cx="2846545" cy="1996813"/>
          </a:xfrm>
          <a:prstGeom prst="rect">
            <a:avLst/>
          </a:prstGeom>
          <a:ln w="38100">
            <a:solidFill>
              <a:schemeClr val="tx1"/>
            </a:solidFill>
          </a:ln>
        </p:spPr>
      </p:pic>
      <p:pic>
        <p:nvPicPr>
          <p:cNvPr id="12" name="Picture 11">
            <a:extLst>
              <a:ext uri="{FF2B5EF4-FFF2-40B4-BE49-F238E27FC236}">
                <a16:creationId xmlns:a16="http://schemas.microsoft.com/office/drawing/2014/main" id="{DAF5AF96-6C52-4985-A8C8-6F187A9F8A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537" y="3469708"/>
            <a:ext cx="4196175" cy="3083487"/>
          </a:xfrm>
          <a:prstGeom prst="rect">
            <a:avLst/>
          </a:prstGeom>
          <a:ln w="38100">
            <a:solidFill>
              <a:schemeClr val="tx1"/>
            </a:solidFill>
          </a:ln>
        </p:spPr>
      </p:pic>
      <p:sp>
        <p:nvSpPr>
          <p:cNvPr id="14" name="TextBox 13">
            <a:extLst>
              <a:ext uri="{FF2B5EF4-FFF2-40B4-BE49-F238E27FC236}">
                <a16:creationId xmlns:a16="http://schemas.microsoft.com/office/drawing/2014/main" id="{D9917B52-D37F-45D6-A113-55A050AC82B8}"/>
              </a:ext>
            </a:extLst>
          </p:cNvPr>
          <p:cNvSpPr txBox="1"/>
          <p:nvPr/>
        </p:nvSpPr>
        <p:spPr>
          <a:xfrm>
            <a:off x="5791199" y="3301837"/>
            <a:ext cx="6290020" cy="3108543"/>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আমি এ পর্যন্ত শুধুমাত্র কালো রঙ এর কাক দেখেছি।অন্য কোনো রঙয়ের কাক দেখেনি। অতএব সিদ্ধান্ত গ্রহণ করছি যে, সকল কাক হয় কালো। এ সিদ্ধান্ত গ্রহণ করার ক্ষেত্রে আমরা কাক ও কালো রঙয়ের মধ্যে কোনো কার্যকারণ সম্পর্ক স্থাপন করিনি। শুধুমাত্র অবাধ অভিজ্ঞতা বা প্রকৃতির নিয়মের উপর বিশ্বাস করে এই সিদ্ধান্ত নেয়া হয়েছে। তাই এ ধরনের আরোহ অবৈজ্ঞানিক আরোহ। </a:t>
            </a:r>
            <a:endParaRPr lang="en-US" sz="2800" dirty="0">
              <a:latin typeface="NikoshBAN" panose="02000000000000000000" pitchFamily="2" charset="0"/>
              <a:cs typeface="NikoshBAN" panose="02000000000000000000" pitchFamily="2" charset="0"/>
            </a:endParaRPr>
          </a:p>
        </p:txBody>
      </p:sp>
      <p:sp>
        <p:nvSpPr>
          <p:cNvPr id="15" name="Arrow: Right 14">
            <a:extLst>
              <a:ext uri="{FF2B5EF4-FFF2-40B4-BE49-F238E27FC236}">
                <a16:creationId xmlns:a16="http://schemas.microsoft.com/office/drawing/2014/main" id="{C58877A8-AE20-4EE5-B990-D3CB49A40B65}"/>
              </a:ext>
            </a:extLst>
          </p:cNvPr>
          <p:cNvSpPr/>
          <p:nvPr/>
        </p:nvSpPr>
        <p:spPr>
          <a:xfrm>
            <a:off x="4465984" y="4625009"/>
            <a:ext cx="1245703" cy="38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90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094C4-6A8A-42A8-B11D-03AB83297C64}"/>
              </a:ext>
            </a:extLst>
          </p:cNvPr>
          <p:cNvSpPr txBox="1"/>
          <p:nvPr/>
        </p:nvSpPr>
        <p:spPr>
          <a:xfrm>
            <a:off x="5088836" y="516835"/>
            <a:ext cx="2417650" cy="707886"/>
          </a:xfrm>
          <a:prstGeom prst="rect">
            <a:avLst/>
          </a:prstGeom>
          <a:solidFill>
            <a:srgbClr val="92D050"/>
          </a:solidFill>
        </p:spPr>
        <p:txBody>
          <a:bodyPr wrap="none" rtlCol="0">
            <a:spAutoFit/>
          </a:bodyPr>
          <a:lstStyle/>
          <a:p>
            <a:r>
              <a:rPr lang="bn-IN" sz="4000" dirty="0">
                <a:latin typeface="NikoshBAN" panose="02000000000000000000" pitchFamily="2" charset="0"/>
                <a:cs typeface="NikoshBAN" panose="02000000000000000000" pitchFamily="2" charset="0"/>
              </a:rPr>
              <a:t>আজকের পাঠ </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538CD05-63EB-46B9-BFDF-9E43E1EAC94E}"/>
              </a:ext>
            </a:extLst>
          </p:cNvPr>
          <p:cNvSpPr txBox="1"/>
          <p:nvPr/>
        </p:nvSpPr>
        <p:spPr>
          <a:xfrm>
            <a:off x="4797287" y="1444487"/>
            <a:ext cx="3057247" cy="707886"/>
          </a:xfrm>
          <a:prstGeom prst="rect">
            <a:avLst/>
          </a:prstGeom>
          <a:solidFill>
            <a:schemeClr val="accent4">
              <a:lumMod val="60000"/>
              <a:lumOff val="40000"/>
            </a:schemeClr>
          </a:solidFill>
        </p:spPr>
        <p:txBody>
          <a:bodyPr wrap="none" rtlCol="0">
            <a:spAutoFit/>
          </a:bodyPr>
          <a:lstStyle/>
          <a:p>
            <a:r>
              <a:rPr lang="bn-IN" sz="4000" dirty="0">
                <a:latin typeface="NikoshBAN" panose="02000000000000000000" pitchFamily="2" charset="0"/>
                <a:cs typeface="NikoshBAN" panose="02000000000000000000" pitchFamily="2" charset="0"/>
              </a:rPr>
              <a:t>যুক্তিবিদ্যা ২য় পত্র </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5862612-B9DD-4A1D-B6CE-9C8A516A80C9}"/>
              </a:ext>
            </a:extLst>
          </p:cNvPr>
          <p:cNvSpPr txBox="1"/>
          <p:nvPr/>
        </p:nvSpPr>
        <p:spPr>
          <a:xfrm>
            <a:off x="3260034" y="2769704"/>
            <a:ext cx="6192721" cy="707886"/>
          </a:xfrm>
          <a:prstGeom prst="rect">
            <a:avLst/>
          </a:prstGeom>
          <a:solidFill>
            <a:schemeClr val="accent4">
              <a:lumMod val="20000"/>
              <a:lumOff val="80000"/>
            </a:schemeClr>
          </a:solidFill>
        </p:spPr>
        <p:txBody>
          <a:bodyPr wrap="none" rtlCol="0">
            <a:spAutoFit/>
          </a:bodyPr>
          <a:lstStyle/>
          <a:p>
            <a:r>
              <a:rPr lang="bn-IN" sz="4000" dirty="0">
                <a:latin typeface="NikoshBAN" panose="02000000000000000000" pitchFamily="2" charset="0"/>
                <a:cs typeface="NikoshBAN" panose="02000000000000000000" pitchFamily="2" charset="0"/>
              </a:rPr>
              <a:t>তৃতীয় অধ্যায় ( আরোহের প্রকারভেদ ) </a:t>
            </a:r>
            <a:endParaRPr lang="en-US" sz="4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27CE8C9-E170-4C2D-A08E-0D1456F71BB8}"/>
              </a:ext>
            </a:extLst>
          </p:cNvPr>
          <p:cNvSpPr txBox="1"/>
          <p:nvPr/>
        </p:nvSpPr>
        <p:spPr>
          <a:xfrm>
            <a:off x="4518991" y="3604594"/>
            <a:ext cx="3948517" cy="707886"/>
          </a:xfrm>
          <a:prstGeom prst="rect">
            <a:avLst/>
          </a:prstGeom>
          <a:solidFill>
            <a:srgbClr val="FFFF00"/>
          </a:solidFill>
        </p:spPr>
        <p:txBody>
          <a:bodyPr wrap="none" rtlCol="0">
            <a:spAutoFit/>
          </a:bodyPr>
          <a:lstStyle/>
          <a:p>
            <a:r>
              <a:rPr lang="en-US" sz="4000" dirty="0"/>
              <a:t>Kinds of Induction</a:t>
            </a:r>
          </a:p>
        </p:txBody>
      </p:sp>
      <p:sp>
        <p:nvSpPr>
          <p:cNvPr id="6" name="TextBox 5">
            <a:extLst>
              <a:ext uri="{FF2B5EF4-FFF2-40B4-BE49-F238E27FC236}">
                <a16:creationId xmlns:a16="http://schemas.microsoft.com/office/drawing/2014/main" id="{F35BCEFE-6DE6-4A7B-8F97-9A7DDEC3F63E}"/>
              </a:ext>
            </a:extLst>
          </p:cNvPr>
          <p:cNvSpPr txBox="1"/>
          <p:nvPr/>
        </p:nvSpPr>
        <p:spPr>
          <a:xfrm>
            <a:off x="3617846" y="4770782"/>
            <a:ext cx="5588389" cy="707886"/>
          </a:xfrm>
          <a:prstGeom prst="rect">
            <a:avLst/>
          </a:prstGeom>
          <a:solidFill>
            <a:srgbClr val="92D050"/>
          </a:solidFill>
        </p:spPr>
        <p:txBody>
          <a:bodyPr wrap="none" rtlCol="0">
            <a:spAutoFit/>
          </a:bodyPr>
          <a:lstStyle/>
          <a:p>
            <a:r>
              <a:rPr lang="bn-IN" sz="4000" dirty="0">
                <a:latin typeface="NikoshBAN" panose="02000000000000000000" pitchFamily="2" charset="0"/>
                <a:cs typeface="NikoshBAN" panose="02000000000000000000" pitchFamily="2" charset="0"/>
              </a:rPr>
              <a:t>পাঠের বিষয়ঃ অবৈজ্ঞানিক আরোহ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854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9FB6C0-6538-4056-94A4-879229797823}"/>
              </a:ext>
            </a:extLst>
          </p:cNvPr>
          <p:cNvSpPr txBox="1"/>
          <p:nvPr/>
        </p:nvSpPr>
        <p:spPr>
          <a:xfrm>
            <a:off x="291548" y="629376"/>
            <a:ext cx="2874505" cy="584775"/>
          </a:xfrm>
          <a:prstGeom prst="rect">
            <a:avLst/>
          </a:prstGeom>
          <a:solidFill>
            <a:srgbClr val="00B050"/>
          </a:solidFill>
        </p:spPr>
        <p:txBody>
          <a:bodyPr wrap="none" rtlCol="0">
            <a:spAutoFit/>
          </a:bodyPr>
          <a:lstStyle/>
          <a:p>
            <a:r>
              <a:rPr lang="bn-IN" sz="3200" dirty="0">
                <a:latin typeface="NikoshBAN" panose="02000000000000000000" pitchFamily="2" charset="0"/>
                <a:cs typeface="NikoshBAN" panose="02000000000000000000" pitchFamily="2" charset="0"/>
              </a:rPr>
              <a:t>অবৈজ্ঞানিক আরোহঃ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129EB05-1235-4048-89F4-92267631EC24}"/>
              </a:ext>
            </a:extLst>
          </p:cNvPr>
          <p:cNvSpPr txBox="1"/>
          <p:nvPr/>
        </p:nvSpPr>
        <p:spPr>
          <a:xfrm>
            <a:off x="291548" y="1474659"/>
            <a:ext cx="11396869" cy="2554545"/>
          </a:xfrm>
          <a:prstGeom prst="rect">
            <a:avLst/>
          </a:prstGeom>
          <a:solidFill>
            <a:schemeClr val="accent2">
              <a:lumMod val="40000"/>
              <a:lumOff val="6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কোনো কার্যকারণ সম্পর্ক প্রতিষ্ঠা না করে শুধুমাত্র প্রকৃতির নিয়মানুবর্তিতা নীতি বা অবাধ অভিজ্ঞতার উপর ভিত্তি করে একটি সার্বিক সিদ্ধান্ত স্থাপন করার পদ্ধতিকে অবৈজ্ঞানিক আরোহ বলে। আবার একে </a:t>
            </a:r>
            <a:r>
              <a:rPr lang="bn-IN" sz="3200" b="1" dirty="0">
                <a:latin typeface="NikoshBAN" panose="02000000000000000000" pitchFamily="2" charset="0"/>
                <a:cs typeface="NikoshBAN" panose="02000000000000000000" pitchFamily="2" charset="0"/>
              </a:rPr>
              <a:t>লৌকিক </a:t>
            </a:r>
            <a:r>
              <a:rPr lang="bn-IN" sz="3200" dirty="0">
                <a:latin typeface="NikoshBAN" panose="02000000000000000000" pitchFamily="2" charset="0"/>
                <a:cs typeface="NikoshBAN" panose="02000000000000000000" pitchFamily="2" charset="0"/>
              </a:rPr>
              <a:t>আরোহ নামেও আখ্যায়িত করা হয়।কারণ সাধারণ মানুষ এ পদ্ধতিতে সিদ্ধান্ত গ্রহণ করে থাকে।অবৈজ্ঞানিক আরোহে কতকগুলো দৃষ্টান্তের গণনায় সিদ্ধান্ত গ্রহণ করা হয় বলে একে </a:t>
            </a:r>
            <a:r>
              <a:rPr lang="bn-IN" sz="3200" b="1" dirty="0">
                <a:latin typeface="NikoshBAN" panose="02000000000000000000" pitchFamily="2" charset="0"/>
                <a:cs typeface="NikoshBAN" panose="02000000000000000000" pitchFamily="2" charset="0"/>
              </a:rPr>
              <a:t>অপূর্ণ গণনামূলক </a:t>
            </a:r>
            <a:r>
              <a:rPr lang="bn-IN" sz="3200" dirty="0">
                <a:latin typeface="NikoshBAN" panose="02000000000000000000" pitchFamily="2" charset="0"/>
                <a:cs typeface="NikoshBAN" panose="02000000000000000000" pitchFamily="2" charset="0"/>
              </a:rPr>
              <a:t>আরোহও বলা হয়। </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9DB2791-9E3F-4367-A056-59D981AA7E35}"/>
              </a:ext>
            </a:extLst>
          </p:cNvPr>
          <p:cNvSpPr txBox="1"/>
          <p:nvPr/>
        </p:nvSpPr>
        <p:spPr>
          <a:xfrm>
            <a:off x="291547" y="4341316"/>
            <a:ext cx="11396869" cy="2062103"/>
          </a:xfrm>
          <a:prstGeom prst="rect">
            <a:avLst/>
          </a:prstGeom>
          <a:solidFill>
            <a:schemeClr val="accent4">
              <a:lumMod val="20000"/>
              <a:lumOff val="80000"/>
            </a:schemeClr>
          </a:solidFill>
        </p:spPr>
        <p:txBody>
          <a:bodyPr wrap="square" rtlCol="0">
            <a:spAutoFit/>
          </a:bodyPr>
          <a:lstStyle/>
          <a:p>
            <a:r>
              <a:rPr lang="bn-IN" sz="3200" dirty="0">
                <a:solidFill>
                  <a:srgbClr val="C00000"/>
                </a:solidFill>
                <a:latin typeface="NikoshBAN" panose="02000000000000000000" pitchFamily="2" charset="0"/>
                <a:cs typeface="NikoshBAN" panose="02000000000000000000" pitchFamily="2" charset="0"/>
              </a:rPr>
              <a:t>উদাহরণস্বরূপঃ</a:t>
            </a:r>
          </a:p>
          <a:p>
            <a:r>
              <a:rPr lang="bn-IN" sz="3200" dirty="0">
                <a:latin typeface="NikoshBAN" panose="02000000000000000000" pitchFamily="2" charset="0"/>
                <a:cs typeface="NikoshBAN" panose="02000000000000000000" pitchFamily="2" charset="0"/>
              </a:rPr>
              <a:t>আমি এ পর্যন্ত শুধুমাত্র কালো রংয়ের কাকই দেখেছি। অন্য কোনো রং য়ের কাক দেখিনি। অতএব সিদ্ধান্ত গ্রহণ করছি যে , সকল কাক হয় কালো। কিংবা আমি এ পর্যন্ত যত রাজহাঁস দেখেছি তাদের সকলেই সাদা। অতএব সকল রাজহাঁস হয় সাদা।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2C9BEF1-7464-4B84-A7A3-4BBD4CD09E16}"/>
              </a:ext>
            </a:extLst>
          </p:cNvPr>
          <p:cNvSpPr txBox="1"/>
          <p:nvPr/>
        </p:nvSpPr>
        <p:spPr>
          <a:xfrm>
            <a:off x="4465982" y="66266"/>
            <a:ext cx="2531462" cy="707886"/>
          </a:xfrm>
          <a:prstGeom prst="rect">
            <a:avLst/>
          </a:prstGeom>
          <a:solidFill>
            <a:schemeClr val="accent4">
              <a:lumMod val="75000"/>
            </a:schemeClr>
          </a:solidFill>
        </p:spPr>
        <p:txBody>
          <a:bodyPr wrap="none" rtlCol="0">
            <a:spAutoFit/>
          </a:bodyPr>
          <a:lstStyle/>
          <a:p>
            <a:r>
              <a:rPr lang="bn-IN" sz="4000" dirty="0">
                <a:latin typeface="NikoshBAN" panose="02000000000000000000" pitchFamily="2" charset="0"/>
                <a:cs typeface="NikoshBAN" panose="02000000000000000000" pitchFamily="2" charset="0"/>
              </a:rPr>
              <a:t>পাঠ উপস্থাপনা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635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417FEC-379D-4E9B-AFD7-F566FD645A31}"/>
              </a:ext>
            </a:extLst>
          </p:cNvPr>
          <p:cNvSpPr txBox="1"/>
          <p:nvPr/>
        </p:nvSpPr>
        <p:spPr>
          <a:xfrm>
            <a:off x="212036" y="198780"/>
            <a:ext cx="4174541" cy="584775"/>
          </a:xfrm>
          <a:prstGeom prst="rect">
            <a:avLst/>
          </a:prstGeom>
          <a:solidFill>
            <a:srgbClr val="92D050"/>
          </a:solidFill>
        </p:spPr>
        <p:txBody>
          <a:bodyPr wrap="none" rtlCol="0">
            <a:spAutoFit/>
          </a:bodyPr>
          <a:lstStyle/>
          <a:p>
            <a:r>
              <a:rPr lang="bn-IN" sz="3200" dirty="0">
                <a:latin typeface="NikoshBAN" panose="02000000000000000000" pitchFamily="2" charset="0"/>
                <a:cs typeface="NikoshBAN" panose="02000000000000000000" pitchFamily="2" charset="0"/>
              </a:rPr>
              <a:t>অবৈজ্ঞানিক আরোহের বৈশিষ্ট্যঃ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B63C820-BE1C-428B-A092-683761F828BF}"/>
              </a:ext>
            </a:extLst>
          </p:cNvPr>
          <p:cNvSpPr txBox="1"/>
          <p:nvPr/>
        </p:nvSpPr>
        <p:spPr>
          <a:xfrm>
            <a:off x="212036" y="1179443"/>
            <a:ext cx="11251095" cy="1569660"/>
          </a:xfrm>
          <a:prstGeom prst="rect">
            <a:avLst/>
          </a:prstGeom>
          <a:solidFill>
            <a:schemeClr val="accent4">
              <a:lumMod val="60000"/>
              <a:lumOff val="4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১। অবৈজ্ঞানিক আরোহের সিদ্ধান্তটি একটি </a:t>
            </a:r>
            <a:r>
              <a:rPr lang="bn-IN" sz="3200" b="1" dirty="0">
                <a:latin typeface="NikoshBAN" panose="02000000000000000000" pitchFamily="2" charset="0"/>
                <a:cs typeface="NikoshBAN" panose="02000000000000000000" pitchFamily="2" charset="0"/>
              </a:rPr>
              <a:t>সার্বিক যুক্তিবাক্য</a:t>
            </a:r>
            <a:r>
              <a:rPr lang="bn-IN" sz="3200" dirty="0">
                <a:latin typeface="NikoshBAN" panose="02000000000000000000" pitchFamily="2" charset="0"/>
                <a:cs typeface="NikoshBAN" panose="02000000000000000000" pitchFamily="2" charset="0"/>
              </a:rPr>
              <a:t>। সকল কাক হয় কালো-এ সিদ্ধান্তের বিধেয় পদ </a:t>
            </a:r>
            <a:r>
              <a:rPr lang="bn-IN" sz="3200" dirty="0">
                <a:solidFill>
                  <a:schemeClr val="accent1"/>
                </a:solidFill>
                <a:latin typeface="NikoshBAN" panose="02000000000000000000" pitchFamily="2" charset="0"/>
                <a:cs typeface="NikoshBAN" panose="02000000000000000000" pitchFamily="2" charset="0"/>
              </a:rPr>
              <a:t>কালো</a:t>
            </a:r>
            <a:r>
              <a:rPr lang="bn-IN" sz="3200" dirty="0">
                <a:latin typeface="NikoshBAN" panose="02000000000000000000" pitchFamily="2" charset="0"/>
                <a:cs typeface="NikoshBAN" panose="02000000000000000000" pitchFamily="2" charset="0"/>
              </a:rPr>
              <a:t> উদ্দেশ্য পদ </a:t>
            </a:r>
            <a:r>
              <a:rPr lang="bn-IN" sz="3200" dirty="0">
                <a:solidFill>
                  <a:schemeClr val="accent1"/>
                </a:solidFill>
                <a:latin typeface="NikoshBAN" panose="02000000000000000000" pitchFamily="2" charset="0"/>
                <a:cs typeface="NikoshBAN" panose="02000000000000000000" pitchFamily="2" charset="0"/>
              </a:rPr>
              <a:t>সকল কাক </a:t>
            </a:r>
            <a:r>
              <a:rPr lang="bn-IN" sz="3200" dirty="0">
                <a:latin typeface="NikoshBAN" panose="02000000000000000000" pitchFamily="2" charset="0"/>
                <a:cs typeface="NikoshBAN" panose="02000000000000000000" pitchFamily="2" charset="0"/>
              </a:rPr>
              <a:t>(অতীত,বর্তমান,ভবিষ্যত) এর ওপর প্রযোজ্য এবং এর সংখ্যা অসংখ্য বা অসীম। </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252CC041-67F8-46E2-AC6A-D96CE9D128BD}"/>
              </a:ext>
            </a:extLst>
          </p:cNvPr>
          <p:cNvSpPr txBox="1"/>
          <p:nvPr/>
        </p:nvSpPr>
        <p:spPr>
          <a:xfrm>
            <a:off x="212036" y="4002157"/>
            <a:ext cx="11251095" cy="2062103"/>
          </a:xfrm>
          <a:prstGeom prst="rect">
            <a:avLst/>
          </a:prstGeom>
          <a:solidFill>
            <a:schemeClr val="accent4">
              <a:lumMod val="60000"/>
              <a:lumOff val="4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২। অবৈজ্ঞানিক আরোহের সিদ্ধান্তটি একটি </a:t>
            </a:r>
            <a:r>
              <a:rPr lang="bn-IN" sz="3200" b="1" dirty="0">
                <a:latin typeface="NikoshBAN" panose="02000000000000000000" pitchFamily="2" charset="0"/>
                <a:cs typeface="NikoshBAN" panose="02000000000000000000" pitchFamily="2" charset="0"/>
              </a:rPr>
              <a:t>সংশ্লেষক যুক্তিবাক্য</a:t>
            </a:r>
            <a:r>
              <a:rPr lang="bn-IN" sz="3200" dirty="0">
                <a:latin typeface="NikoshBAN" panose="02000000000000000000" pitchFamily="2" charset="0"/>
                <a:cs typeface="NikoshBAN" panose="02000000000000000000" pitchFamily="2" charset="0"/>
              </a:rPr>
              <a:t>। যখন আমরা সিদ্ধান্ত নিই যে, সকল কাক হয় কালো তখন এ বাক্যে আমরা দেখি যে,বিধেয় পদ </a:t>
            </a:r>
            <a:r>
              <a:rPr lang="bn-IN" sz="3200" dirty="0">
                <a:solidFill>
                  <a:schemeClr val="accent1"/>
                </a:solidFill>
                <a:latin typeface="NikoshBAN" panose="02000000000000000000" pitchFamily="2" charset="0"/>
                <a:cs typeface="NikoshBAN" panose="02000000000000000000" pitchFamily="2" charset="0"/>
              </a:rPr>
              <a:t>কালো</a:t>
            </a:r>
            <a:r>
              <a:rPr lang="bn-IN" sz="3200" dirty="0">
                <a:latin typeface="NikoshBAN" panose="02000000000000000000" pitchFamily="2" charset="0"/>
                <a:cs typeface="NikoshBAN" panose="02000000000000000000" pitchFamily="2" charset="0"/>
              </a:rPr>
              <a:t> উদ্দেশ্য </a:t>
            </a:r>
            <a:r>
              <a:rPr lang="bn-IN" sz="3200" dirty="0">
                <a:solidFill>
                  <a:schemeClr val="accent1"/>
                </a:solidFill>
                <a:latin typeface="NikoshBAN" panose="02000000000000000000" pitchFamily="2" charset="0"/>
                <a:cs typeface="NikoshBAN" panose="02000000000000000000" pitchFamily="2" charset="0"/>
              </a:rPr>
              <a:t>কাক </a:t>
            </a:r>
            <a:r>
              <a:rPr lang="bn-IN" sz="3200" dirty="0">
                <a:latin typeface="NikoshBAN" panose="02000000000000000000" pitchFamily="2" charset="0"/>
                <a:cs typeface="NikoshBAN" panose="02000000000000000000" pitchFamily="2" charset="0"/>
              </a:rPr>
              <a:t>পদের জাত্যর্থ নয় বরং কাক পদের জাত্যর্থের অতিরিক্ত একটি গুণ। সুতরাং অবৈজ্ঞানিক আরোহের সিদ্ধান্তটি একটি সংশ্লেষক যুক্তিবাক্য।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232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BD001-31BA-4707-99E0-D3D142E14ED0}"/>
              </a:ext>
            </a:extLst>
          </p:cNvPr>
          <p:cNvSpPr txBox="1"/>
          <p:nvPr/>
        </p:nvSpPr>
        <p:spPr>
          <a:xfrm>
            <a:off x="291548" y="1470985"/>
            <a:ext cx="11582399" cy="4031873"/>
          </a:xfrm>
          <a:prstGeom prst="rect">
            <a:avLst/>
          </a:prstGeom>
          <a:solidFill>
            <a:schemeClr val="accent4">
              <a:lumMod val="60000"/>
              <a:lumOff val="4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৩। অবৈজ্ঞানিক আরোহের সিদ্ধান্তের মূল ভিত্তি হচ্ছে </a:t>
            </a:r>
            <a:r>
              <a:rPr lang="bn-IN" sz="3200" b="1" dirty="0">
                <a:latin typeface="NikoshBAN" panose="02000000000000000000" pitchFamily="2" charset="0"/>
                <a:cs typeface="NikoshBAN" panose="02000000000000000000" pitchFamily="2" charset="0"/>
              </a:rPr>
              <a:t>বিরোধহীন অভিজ্ঞতা</a:t>
            </a:r>
            <a:r>
              <a:rPr lang="bn-IN" sz="3200" dirty="0">
                <a:latin typeface="NikoshBAN" panose="02000000000000000000" pitchFamily="2" charset="0"/>
                <a:cs typeface="NikoshBAN" panose="02000000000000000000" pitchFamily="2" charset="0"/>
              </a:rPr>
              <a:t>। অবৈজ্ঞানিক আরোহের সিদ্ধান্ত গ্রহণের ক্ষেত্রে আমরা ঘটনাবলীর মধ্যে কোনোরূপ কার্যকারণ সম্পর্ক স্থাপন করি না। এ ধরনের সিদ্ধান্ত গ্রহণের ক্ষেত্রে আমরা আমাদের অভিজ্ঞতাকেই প্রধান্য দিয়ে থাকি। দৈনন্দিন অভিজ্ঞতায় আমরা যখন দেখি যে, কোনো একটি ঘটনা সবসময় একইভাবে ঘটছে এর ব্যতিক্রম হয়নি। তখন আমরা এ ধরনের বিরোধহীন অভিজ্ঞতার ওপর ভিত্তি করে একটি সার্বিক সিদ্ধান্ত গ্রহণ করে থাকি। যেমন- অতীতে সব কাক কালোই দেখেছি। এর ব্যতিক্রম হতে দেখেনি। সুতরাং এ অবাধ অভিজ্ঞতার ওপর ভিত্তি করে সিদ্ধান্ত গ্রহণ করি যে, ‘সকল কাক হয় কালো।’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160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166E0-62E6-4990-95B9-1BFD93F41246}"/>
              </a:ext>
            </a:extLst>
          </p:cNvPr>
          <p:cNvSpPr txBox="1"/>
          <p:nvPr/>
        </p:nvSpPr>
        <p:spPr>
          <a:xfrm>
            <a:off x="477076" y="1245703"/>
            <a:ext cx="11171583" cy="4524315"/>
          </a:xfrm>
          <a:prstGeom prst="rect">
            <a:avLst/>
          </a:prstGeom>
          <a:solidFill>
            <a:schemeClr val="accent4">
              <a:lumMod val="60000"/>
              <a:lumOff val="4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৪। অবৈজ্ঞানিক আরোহে আরোহমূলক লম্ফ উপস্থিত 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অবৈজ্ঞানিক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কতকগুলি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ঘটনা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পর্যবেক্ষণ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সিদ্ধান্ত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গ্রহণ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অর্থা</a:t>
            </a:r>
            <a:r>
              <a:rPr lang="en-US" sz="3200" dirty="0">
                <a:latin typeface="NikoshBAN" panose="02000000000000000000" pitchFamily="2" charset="0"/>
                <a:cs typeface="NikoshBAN" panose="02000000000000000000" pitchFamily="2" charset="0"/>
              </a:rPr>
              <a:t>ৎ </a:t>
            </a:r>
            <a:r>
              <a:rPr lang="en-US" sz="3200" dirty="0" err="1">
                <a:latin typeface="NikoshBAN" panose="02000000000000000000" pitchFamily="2" charset="0"/>
                <a:cs typeface="NikoshBAN" panose="02000000000000000000" pitchFamily="2" charset="0"/>
              </a:rPr>
              <a:t>অল্প</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সংখ্যক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দৃষ্টান্ত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পর্যবেক্ষণ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লাফ</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প্রক্রিয়াকে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আরোহমূলক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লম্ফ</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প্রশ্ন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ধরনের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লাফ</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দেওয়া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উত্তর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দৃষ্টান্তসমূহ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পর্যবেক্ষণ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আমাদেরকে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নিয়মে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বিশ্বাস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প্রকৃতিরনিয়মানুবর্তিতা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বিশ্বাস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সিদ্ধান্ত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স্থাপন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বিশ্বাস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দুইটা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দেখার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সিদ্ধান্ত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গ্রহণ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সকল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কালো</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84883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6F5FCE-E23F-455F-9B22-347C04DA4A95}"/>
              </a:ext>
            </a:extLst>
          </p:cNvPr>
          <p:cNvSpPr txBox="1"/>
          <p:nvPr/>
        </p:nvSpPr>
        <p:spPr>
          <a:xfrm>
            <a:off x="265043" y="490330"/>
            <a:ext cx="11661914" cy="2554545"/>
          </a:xfrm>
          <a:prstGeom prst="rect">
            <a:avLst/>
          </a:prstGeom>
          <a:solidFill>
            <a:schemeClr val="accent4">
              <a:lumMod val="60000"/>
              <a:lumOff val="4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৫। অবৈজ্ঞানিক আরোহ বাস্তব ঘটনা পর্যবেক্ষণের উপর নির্ভরশীল। আমরা নিরীক্ষণ বা পর্যবেক্ষণের মাধ্যমে বাস্তব ঘটনার অভিজ্ঞতা পাই। আমরা যখন আমাদের অভিজ্ঞতায় কোনো বিষয়ে একানুরূপ বা বিরোধহীন অভিজ্ঞতা অর্জন করি,তখন তারই ভিত্তিতে সিদ্ধান্ত গ্রহণ করি। আরোহের মূল কথাই হলো বিশেষ বিশেষ ঘটনার পর্যবেক্ষণ। আর ঘটনার পর্যবেক্ষণ মানেই হলো বাস্তব ঘটনার পর্যবেক্ষণ।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324A131-3499-41C2-B8D5-1D00869A6941}"/>
              </a:ext>
            </a:extLst>
          </p:cNvPr>
          <p:cNvSpPr txBox="1"/>
          <p:nvPr/>
        </p:nvSpPr>
        <p:spPr>
          <a:xfrm>
            <a:off x="265044" y="4240696"/>
            <a:ext cx="11661914" cy="2062103"/>
          </a:xfrm>
          <a:prstGeom prst="rect">
            <a:avLst/>
          </a:prstGeom>
          <a:solidFill>
            <a:schemeClr val="accent4">
              <a:lumMod val="60000"/>
              <a:lumOff val="4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৬। অবৈজ্ঞানিক আরোহের সিদ্ধান্ত সম্ভাব্য। কারণ অবৈজ্ঞানিক আরোহের যে সিদ্ধান্ত তা অবাধ অভিজ্ঞতার উপর ভিত্তি করেই নেয়া হয় কোনো রূপ কার্যকারণ খোঁজা হয়না। আর কার্যকারন সম্পর্ক ছাড়া কোনো নিশ্চিত সত্য পাওয়া যায় না। ফলে অবৈজ্ঞানিক আরোহের সিদ্ধান্তটি নিশ্চিত না হয়ে সম্ভাব্য হয়।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4074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662</Words>
  <Application>Microsoft Office PowerPoint</Application>
  <PresentationFormat>Widescreen</PresentationFormat>
  <Paragraphs>30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cp:revision>
  <dcterms:created xsi:type="dcterms:W3CDTF">2021-01-09T03:36:04Z</dcterms:created>
  <dcterms:modified xsi:type="dcterms:W3CDTF">2021-01-09T13:47:01Z</dcterms:modified>
</cp:coreProperties>
</file>