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27A3C-2DEE-4075-BB70-17F30008684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A344B-88A1-4D3A-89C3-43E20D19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344B-88A1-4D3A-89C3-43E20D1934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344B-88A1-4D3A-89C3-43E20D1934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2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2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1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5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FCA3A2-61AB-40AD-9388-A9F5AB04CC4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8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45000"/>
                <a:lumOff val="55000"/>
              </a:schemeClr>
            </a:gs>
            <a:gs pos="68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3" y="760996"/>
            <a:ext cx="7110663" cy="533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36089" y="237776"/>
            <a:ext cx="3441031" cy="52322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ক্লাশে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3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628900" y="495300"/>
            <a:ext cx="3086100" cy="914400"/>
          </a:xfrm>
          <a:prstGeom prst="ellipse">
            <a:avLst/>
          </a:prstGeom>
          <a:gradFill>
            <a:gsLst>
              <a:gs pos="78000">
                <a:srgbClr val="B7D7ED"/>
              </a:gs>
              <a:gs pos="88000">
                <a:srgbClr val="92D050"/>
              </a:gs>
              <a:gs pos="63000">
                <a:schemeClr val="bg1"/>
              </a:gs>
              <a:gs pos="95000">
                <a:srgbClr val="0070C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একক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কাজ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5" y="1409700"/>
            <a:ext cx="7236019" cy="4208486"/>
          </a:xfrm>
          <a:prstGeom prst="rect">
            <a:avLst/>
          </a:prstGeom>
          <a:gradFill>
            <a:gsLst>
              <a:gs pos="78000">
                <a:srgbClr val="B7D7ED"/>
              </a:gs>
              <a:gs pos="88000">
                <a:srgbClr val="92D050"/>
              </a:gs>
              <a:gs pos="54000">
                <a:schemeClr val="bg1"/>
              </a:gs>
              <a:gs pos="36000">
                <a:srgbClr val="0070C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12500"/>
          </a:effectLst>
        </p:spPr>
      </p:pic>
      <p:sp>
        <p:nvSpPr>
          <p:cNvPr id="8" name="Trapezoid 7"/>
          <p:cNvSpPr/>
          <p:nvPr/>
        </p:nvSpPr>
        <p:spPr>
          <a:xfrm>
            <a:off x="1664464" y="1930400"/>
            <a:ext cx="5270500" cy="787400"/>
          </a:xfrm>
          <a:prstGeom prst="trapezoid">
            <a:avLst>
              <a:gd name="adj" fmla="val 105645"/>
            </a:avLst>
          </a:prstGeom>
          <a:gradFill flip="none" rotWithShape="1">
            <a:gsLst>
              <a:gs pos="78000">
                <a:srgbClr val="B7D7ED"/>
              </a:gs>
              <a:gs pos="99000">
                <a:srgbClr val="92D050"/>
              </a:gs>
              <a:gs pos="18000">
                <a:srgbClr val="4396D0"/>
              </a:gs>
              <a:gs pos="38000">
                <a:schemeClr val="bg1"/>
              </a:gs>
              <a:gs pos="36000">
                <a:srgbClr val="0070C0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ওভারে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হেড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লাইনে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ধরনের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সাপোর্ট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দেওয়া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1664464" y="3437743"/>
            <a:ext cx="5270500" cy="787400"/>
          </a:xfrm>
          <a:prstGeom prst="trapezoid">
            <a:avLst>
              <a:gd name="adj" fmla="val 105645"/>
            </a:avLst>
          </a:prstGeom>
          <a:gradFill flip="none" rotWithShape="1">
            <a:gsLst>
              <a:gs pos="78000">
                <a:srgbClr val="B7D7ED"/>
              </a:gs>
              <a:gs pos="99000">
                <a:srgbClr val="92D050"/>
              </a:gs>
              <a:gs pos="91000">
                <a:srgbClr val="4396D0"/>
              </a:gs>
              <a:gs pos="38000">
                <a:schemeClr val="bg1"/>
              </a:gs>
              <a:gs pos="7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পোল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প্রধানত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প্রকার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628900" y="495300"/>
            <a:ext cx="3086100" cy="914400"/>
          </a:xfrm>
          <a:prstGeom prst="ellipse">
            <a:avLst/>
          </a:prstGeom>
          <a:gradFill>
            <a:gsLst>
              <a:gs pos="78000">
                <a:srgbClr val="B7D7ED"/>
              </a:gs>
              <a:gs pos="0">
                <a:srgbClr val="92D050"/>
              </a:gs>
              <a:gs pos="63000">
                <a:schemeClr val="bg1"/>
              </a:gs>
              <a:gs pos="72000">
                <a:srgbClr val="0070C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দলীয়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কাজ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5" y="1409700"/>
            <a:ext cx="7236019" cy="4208486"/>
          </a:xfrm>
          <a:prstGeom prst="rect">
            <a:avLst/>
          </a:prstGeom>
          <a:gradFill>
            <a:gsLst>
              <a:gs pos="78000">
                <a:srgbClr val="B7D7ED"/>
              </a:gs>
              <a:gs pos="88000">
                <a:srgbClr val="92D050"/>
              </a:gs>
              <a:gs pos="54000">
                <a:schemeClr val="bg1"/>
              </a:gs>
              <a:gs pos="36000">
                <a:srgbClr val="0070C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112500"/>
          </a:effectLst>
        </p:spPr>
      </p:pic>
      <p:sp>
        <p:nvSpPr>
          <p:cNvPr id="8" name="Trapezoid 7"/>
          <p:cNvSpPr/>
          <p:nvPr/>
        </p:nvSpPr>
        <p:spPr>
          <a:xfrm>
            <a:off x="1372364" y="3120243"/>
            <a:ext cx="5270500" cy="787400"/>
          </a:xfrm>
          <a:prstGeom prst="trapezoid">
            <a:avLst>
              <a:gd name="adj" fmla="val 105645"/>
            </a:avLst>
          </a:prstGeom>
          <a:gradFill flip="none" rotWithShape="1">
            <a:gsLst>
              <a:gs pos="92000">
                <a:srgbClr val="B7D7ED"/>
              </a:gs>
              <a:gs pos="99000">
                <a:srgbClr val="92D050"/>
              </a:gs>
              <a:gs pos="38000">
                <a:schemeClr val="bg1"/>
              </a:gs>
              <a:gs pos="0">
                <a:srgbClr val="7030A0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পোলের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দের্ঘ্য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অনুযায়ী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গর্তের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গভিরতা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চার্ট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তৈরী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82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687610" y="971907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ক্লাশ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আগে</a:t>
            </a:r>
            <a:r>
              <a:rPr lang="en-US" dirty="0" smtClean="0"/>
              <a:t> </a:t>
            </a:r>
            <a:r>
              <a:rPr lang="en-US" dirty="0" err="1" smtClean="0"/>
              <a:t>তোমদের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7100" y="2776597"/>
            <a:ext cx="5549900" cy="313932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as-IN" b="1" dirty="0"/>
              <a:t>মাস্ক পরার সময়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সব সময় সাবান ও পানি দিয়ে হাত ধোয়ার পর মাস্ক পরা শুরু </a:t>
            </a:r>
            <a:r>
              <a:rPr lang="as-IN" dirty="0" smtClean="0"/>
              <a:t>ক</a:t>
            </a:r>
            <a:r>
              <a:rPr lang="en-US" sz="1600" dirty="0" err="1" smtClean="0"/>
              <a:t>রবে</a:t>
            </a:r>
            <a:r>
              <a:rPr lang="as-IN" dirty="0" smtClean="0"/>
              <a:t>।</a:t>
            </a:r>
            <a:r>
              <a:rPr lang="as-IN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মাস্কটি পরিষ্কার আছে কিনা তা নিশ্চিত করুন। এতে ছিদ্র বা গর্ত আছে কিনা তা পরীক্ষা করুন। মাস্কটি ময়লা বা নষ্ট হলে এটি </a:t>
            </a:r>
            <a:r>
              <a:rPr lang="as-IN" dirty="0" smtClean="0"/>
              <a:t>পরবে </a:t>
            </a:r>
            <a:r>
              <a:rPr lang="as-IN" dirty="0"/>
              <a:t>না।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মাস্কটি এমনভাবে </a:t>
            </a:r>
            <a:r>
              <a:rPr lang="as-IN" dirty="0" smtClean="0"/>
              <a:t>পর </a:t>
            </a:r>
            <a:r>
              <a:rPr lang="as-IN" dirty="0"/>
              <a:t>যাতে মুখ, নাক এবং চিবুক ভালোভাবে ঢেকে থাকে এবং পাশে কোনো ফাঁক না থাকে।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মাস্ক পরা অবস্থায় স্বাচ্ছন্দ্যে নিঃশ্বাস নেওয়া যাচ্ছে কিনা তা নিশ্চিত </a:t>
            </a:r>
            <a:r>
              <a:rPr lang="as-IN" dirty="0" smtClean="0"/>
              <a:t>হ</a:t>
            </a:r>
            <a:r>
              <a:rPr lang="en-US" sz="1600" dirty="0" err="1" smtClean="0"/>
              <a:t>বে</a:t>
            </a:r>
            <a:r>
              <a:rPr lang="as-IN" dirty="0" smtClean="0"/>
              <a:t>।</a:t>
            </a:r>
            <a:r>
              <a:rPr lang="as-IN" dirty="0"/>
              <a:t/>
            </a:r>
            <a:br>
              <a:rPr lang="as-IN" dirty="0"/>
            </a:br>
            <a:r>
              <a:rPr lang="as-IN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2" y="668913"/>
            <a:ext cx="2107684" cy="21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B7D7ED"/>
            </a:gs>
            <a:gs pos="88000">
              <a:srgbClr val="92D050"/>
            </a:gs>
            <a:gs pos="30000">
              <a:schemeClr val="bg1"/>
            </a:gs>
            <a:gs pos="80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1" y="672620"/>
            <a:ext cx="7437511" cy="5194634"/>
          </a:xfrm>
          <a:prstGeom prst="rect">
            <a:avLst/>
          </a:prstGeom>
          <a:gradFill>
            <a:gsLst>
              <a:gs pos="78000">
                <a:srgbClr val="B7D7ED"/>
              </a:gs>
              <a:gs pos="15044">
                <a:srgbClr val="7030A0"/>
              </a:gs>
              <a:gs pos="34000">
                <a:srgbClr val="7030A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92782" y="2484565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পোল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2234" y="2438399"/>
            <a:ext cx="571500" cy="461665"/>
          </a:xfrm>
          <a:prstGeom prst="rect">
            <a:avLst/>
          </a:prstGeom>
          <a:gradFill>
            <a:gsLst>
              <a:gs pos="78000">
                <a:srgbClr val="B7D7ED"/>
              </a:gs>
              <a:gs pos="100000">
                <a:srgbClr val="92D050"/>
              </a:gs>
              <a:gs pos="77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০১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2782" y="3287067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পোলের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52234" y="3287067"/>
            <a:ext cx="667440" cy="461665"/>
          </a:xfrm>
          <a:prstGeom prst="rect">
            <a:avLst/>
          </a:prstGeom>
          <a:gradFill>
            <a:gsLst>
              <a:gs pos="78000">
                <a:srgbClr val="FFC000"/>
              </a:gs>
              <a:gs pos="69000">
                <a:srgbClr val="7030A0"/>
              </a:gs>
              <a:gs pos="38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০২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2782" y="4011866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গর্তের</a:t>
            </a:r>
            <a:r>
              <a:rPr lang="en-US" dirty="0" smtClean="0"/>
              <a:t> </a:t>
            </a:r>
            <a:r>
              <a:rPr lang="en-US" dirty="0" err="1" smtClean="0"/>
              <a:t>ব্যাস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নির্ভর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52234" y="4011866"/>
            <a:ext cx="667440" cy="461665"/>
          </a:xfrm>
          <a:prstGeom prst="rect">
            <a:avLst/>
          </a:prstGeom>
          <a:gradFill>
            <a:gsLst>
              <a:gs pos="78000">
                <a:srgbClr val="B7D7ED"/>
              </a:gs>
              <a:gs pos="69000">
                <a:srgbClr val="7030A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০৩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2267" y="5052846"/>
            <a:ext cx="36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পোল</a:t>
            </a:r>
            <a:r>
              <a:rPr lang="en-US" dirty="0" smtClean="0"/>
              <a:t> </a:t>
            </a:r>
            <a:r>
              <a:rPr lang="en-US" dirty="0" err="1" smtClean="0"/>
              <a:t>বসানোর</a:t>
            </a:r>
            <a:r>
              <a:rPr lang="en-US" dirty="0" smtClean="0"/>
              <a:t>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ও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81719" y="5052846"/>
            <a:ext cx="667440" cy="461665"/>
          </a:xfrm>
          <a:prstGeom prst="rect">
            <a:avLst/>
          </a:prstGeom>
          <a:gradFill>
            <a:gsLst>
              <a:gs pos="69000">
                <a:srgbClr val="FFC000"/>
              </a:gs>
              <a:gs pos="74000">
                <a:srgbClr val="7030A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০৩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 animBg="1"/>
      <p:bldP spid="20" grpId="0"/>
      <p:bldP spid="21" grpId="0" animBg="1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88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901581" y="1079500"/>
            <a:ext cx="77852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শিক্ষার্থীরা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প্রয়োজন</a:t>
            </a:r>
            <a:r>
              <a:rPr lang="en-US" sz="2000" dirty="0" smtClean="0"/>
              <a:t> </a:t>
            </a:r>
            <a:r>
              <a:rPr lang="en-US" sz="2000" dirty="0" err="1" smtClean="0"/>
              <a:t>ছাড়া</a:t>
            </a:r>
            <a:r>
              <a:rPr lang="en-US" sz="2000" dirty="0" smtClean="0"/>
              <a:t> 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না</a:t>
            </a:r>
            <a:r>
              <a:rPr lang="en-US" sz="2000" dirty="0" smtClean="0"/>
              <a:t>। </a:t>
            </a:r>
            <a:r>
              <a:rPr lang="en-US" sz="2000" dirty="0" err="1" smtClean="0"/>
              <a:t>বেশি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বেশি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পড়া</a:t>
            </a:r>
            <a:r>
              <a:rPr lang="en-US" sz="2000" dirty="0" smtClean="0"/>
              <a:t> </a:t>
            </a:r>
            <a:r>
              <a:rPr lang="en-US" sz="2000" dirty="0" err="1" smtClean="0"/>
              <a:t>লেখা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করবে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বাড়ীর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বয়স্ক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ব্যাক্তিদের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খেয়াল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রাখবে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কেমন</a:t>
            </a:r>
            <a:r>
              <a:rPr lang="en-US" sz="2000" dirty="0" smtClean="0"/>
              <a:t>  ।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4" y="1660379"/>
            <a:ext cx="4498975" cy="43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45000"/>
                <a:lumOff val="55000"/>
              </a:schemeClr>
            </a:gs>
            <a:gs pos="37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" y="1534024"/>
            <a:ext cx="2144002" cy="321600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094873" y="985126"/>
            <a:ext cx="1067921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শিক্ষক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83997" y="2234260"/>
            <a:ext cx="104674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পাঠ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27" y="98711"/>
            <a:ext cx="6350000" cy="1247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91645" y="400686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পরিচিতি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8092" y="4970442"/>
            <a:ext cx="4057521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আতিকুর</a:t>
            </a:r>
            <a:r>
              <a:rPr lang="en-US" dirty="0" smtClean="0"/>
              <a:t> </a:t>
            </a:r>
            <a:r>
              <a:rPr lang="en-US" dirty="0" err="1" smtClean="0"/>
              <a:t>রহমান</a:t>
            </a:r>
            <a:endParaRPr lang="en-US" dirty="0" smtClean="0"/>
          </a:p>
          <a:p>
            <a:r>
              <a:rPr lang="en-US" dirty="0" err="1" smtClean="0"/>
              <a:t>ট্রেড</a:t>
            </a:r>
            <a:r>
              <a:rPr lang="en-US" dirty="0" smtClean="0"/>
              <a:t> </a:t>
            </a:r>
            <a:r>
              <a:rPr lang="en-US" dirty="0" err="1" smtClean="0"/>
              <a:t>ইন্সট্রাক্টর</a:t>
            </a:r>
            <a:r>
              <a:rPr lang="en-US" dirty="0" smtClean="0"/>
              <a:t> ( </a:t>
            </a:r>
            <a:r>
              <a:rPr lang="en-US" dirty="0" err="1" smtClean="0"/>
              <a:t>ইলেক</a:t>
            </a:r>
            <a:r>
              <a:rPr lang="en-US" dirty="0" smtClean="0"/>
              <a:t> )</a:t>
            </a:r>
          </a:p>
          <a:p>
            <a:r>
              <a:rPr lang="en-US" dirty="0" err="1" smtClean="0"/>
              <a:t>ফুলকোট</a:t>
            </a:r>
            <a:r>
              <a:rPr lang="en-US" dirty="0" smtClean="0"/>
              <a:t> </a:t>
            </a:r>
            <a:r>
              <a:rPr lang="en-US" dirty="0" err="1" smtClean="0"/>
              <a:t>নবোদয়</a:t>
            </a:r>
            <a:r>
              <a:rPr lang="en-US" dirty="0" smtClean="0"/>
              <a:t> </a:t>
            </a:r>
            <a:r>
              <a:rPr lang="en-US" dirty="0" err="1" smtClean="0"/>
              <a:t>কারিগরি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r>
              <a:rPr lang="en-US" dirty="0" err="1" smtClean="0"/>
              <a:t>শাজাহানপুর,বগুড়া</a:t>
            </a:r>
            <a:r>
              <a:rPr lang="en-US" dirty="0" smtClean="0"/>
              <a:t>। 01716727788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93227" y="3150701"/>
            <a:ext cx="3981541" cy="193899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শ্রেনী</a:t>
            </a:r>
            <a:r>
              <a:rPr lang="en-US" sz="2400" dirty="0"/>
              <a:t> </a:t>
            </a:r>
            <a:r>
              <a:rPr lang="en-US" sz="2400" dirty="0" smtClean="0"/>
              <a:t>: ১০ম </a:t>
            </a:r>
          </a:p>
          <a:p>
            <a:r>
              <a:rPr lang="en-US" sz="2400" dirty="0" err="1" smtClean="0"/>
              <a:t>অধ্যায়</a:t>
            </a:r>
            <a:r>
              <a:rPr lang="en-US" sz="2400" dirty="0" smtClean="0"/>
              <a:t> : ১৫</a:t>
            </a:r>
          </a:p>
          <a:p>
            <a:r>
              <a:rPr lang="en-US" sz="2400" dirty="0" err="1" smtClean="0"/>
              <a:t>পাঠ</a:t>
            </a:r>
            <a:r>
              <a:rPr lang="en-US" sz="2400" dirty="0" smtClean="0"/>
              <a:t> : </a:t>
            </a:r>
            <a:r>
              <a:rPr lang="en-US" sz="2400" dirty="0" err="1" smtClean="0"/>
              <a:t>পোল</a:t>
            </a:r>
            <a:r>
              <a:rPr lang="en-US" sz="2400" dirty="0" smtClean="0"/>
              <a:t> ও </a:t>
            </a:r>
            <a:r>
              <a:rPr lang="en-US" sz="2400" dirty="0" err="1" smtClean="0"/>
              <a:t>টাওয়ার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স্থাপন</a:t>
            </a:r>
            <a:endParaRPr lang="en-US" sz="2400" dirty="0" smtClean="0"/>
          </a:p>
          <a:p>
            <a:r>
              <a:rPr lang="en-US" sz="2400" dirty="0" err="1" smtClean="0"/>
              <a:t>সময়</a:t>
            </a:r>
            <a:r>
              <a:rPr lang="en-US" sz="2400" dirty="0" smtClean="0"/>
              <a:t> : ৫০ </a:t>
            </a:r>
            <a:r>
              <a:rPr lang="en-US" sz="2400" dirty="0" err="1" smtClean="0"/>
              <a:t>মিনিট</a:t>
            </a:r>
            <a:endParaRPr lang="en-US" sz="2400" dirty="0" smtClean="0"/>
          </a:p>
          <a:p>
            <a:r>
              <a:rPr lang="en-US" sz="2400" dirty="0" err="1" smtClean="0"/>
              <a:t>তারিখ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5613" y="1166983"/>
            <a:ext cx="158389" cy="38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2">
                <a:lumMod val="60000"/>
                <a:lumOff val="40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50000">
              <a:schemeClr val="bg1"/>
            </a:gs>
            <a:gs pos="18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0358" y="416913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endParaRPr lang="en-US" sz="2800" dirty="0"/>
          </a:p>
        </p:txBody>
      </p:sp>
      <p:sp>
        <p:nvSpPr>
          <p:cNvPr id="10" name="Parallelogram 9"/>
          <p:cNvSpPr/>
          <p:nvPr/>
        </p:nvSpPr>
        <p:spPr>
          <a:xfrm>
            <a:off x="3943040" y="325415"/>
            <a:ext cx="601579" cy="673768"/>
          </a:xfrm>
          <a:prstGeom prst="parallelogram">
            <a:avLst/>
          </a:prstGeom>
          <a:gradFill flip="none" rotWithShape="1">
            <a:gsLst>
              <a:gs pos="89000">
                <a:schemeClr val="accent2">
                  <a:lumMod val="60000"/>
                  <a:lumOff val="40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0000">
                <a:schemeClr val="bg1"/>
              </a:gs>
              <a:gs pos="62000">
                <a:srgbClr val="0070C0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4075380" y="510081"/>
            <a:ext cx="601579" cy="673768"/>
          </a:xfrm>
          <a:prstGeom prst="parallelogram">
            <a:avLst/>
          </a:prstGeom>
          <a:gradFill>
            <a:gsLst>
              <a:gs pos="45000">
                <a:schemeClr val="accent2">
                  <a:lumMod val="60000"/>
                  <a:lumOff val="40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50000">
                <a:schemeClr val="bg1"/>
              </a:gs>
              <a:gs pos="18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926439" y="325415"/>
            <a:ext cx="601579" cy="673768"/>
          </a:xfrm>
          <a:prstGeom prst="parallelogram">
            <a:avLst/>
          </a:prstGeom>
          <a:gradFill flip="none" rotWithShape="1">
            <a:gsLst>
              <a:gs pos="89000">
                <a:schemeClr val="accent2">
                  <a:lumMod val="60000"/>
                  <a:lumOff val="40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0000">
                <a:schemeClr val="bg1"/>
              </a:gs>
              <a:gs pos="62000">
                <a:srgbClr val="0070C0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1058779" y="510081"/>
            <a:ext cx="601579" cy="673768"/>
          </a:xfrm>
          <a:prstGeom prst="parallelogram">
            <a:avLst/>
          </a:prstGeom>
          <a:gradFill>
            <a:gsLst>
              <a:gs pos="45000">
                <a:schemeClr val="accent2">
                  <a:lumMod val="60000"/>
                  <a:lumOff val="40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50000">
                <a:schemeClr val="bg1"/>
              </a:gs>
              <a:gs pos="18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6416" y="1856623"/>
            <a:ext cx="7940837" cy="4135103"/>
            <a:chOff x="156416" y="1856623"/>
            <a:chExt cx="7615987" cy="27318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6" y="1856623"/>
              <a:ext cx="5101383" cy="27318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330" y="1856623"/>
              <a:ext cx="3336073" cy="2731829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3891960" y="3371661"/>
            <a:ext cx="1305317" cy="1105026"/>
          </a:xfrm>
          <a:prstGeom prst="ellips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পোল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72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1">
                <a:lumMod val="5000"/>
                <a:lumOff val="95000"/>
              </a:schemeClr>
            </a:gs>
            <a:gs pos="70000">
              <a:schemeClr val="bg1">
                <a:lumMod val="95000"/>
              </a:schemeClr>
            </a:gs>
            <a:gs pos="100000">
              <a:srgbClr val="00B050"/>
            </a:gs>
            <a:gs pos="73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3600" y="248653"/>
            <a:ext cx="4114800" cy="838200"/>
          </a:xfrm>
          <a:prstGeom prst="ellipse">
            <a:avLst/>
          </a:prstGeom>
          <a:gradFill>
            <a:gsLst>
              <a:gs pos="62000">
                <a:schemeClr val="accent1">
                  <a:lumMod val="5000"/>
                  <a:lumOff val="95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2000">
                <a:schemeClr val="accent1">
                  <a:lumMod val="45000"/>
                  <a:lumOff val="55000"/>
                </a:schemeClr>
              </a:gs>
              <a:gs pos="91000">
                <a:srgbClr val="0070C0"/>
              </a:gs>
            </a:gsLst>
            <a:path path="circle">
              <a:fillToRect l="100000" t="100000"/>
            </a:path>
          </a:gradFill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শিখনফল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362"/>
            <a:ext cx="9030566" cy="507331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80109" y="3505200"/>
            <a:ext cx="4668991" cy="5126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7030A0"/>
                </a:solidFill>
              </a:rPr>
              <a:t>পোলের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প্রকারভেদ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জানতে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1274" y="3422075"/>
            <a:ext cx="748146" cy="5818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০২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80109" y="4378039"/>
            <a:ext cx="4668991" cy="51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পোল</a:t>
            </a:r>
            <a:r>
              <a:rPr lang="en-US" sz="2000" dirty="0" smtClean="0"/>
              <a:t> </a:t>
            </a:r>
            <a:r>
              <a:rPr lang="en-US" sz="2000" dirty="0" err="1" smtClean="0"/>
              <a:t>বসানোর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পদ্ধতিজানতে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পারবে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3" name="Oval 22"/>
          <p:cNvSpPr/>
          <p:nvPr/>
        </p:nvSpPr>
        <p:spPr>
          <a:xfrm>
            <a:off x="4641274" y="4294914"/>
            <a:ext cx="748146" cy="5818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০২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78882" y="2563088"/>
            <a:ext cx="4170218" cy="51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পোল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752110" y="2479963"/>
            <a:ext cx="637309" cy="5818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০১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3" grpId="0" animBg="1"/>
      <p:bldP spid="1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3000">
              <a:schemeClr val="accent2">
                <a:lumMod val="75000"/>
              </a:schemeClr>
            </a:gs>
            <a:gs pos="63000">
              <a:schemeClr val="bg1"/>
            </a:gs>
            <a:gs pos="69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53" y="2534798"/>
            <a:ext cx="4859253" cy="364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41091" y="296596"/>
            <a:ext cx="246305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as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পোল </a:t>
            </a:r>
            <a:r>
              <a:rPr lang="as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কি</a:t>
            </a:r>
          </a:p>
        </p:txBody>
      </p:sp>
      <p:sp>
        <p:nvSpPr>
          <p:cNvPr id="4" name="Trapezoid 3"/>
          <p:cNvSpPr/>
          <p:nvPr/>
        </p:nvSpPr>
        <p:spPr>
          <a:xfrm>
            <a:off x="806116" y="168444"/>
            <a:ext cx="433137" cy="866273"/>
          </a:xfrm>
          <a:prstGeom prst="trapezoid">
            <a:avLst/>
          </a:prstGeom>
          <a:gradFill>
            <a:gsLst>
              <a:gs pos="78000">
                <a:srgbClr val="B7D7ED"/>
              </a:gs>
              <a:gs pos="41000">
                <a:schemeClr val="accent2">
                  <a:lumMod val="75000"/>
                </a:schemeClr>
              </a:gs>
              <a:gs pos="63000">
                <a:schemeClr val="bg1"/>
              </a:gs>
              <a:gs pos="69000">
                <a:srgbClr val="0070C0"/>
              </a:gs>
            </a:gsLst>
            <a:path path="circle">
              <a:fillToRect l="100000" t="100000"/>
            </a:path>
          </a:gra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6" y="1338178"/>
            <a:ext cx="7381875" cy="79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16" y="2452771"/>
            <a:ext cx="2476500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16" y="3189873"/>
            <a:ext cx="24574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4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B7D7ED"/>
            </a:gs>
            <a:gs pos="84000">
              <a:schemeClr val="accent2">
                <a:lumMod val="75000"/>
              </a:schemeClr>
            </a:gs>
            <a:gs pos="63000">
              <a:schemeClr val="bg1"/>
            </a:gs>
            <a:gs pos="100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1791" y="296596"/>
            <a:ext cx="4134109" cy="523220"/>
          </a:xfrm>
          <a:prstGeom prst="rect">
            <a:avLst/>
          </a:prstGeom>
          <a:gradFill>
            <a:gsLst>
              <a:gs pos="27000">
                <a:srgbClr val="00B050"/>
              </a:gs>
              <a:gs pos="0">
                <a:schemeClr val="accent2">
                  <a:lumMod val="75000"/>
                </a:schemeClr>
              </a:gs>
              <a:gs pos="63000">
                <a:schemeClr val="bg1"/>
              </a:gs>
              <a:gs pos="69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পোলের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প্রকারভেদ</a:t>
            </a:r>
            <a:endParaRPr lang="as-IN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3866816" y="168444"/>
            <a:ext cx="433137" cy="866273"/>
          </a:xfrm>
          <a:prstGeom prst="trapezoid">
            <a:avLst/>
          </a:prstGeom>
          <a:gradFill flip="none" rotWithShape="1">
            <a:gsLst>
              <a:gs pos="78000">
                <a:srgbClr val="B7D7ED"/>
              </a:gs>
              <a:gs pos="41000">
                <a:schemeClr val="accent2">
                  <a:lumMod val="75000"/>
                </a:schemeClr>
              </a:gs>
              <a:gs pos="63000">
                <a:schemeClr val="bg1"/>
              </a:gs>
              <a:gs pos="69000">
                <a:srgbClr val="0070C0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81" y="1381124"/>
            <a:ext cx="3398372" cy="402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949" y="2151395"/>
            <a:ext cx="6696187" cy="489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74" y="2900771"/>
            <a:ext cx="6970775" cy="47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161" y="3780912"/>
            <a:ext cx="5294386" cy="50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98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249" y="48098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3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B7D7ED"/>
            </a:gs>
            <a:gs pos="88000">
              <a:srgbClr val="92D050"/>
            </a:gs>
            <a:gs pos="63000">
              <a:schemeClr val="bg1"/>
            </a:gs>
            <a:gs pos="88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1791" y="296596"/>
            <a:ext cx="4529458" cy="523220"/>
          </a:xfrm>
          <a:prstGeom prst="rect">
            <a:avLst/>
          </a:prstGeom>
          <a:gradFill flip="none" rotWithShape="1">
            <a:gsLst>
              <a:gs pos="8400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পোল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বসানোর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পদ্ধতি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3473116" y="296596"/>
            <a:ext cx="4986808" cy="842675"/>
            <a:chOff x="3473116" y="296596"/>
            <a:chExt cx="4986808" cy="842675"/>
          </a:xfrm>
        </p:grpSpPr>
        <p:sp>
          <p:nvSpPr>
            <p:cNvPr id="4" name="Trapezoid 3"/>
            <p:cNvSpPr/>
            <p:nvPr/>
          </p:nvSpPr>
          <p:spPr>
            <a:xfrm>
              <a:off x="3473116" y="296596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8026787" y="299550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686300" y="2772265"/>
            <a:ext cx="3773624" cy="564398"/>
          </a:xfrm>
          <a:prstGeom prst="roundRect">
            <a:avLst>
              <a:gd name="adj" fmla="val 50000"/>
            </a:avLst>
          </a:prstGeom>
          <a:gradFill>
            <a:gsLst>
              <a:gs pos="78000">
                <a:srgbClr val="B7D7ED"/>
              </a:gs>
              <a:gs pos="88000">
                <a:srgbClr val="92D050"/>
              </a:gs>
              <a:gs pos="63000">
                <a:schemeClr val="bg1"/>
              </a:gs>
              <a:gs pos="61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583893"/>
            <a:ext cx="8255000" cy="525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680" y="2772265"/>
            <a:ext cx="3063875" cy="56439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116" y="3559650"/>
            <a:ext cx="3448384" cy="564398"/>
          </a:xfrm>
          <a:prstGeom prst="roundRect">
            <a:avLst>
              <a:gd name="adj" fmla="val 50000"/>
            </a:avLst>
          </a:prstGeom>
          <a:gradFill>
            <a:gsLst>
              <a:gs pos="5000">
                <a:srgbClr val="FF0000"/>
              </a:gs>
              <a:gs pos="88000">
                <a:srgbClr val="92D050"/>
              </a:gs>
              <a:gs pos="63000">
                <a:schemeClr val="bg1"/>
              </a:gs>
              <a:gs pos="88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843" y="3619222"/>
            <a:ext cx="2804058" cy="42862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2030" y="4359735"/>
            <a:ext cx="3331970" cy="564398"/>
          </a:xfrm>
          <a:prstGeom prst="roundRect">
            <a:avLst>
              <a:gd name="adj" fmla="val 50000"/>
            </a:avLst>
          </a:prstGeom>
          <a:gradFill>
            <a:gsLst>
              <a:gs pos="27000">
                <a:schemeClr val="accent1">
                  <a:lumMod val="60000"/>
                  <a:lumOff val="40000"/>
                </a:schemeClr>
              </a:gs>
              <a:gs pos="88000">
                <a:srgbClr val="92D050"/>
              </a:gs>
              <a:gs pos="63000">
                <a:schemeClr val="bg1"/>
              </a:gs>
              <a:gs pos="36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6878" y="4419683"/>
            <a:ext cx="2425220" cy="4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88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2190" y="296596"/>
            <a:ext cx="5264410" cy="523220"/>
          </a:xfrm>
          <a:prstGeom prst="rect">
            <a:avLst/>
          </a:prstGeom>
          <a:gradFill flip="none" rotWithShape="1">
            <a:gsLst>
              <a:gs pos="8400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পোলের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গর্ত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খনন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পদ্ধতি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2723816" y="296595"/>
            <a:ext cx="5849352" cy="839722"/>
            <a:chOff x="3473116" y="296595"/>
            <a:chExt cx="5849352" cy="839722"/>
          </a:xfrm>
        </p:grpSpPr>
        <p:sp>
          <p:nvSpPr>
            <p:cNvPr id="4" name="Trapezoid 3"/>
            <p:cNvSpPr/>
            <p:nvPr/>
          </p:nvSpPr>
          <p:spPr>
            <a:xfrm>
              <a:off x="3473116" y="296596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8889331" y="296595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1816100"/>
            <a:ext cx="8602345" cy="2260600"/>
          </a:xfrm>
          <a:prstGeom prst="rect">
            <a:avLst/>
          </a:prstGeom>
        </p:spPr>
      </p:pic>
      <p:sp>
        <p:nvSpPr>
          <p:cNvPr id="9" name="Diamond 8"/>
          <p:cNvSpPr/>
          <p:nvPr/>
        </p:nvSpPr>
        <p:spPr>
          <a:xfrm>
            <a:off x="8712200" y="3517900"/>
            <a:ext cx="420630" cy="850900"/>
          </a:xfrm>
          <a:prstGeom prst="diamond">
            <a:avLst/>
          </a:prstGeom>
          <a:gradFill>
            <a:gsLst>
              <a:gs pos="55000">
                <a:schemeClr val="accent1">
                  <a:lumMod val="75000"/>
                </a:schemeClr>
              </a:gs>
              <a:gs pos="88000">
                <a:srgbClr val="92D050"/>
              </a:gs>
              <a:gs pos="63000">
                <a:schemeClr val="bg1"/>
              </a:gs>
              <a:gs pos="88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183891" y="1390650"/>
            <a:ext cx="420630" cy="850900"/>
          </a:xfrm>
          <a:prstGeom prst="diamond">
            <a:avLst/>
          </a:prstGeom>
          <a:gradFill>
            <a:gsLst>
              <a:gs pos="78000">
                <a:srgbClr val="B7D7ED"/>
              </a:gs>
              <a:gs pos="48000">
                <a:srgbClr val="92D050"/>
              </a:gs>
              <a:gs pos="63000">
                <a:schemeClr val="bg1"/>
              </a:gs>
              <a:gs pos="65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2190" y="296596"/>
            <a:ext cx="5264410" cy="523220"/>
          </a:xfrm>
          <a:prstGeom prst="rect">
            <a:avLst/>
          </a:prstGeom>
          <a:gradFill flip="none" rotWithShape="1">
            <a:gsLst>
              <a:gs pos="93000">
                <a:srgbClr val="00B0F0"/>
              </a:gs>
              <a:gs pos="74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পোলের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গভিরতা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চার্ট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2723816" y="296595"/>
            <a:ext cx="5849352" cy="839722"/>
            <a:chOff x="3473116" y="296595"/>
            <a:chExt cx="5849352" cy="839722"/>
          </a:xfrm>
        </p:grpSpPr>
        <p:sp>
          <p:nvSpPr>
            <p:cNvPr id="4" name="Trapezoid 3"/>
            <p:cNvSpPr/>
            <p:nvPr/>
          </p:nvSpPr>
          <p:spPr>
            <a:xfrm>
              <a:off x="3473116" y="296596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8889331" y="296595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15" y="1320508"/>
            <a:ext cx="7772400" cy="38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9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</TotalTime>
  <Words>235</Words>
  <Application>Microsoft Office PowerPoint</Application>
  <PresentationFormat>On-screen Show (4:3)</PresentationFormat>
  <Paragraphs>49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9</cp:revision>
  <dcterms:created xsi:type="dcterms:W3CDTF">2021-01-08T04:11:58Z</dcterms:created>
  <dcterms:modified xsi:type="dcterms:W3CDTF">2021-01-08T12:48:45Z</dcterms:modified>
</cp:coreProperties>
</file>