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72" r:id="rId11"/>
    <p:sldId id="271" r:id="rId12"/>
    <p:sldId id="273" r:id="rId13"/>
    <p:sldId id="274" r:id="rId14"/>
    <p:sldId id="275" r:id="rId15"/>
    <p:sldId id="276" r:id="rId16"/>
    <p:sldId id="266" r:id="rId17"/>
    <p:sldId id="267" r:id="rId18"/>
    <p:sldId id="269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7A3C-2DEE-4075-BB70-17F30008684E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A344B-88A1-4D3A-89C3-43E20D193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344B-88A1-4D3A-89C3-43E20D193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344B-88A1-4D3A-89C3-43E20D1934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2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8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1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5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3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FCA3A2-61AB-40AD-9388-A9F5AB04CC4B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B93E03-B89E-4614-8CBD-65A86E60AC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8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2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8" y="1010386"/>
            <a:ext cx="7110663" cy="5332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336089" y="237776"/>
            <a:ext cx="3441031" cy="52322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47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ক্লাশে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3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190" y="296596"/>
            <a:ext cx="3065723" cy="523220"/>
          </a:xfrm>
          <a:prstGeom prst="rect">
            <a:avLst/>
          </a:prstGeom>
          <a:gradFill flip="none" rotWithShape="1">
            <a:gsLst>
              <a:gs pos="52000">
                <a:srgbClr val="00B0F0"/>
              </a:gs>
              <a:gs pos="37000">
                <a:schemeClr val="accent1">
                  <a:lumMod val="97000"/>
                  <a:lumOff val="3000"/>
                </a:schemeClr>
              </a:gs>
              <a:gs pos="0">
                <a:srgbClr val="FFFF0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ইন্সুলেটর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2914650" y="252953"/>
            <a:ext cx="3471861" cy="839722"/>
            <a:chOff x="3473116" y="296595"/>
            <a:chExt cx="5849352" cy="839722"/>
          </a:xfrm>
        </p:grpSpPr>
        <p:sp>
          <p:nvSpPr>
            <p:cNvPr id="4" name="Trapezoid 3"/>
            <p:cNvSpPr/>
            <p:nvPr/>
          </p:nvSpPr>
          <p:spPr>
            <a:xfrm>
              <a:off x="3473116" y="296596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889331" y="296595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1338262"/>
            <a:ext cx="4900614" cy="2593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1575" y="3931768"/>
            <a:ext cx="7059674" cy="23083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as-IN" sz="2400" dirty="0"/>
              <a:t>ইনসুলেটর চিনামাটি বা কাচের তৈরি এক ধরনের অপরিবাহী পদার্থ যা ট্রান্সমিশন ও ডিস্ট্রিবিউশন ওভারহেড লাইনে লাইন কন্ডাক্টরকে ধরে রাখে এবং </a:t>
            </a:r>
            <a:r>
              <a:rPr lang="en-US" sz="2000" dirty="0" err="1" smtClean="0"/>
              <a:t>পোল</a:t>
            </a:r>
            <a:r>
              <a:rPr lang="as-IN" sz="2400" dirty="0" smtClean="0"/>
              <a:t> </a:t>
            </a:r>
            <a:r>
              <a:rPr lang="as-IN" sz="2400" dirty="0"/>
              <a:t>বা টাওয়ারের অন্যান্য ধাতব অংশ নিরাপদে বিচ্ছিন্ন করে রাখে। ওভারহেড লাইনে অনেক ধরনের ইনসুলেটরের প্রচলন আছে</a:t>
            </a:r>
            <a:r>
              <a:rPr lang="as-IN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1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3150" y="296596"/>
            <a:ext cx="5114925" cy="523220"/>
          </a:xfrm>
          <a:prstGeom prst="rect">
            <a:avLst/>
          </a:prstGeom>
          <a:gradFill flip="none" rotWithShape="1">
            <a:gsLst>
              <a:gs pos="81000">
                <a:srgbClr val="7030A0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ইন্সলেটরের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প্রকারভেদ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70525"/>
            <a:ext cx="642938" cy="1109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69" y="5262037"/>
            <a:ext cx="698439" cy="1205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957262"/>
            <a:ext cx="8129587" cy="51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3150" y="296596"/>
            <a:ext cx="5114925" cy="523220"/>
          </a:xfrm>
          <a:prstGeom prst="rect">
            <a:avLst/>
          </a:prstGeom>
          <a:gradFill flip="none" rotWithShape="1">
            <a:gsLst>
              <a:gs pos="81000">
                <a:srgbClr val="7030A0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ইন্সলেটরের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প্রকারভেদ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lowchart: Manual Input 18"/>
          <p:cNvSpPr/>
          <p:nvPr/>
        </p:nvSpPr>
        <p:spPr>
          <a:xfrm>
            <a:off x="1457324" y="819816"/>
            <a:ext cx="7015164" cy="4952334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dirty="0" smtClean="0"/>
              <a:t>শ্যাকল ইনসুলেটর সরাসরি কাঠের পেলে আটকানোর ক্ষেত্রে প্রথমে পেপালের</a:t>
            </a:r>
            <a:br>
              <a:rPr lang="as-IN" dirty="0" smtClean="0"/>
            </a:br>
            <a:r>
              <a:rPr lang="as-IN" dirty="0" smtClean="0"/>
              <a:t>নির্দিষ্ট স্থানে ছিদ্র করতে হবে। এই কাজটি </a:t>
            </a:r>
            <a:r>
              <a:rPr lang="en-US" sz="1600" dirty="0" err="1" smtClean="0"/>
              <a:t>পোল</a:t>
            </a:r>
            <a:r>
              <a:rPr lang="as-IN" dirty="0" smtClean="0"/>
              <a:t> উঠা</a:t>
            </a:r>
            <a:r>
              <a:rPr lang="en-US" sz="1600" dirty="0" err="1" smtClean="0"/>
              <a:t>নোর</a:t>
            </a:r>
            <a:r>
              <a:rPr lang="as-IN" dirty="0" smtClean="0"/>
              <a:t> পূর্বেই করতে হয়। নাট-বা</a:t>
            </a:r>
            <a:r>
              <a:rPr lang="en-US" sz="1600" dirty="0" err="1" smtClean="0"/>
              <a:t>ল্টের</a:t>
            </a:r>
            <a:r>
              <a:rPr lang="en-US" dirty="0" smtClean="0"/>
              <a:t> </a:t>
            </a:r>
            <a:r>
              <a:rPr lang="as-IN" dirty="0" smtClean="0"/>
              <a:t>সাহায্যে আয়রন ক্ল্যাম্পকে পপালের সাথে আটকাতে হয়। ইনসুলেটর ক্ল্যাম্পের মাঝে স্থাপন করে নাট ও </a:t>
            </a:r>
            <a:r>
              <a:rPr lang="en-US" sz="1600" dirty="0" err="1" smtClean="0"/>
              <a:t>বোল্টের</a:t>
            </a:r>
            <a:r>
              <a:rPr lang="as-IN" dirty="0" smtClean="0"/>
              <a:t> সাহায্যে আটকাতে হয়। স্টিল </a:t>
            </a:r>
            <a:r>
              <a:rPr lang="en-US" sz="1600" dirty="0" err="1" smtClean="0"/>
              <a:t>পোল</a:t>
            </a:r>
            <a:r>
              <a:rPr lang="as-IN" dirty="0" smtClean="0"/>
              <a:t>, কংক্রিট </a:t>
            </a:r>
            <a:r>
              <a:rPr lang="en-US" sz="1600" dirty="0" err="1" smtClean="0"/>
              <a:t>পোল</a:t>
            </a:r>
            <a:r>
              <a:rPr lang="as-IN" dirty="0" smtClean="0"/>
              <a:t/>
            </a:r>
            <a:br>
              <a:rPr lang="as-IN" dirty="0" smtClean="0"/>
            </a:br>
            <a:r>
              <a:rPr lang="as-IN" dirty="0" smtClean="0"/>
              <a:t>অথবা রেল পপালের ক্ষেত্রে ডি-আয়রন ক্ল্যাম্প সরাসরি ইস্পাতের ক্রস-আর্মের সাথে ওয়েল্ডিং করা থাকে এবং ক্রস-আর্মকে ক্ল্যাম্প দ্বারা পােলের সাথে আটকা</a:t>
            </a:r>
            <a:r>
              <a:rPr lang="en-US" sz="1600" dirty="0" err="1" smtClean="0"/>
              <a:t>নো</a:t>
            </a:r>
            <a:r>
              <a:rPr lang="as-IN" dirty="0" smtClean="0"/>
              <a:t> হয়। স্ট্র্যাপ ব্যবহার করা হলে ইনসুলেটর নাট-</a:t>
            </a:r>
            <a:r>
              <a:rPr lang="en-US" sz="1600" dirty="0" err="1" smtClean="0"/>
              <a:t>বোল্টের</a:t>
            </a:r>
            <a:r>
              <a:rPr lang="as-IN" sz="1600" dirty="0" smtClean="0"/>
              <a:t> </a:t>
            </a:r>
            <a:r>
              <a:rPr lang="as-IN" dirty="0" smtClean="0"/>
              <a:t>সাহায্যে স্ট্র্যাপের সাথে আটকা</a:t>
            </a:r>
            <a:r>
              <a:rPr lang="en-US" sz="1600" dirty="0" err="1" smtClean="0"/>
              <a:t>নো</a:t>
            </a:r>
            <a:r>
              <a:rPr lang="as-IN" dirty="0" smtClean="0"/>
              <a:t/>
            </a:r>
            <a:br>
              <a:rPr lang="as-IN" dirty="0" smtClean="0"/>
            </a:br>
            <a:r>
              <a:rPr lang="as-IN" dirty="0" smtClean="0"/>
              <a:t>হয় এবং স্ট্রাপের অপর প্রান্ত নাট-বােল্ট দিয়ে ক্রস-আর্মের সাথে আটকাতে হয়। নিম্নচাপ লাইনে এই ইনসুলেটর ব্যবহার করা হয়।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858717" y="1343036"/>
            <a:ext cx="741482" cy="1300162"/>
          </a:xfrm>
          <a:prstGeom prst="can">
            <a:avLst>
              <a:gd name="adj" fmla="val 115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০১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199" y="1816017"/>
            <a:ext cx="19175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শ্যাকল </a:t>
            </a:r>
            <a:r>
              <a:rPr lang="en-US" dirty="0" err="1" smtClean="0"/>
              <a:t>ইন্সুলেটর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6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3150" y="296596"/>
            <a:ext cx="5114925" cy="523220"/>
          </a:xfrm>
          <a:prstGeom prst="rect">
            <a:avLst/>
          </a:prstGeom>
          <a:gradFill flip="none" rotWithShape="1">
            <a:gsLst>
              <a:gs pos="81000">
                <a:srgbClr val="7030A0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ইন্সলেটরের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প্রকারভেদ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lowchart: Manual Input 18"/>
          <p:cNvSpPr/>
          <p:nvPr/>
        </p:nvSpPr>
        <p:spPr>
          <a:xfrm>
            <a:off x="1457324" y="819816"/>
            <a:ext cx="7015164" cy="3946148"/>
          </a:xfrm>
          <a:prstGeom prst="flowChartManualInp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 </a:t>
            </a:r>
            <a:r>
              <a:rPr lang="as-IN" dirty="0" smtClean="0"/>
              <a:t>এক্ষেত্রেও </a:t>
            </a:r>
            <a:r>
              <a:rPr lang="as-IN" dirty="0"/>
              <a:t>একাধিক ইনসুলেটরের একটি স্ট্রিং তৈরি করা হয় এবং স্ট্রিং-এর মাথায়। একটি বল আই লাগানো হয়। এই সাহায্যে উপরে </a:t>
            </a:r>
            <a:r>
              <a:rPr lang="as-IN" dirty="0" smtClean="0"/>
              <a:t>উঠা</a:t>
            </a:r>
            <a:r>
              <a:rPr lang="en-US" sz="1600" dirty="0" err="1" smtClean="0"/>
              <a:t>নো</a:t>
            </a:r>
            <a:r>
              <a:rPr lang="as-IN" dirty="0" smtClean="0"/>
              <a:t> </a:t>
            </a:r>
            <a:r>
              <a:rPr lang="as-IN" dirty="0"/>
              <a:t>হয়। এম এহ স্ট্রিং কপিকলের সাহায্যে উপরে </a:t>
            </a:r>
            <a:r>
              <a:rPr lang="as-IN" dirty="0" smtClean="0"/>
              <a:t>উঠা</a:t>
            </a:r>
            <a:r>
              <a:rPr lang="en-US" dirty="0" err="1" smtClean="0"/>
              <a:t>নো</a:t>
            </a:r>
            <a:r>
              <a:rPr lang="en-US" dirty="0" smtClean="0"/>
              <a:t> </a:t>
            </a:r>
            <a:r>
              <a:rPr lang="as-IN" dirty="0" smtClean="0"/>
              <a:t>হয়</a:t>
            </a:r>
            <a:r>
              <a:rPr lang="as-IN" dirty="0"/>
              <a:t>। ক্রস-আর্মের সাথে পাকানো। স্ট্রাপন লাগিয়ে তার সাথে ইনসুলেটর স্ট্রিং আটকানো হয়। উচ্চচাপ লাইনের প্রান্তিক, সেকশন এবং কৌণিক টাওয়ারে এই ইনস্যুলেটর ব্যবহৃত হয়।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858717" y="1343036"/>
            <a:ext cx="741482" cy="1300162"/>
          </a:xfrm>
          <a:prstGeom prst="can">
            <a:avLst>
              <a:gd name="adj" fmla="val 11561"/>
            </a:avLst>
          </a:prstGeom>
          <a:gradFill>
            <a:gsLst>
              <a:gs pos="81000">
                <a:srgbClr val="00B0F0"/>
              </a:gs>
              <a:gs pos="45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০২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199" y="1816017"/>
            <a:ext cx="1758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s-IN" dirty="0"/>
              <a:t>স্ট্রেইন ইনসুলেটরঃ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38" y="3922652"/>
            <a:ext cx="3698935" cy="21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3150" y="296596"/>
            <a:ext cx="5114925" cy="523220"/>
          </a:xfrm>
          <a:prstGeom prst="rect">
            <a:avLst/>
          </a:prstGeom>
          <a:gradFill flip="none" rotWithShape="1">
            <a:gsLst>
              <a:gs pos="81000">
                <a:srgbClr val="7030A0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ইন্সলেটরের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প্রকারভেদ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an 19"/>
          <p:cNvSpPr/>
          <p:nvPr/>
        </p:nvSpPr>
        <p:spPr>
          <a:xfrm>
            <a:off x="858717" y="1343036"/>
            <a:ext cx="741482" cy="1300162"/>
          </a:xfrm>
          <a:prstGeom prst="can">
            <a:avLst>
              <a:gd name="adj" fmla="val 11561"/>
            </a:avLst>
          </a:prstGeom>
          <a:gradFill>
            <a:gsLst>
              <a:gs pos="81000">
                <a:srgbClr val="00B0F0"/>
              </a:gs>
              <a:gs pos="45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০৩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199" y="1816017"/>
            <a:ext cx="17283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পোষ্ট</a:t>
            </a:r>
            <a:r>
              <a:rPr lang="as-IN" dirty="0" smtClean="0"/>
              <a:t> </a:t>
            </a:r>
            <a:r>
              <a:rPr lang="as-IN" dirty="0"/>
              <a:t>ইনসুলেটরঃ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1048" y="2773602"/>
            <a:ext cx="6179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পোষ্ট</a:t>
            </a:r>
            <a:r>
              <a:rPr lang="as-IN" sz="2000" dirty="0" smtClean="0"/>
              <a:t> </a:t>
            </a:r>
            <a:r>
              <a:rPr lang="as-IN" sz="2000" dirty="0"/>
              <a:t>ইনসুলেটর সাব-স্টেশনে উচ্চ চাপের বাসবারকে </a:t>
            </a:r>
            <a:r>
              <a:rPr lang="as-IN" sz="2000" dirty="0" smtClean="0"/>
              <a:t>সাপ</a:t>
            </a:r>
            <a:r>
              <a:rPr lang="en-US" dirty="0" err="1" smtClean="0"/>
              <a:t>র্টে</a:t>
            </a:r>
            <a:r>
              <a:rPr lang="as-IN" sz="2000" dirty="0" smtClean="0"/>
              <a:t> </a:t>
            </a:r>
            <a:r>
              <a:rPr lang="as-IN" sz="2000" dirty="0"/>
              <a:t>দেয়ার জন্য ব্যবহার। করা হয়। কংক্রিট ভিতের উপর প্রয়োজনীয় সংখ্যক ইনসুলেটর স্থাপন করে এই </a:t>
            </a:r>
            <a:r>
              <a:rPr lang="as-IN" sz="2000" dirty="0" smtClean="0"/>
              <a:t>সাপা</a:t>
            </a:r>
            <a:r>
              <a:rPr lang="en-US" dirty="0" err="1" smtClean="0"/>
              <a:t>র্টে</a:t>
            </a:r>
            <a:r>
              <a:rPr lang="as-IN" sz="2000" dirty="0" smtClean="0"/>
              <a:t> </a:t>
            </a:r>
            <a:r>
              <a:rPr lang="as-IN" sz="2000" dirty="0"/>
              <a:t>তৈরি করা হয়। ইনসুলেটরের এই ধরনের </a:t>
            </a:r>
            <a:r>
              <a:rPr lang="as-IN" sz="2000" dirty="0" smtClean="0"/>
              <a:t>সাজানা</a:t>
            </a:r>
            <a:r>
              <a:rPr lang="en-US" dirty="0" err="1" smtClean="0"/>
              <a:t>কে</a:t>
            </a:r>
            <a:r>
              <a:rPr lang="as-IN" sz="2000" dirty="0" smtClean="0"/>
              <a:t> </a:t>
            </a:r>
            <a:r>
              <a:rPr lang="as-IN" sz="2000" dirty="0"/>
              <a:t>ইনসুলেটর স্ট্যাক বলে। ইনসুলেটরের মাথায় ধাতব ক্যাপের মধ্যে ছিদ্র থাকে যার সঙ্গে বাসবার সংযুক্ত করা হয়।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397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3150" y="296596"/>
            <a:ext cx="5114925" cy="523220"/>
          </a:xfrm>
          <a:prstGeom prst="rect">
            <a:avLst/>
          </a:prstGeom>
          <a:gradFill flip="none" rotWithShape="1">
            <a:gsLst>
              <a:gs pos="81000">
                <a:srgbClr val="7030A0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ইন্সলেটরের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প্রকারভেদ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Can 19"/>
          <p:cNvSpPr/>
          <p:nvPr/>
        </p:nvSpPr>
        <p:spPr>
          <a:xfrm>
            <a:off x="858717" y="1343036"/>
            <a:ext cx="741482" cy="1300162"/>
          </a:xfrm>
          <a:prstGeom prst="can">
            <a:avLst>
              <a:gd name="adj" fmla="val 11561"/>
            </a:avLst>
          </a:prstGeom>
          <a:gradFill>
            <a:gsLst>
              <a:gs pos="81000">
                <a:srgbClr val="00B0F0"/>
              </a:gs>
              <a:gs pos="45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০৪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199" y="1816017"/>
            <a:ext cx="18501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s-IN" sz="2000" dirty="0"/>
              <a:t>গাই  ইনসুলেটরঃ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811048" y="2773602"/>
            <a:ext cx="6179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000" dirty="0"/>
              <a:t>এই ইনসুলেটর </a:t>
            </a:r>
            <a:r>
              <a:rPr lang="en-US" sz="2000" dirty="0" err="1" smtClean="0"/>
              <a:t>পোলের</a:t>
            </a:r>
            <a:r>
              <a:rPr lang="as-IN" sz="2000" dirty="0" smtClean="0"/>
              <a:t> </a:t>
            </a:r>
            <a:r>
              <a:rPr lang="as-IN" sz="2000" dirty="0"/>
              <a:t>টানার সাথে ব্যবহার করা হয়। সাধারণত মাটি থেকে ১০ ফুট উচুতে টানার তারকে দুই অংশে বিভক্ত করে দুই অংশকে ইনসুলেটরের দুই ছিদ্রে প্রবেশ করাতে হয় গিট দিয়ে দেওয়া হয়।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80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628900" y="495300"/>
            <a:ext cx="3086100" cy="914400"/>
          </a:xfrm>
          <a:prstGeom prst="ellipse">
            <a:avLst/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63000">
                <a:schemeClr val="bg1"/>
              </a:gs>
              <a:gs pos="95000">
                <a:srgbClr val="0070C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একক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কাজ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>
            <a:off x="1816864" y="2024579"/>
            <a:ext cx="5270500" cy="787400"/>
          </a:xfrm>
          <a:prstGeom prst="trapezoid">
            <a:avLst>
              <a:gd name="adj" fmla="val 253446"/>
            </a:avLst>
          </a:prstGeom>
          <a:gradFill flip="none" rotWithShape="1">
            <a:gsLst>
              <a:gs pos="78000">
                <a:srgbClr val="B7D7ED"/>
              </a:gs>
              <a:gs pos="99000">
                <a:srgbClr val="92D050"/>
              </a:gs>
              <a:gs pos="91000">
                <a:srgbClr val="4396D0"/>
              </a:gs>
              <a:gs pos="38000">
                <a:schemeClr val="bg1"/>
              </a:gs>
              <a:gs pos="7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টাওয়ার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1816864" y="2811979"/>
            <a:ext cx="5270500" cy="787400"/>
          </a:xfrm>
          <a:prstGeom prst="trapezoid">
            <a:avLst>
              <a:gd name="adj" fmla="val 253446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টাওয়ার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কেভি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লাইনে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816864" y="3631873"/>
            <a:ext cx="5270500" cy="787400"/>
          </a:xfrm>
          <a:prstGeom prst="trapezoid">
            <a:avLst>
              <a:gd name="adj" fmla="val 253446"/>
            </a:avLst>
          </a:prstGeom>
          <a:gradFill flip="none" rotWithShape="1">
            <a:gsLst>
              <a:gs pos="100000">
                <a:schemeClr val="accent2">
                  <a:lumMod val="67000"/>
                </a:schemeClr>
              </a:gs>
              <a:gs pos="44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ক্রশ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আর্ম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কিসের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তৈরী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1816864" y="4419273"/>
            <a:ext cx="5270500" cy="787400"/>
          </a:xfrm>
          <a:prstGeom prst="trapezoid">
            <a:avLst>
              <a:gd name="adj" fmla="val 253446"/>
            </a:avLst>
          </a:prstGeom>
          <a:gradFill flip="none" rotWithShape="1">
            <a:gsLst>
              <a:gs pos="78000">
                <a:srgbClr val="B7D7ED"/>
              </a:gs>
              <a:gs pos="99000">
                <a:srgbClr val="92D050"/>
              </a:gs>
              <a:gs pos="13000">
                <a:srgbClr val="4396D0"/>
              </a:gs>
              <a:gs pos="38000">
                <a:schemeClr val="bg1"/>
              </a:gs>
              <a:gs pos="70000">
                <a:schemeClr val="accent1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ইন্সুলেটর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ধরনের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পদার্থ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628900" y="504745"/>
            <a:ext cx="3086100" cy="914400"/>
          </a:xfrm>
          <a:prstGeom prst="ellipse">
            <a:avLst/>
          </a:prstGeom>
          <a:gradFill>
            <a:gsLst>
              <a:gs pos="78000">
                <a:srgbClr val="B7D7ED"/>
              </a:gs>
              <a:gs pos="0">
                <a:srgbClr val="92D050"/>
              </a:gs>
              <a:gs pos="63000">
                <a:schemeClr val="bg1"/>
              </a:gs>
              <a:gs pos="72000">
                <a:srgbClr val="0070C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দলীয়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কাজ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0" y="1654319"/>
            <a:ext cx="1743075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510146" y="2119746"/>
            <a:ext cx="748144" cy="775855"/>
          </a:xfrm>
          <a:prstGeom prst="ellipse">
            <a:avLst/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63000">
                <a:schemeClr val="bg1"/>
              </a:gs>
              <a:gs pos="71000">
                <a:srgbClr val="0070C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১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Flowchart: Manual Input 8"/>
          <p:cNvSpPr/>
          <p:nvPr/>
        </p:nvSpPr>
        <p:spPr>
          <a:xfrm flipV="1">
            <a:off x="2258290" y="2248549"/>
            <a:ext cx="5343876" cy="955963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31127" y="2507673"/>
            <a:ext cx="363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টাওয়ারের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শ্রেণী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0" y="3568844"/>
            <a:ext cx="1743075" cy="191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/>
          <p:cNvSpPr/>
          <p:nvPr/>
        </p:nvSpPr>
        <p:spPr>
          <a:xfrm>
            <a:off x="1510146" y="4034271"/>
            <a:ext cx="748144" cy="775855"/>
          </a:xfrm>
          <a:prstGeom prst="ellipse">
            <a:avLst/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63000">
                <a:schemeClr val="bg1"/>
              </a:gs>
              <a:gs pos="63000">
                <a:srgbClr val="FFC0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Flowchart: Manual Input 16"/>
          <p:cNvSpPr/>
          <p:nvPr/>
        </p:nvSpPr>
        <p:spPr>
          <a:xfrm flipV="1">
            <a:off x="2258290" y="4163074"/>
            <a:ext cx="5343876" cy="955963"/>
          </a:xfrm>
          <a:prstGeom prst="flowChartManualIn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28900" y="4348461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ক্রশ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স্থাপনের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12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0" grpId="0"/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82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687610" y="971907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ক্লাশ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আগে</a:t>
            </a:r>
            <a:r>
              <a:rPr lang="en-US" dirty="0" smtClean="0"/>
              <a:t> </a:t>
            </a:r>
            <a:r>
              <a:rPr lang="en-US" dirty="0" err="1" smtClean="0"/>
              <a:t>তোমদের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7100" y="2776597"/>
            <a:ext cx="5549900" cy="313932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as-IN" b="1" dirty="0"/>
              <a:t>মাস্ক পরার সময়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সব সময় সাবান ও পানি দিয়ে হাত ধোয়ার পর মাস্ক পরা শুরু </a:t>
            </a:r>
            <a:r>
              <a:rPr lang="as-IN" dirty="0" smtClean="0"/>
              <a:t>ক</a:t>
            </a:r>
            <a:r>
              <a:rPr lang="en-US" sz="1600" dirty="0" err="1" smtClean="0"/>
              <a:t>রবে</a:t>
            </a:r>
            <a:r>
              <a:rPr lang="as-IN" dirty="0" smtClean="0"/>
              <a:t>।</a:t>
            </a:r>
            <a:r>
              <a:rPr lang="as-IN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মাস্কটি পরিষ্কার আছে কিনা তা নিশ্চিত করুন। এতে ছিদ্র বা গর্ত আছে কিনা তা পরীক্ষা করুন। মাস্কটি ময়লা বা নষ্ট হলে এটি </a:t>
            </a:r>
            <a:r>
              <a:rPr lang="as-IN" dirty="0" smtClean="0"/>
              <a:t>পরবে </a:t>
            </a:r>
            <a:r>
              <a:rPr lang="as-IN" dirty="0"/>
              <a:t>না।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মাস্কটি এমনভাবে </a:t>
            </a:r>
            <a:r>
              <a:rPr lang="as-IN" dirty="0" smtClean="0"/>
              <a:t>পর </a:t>
            </a:r>
            <a:r>
              <a:rPr lang="as-IN" dirty="0"/>
              <a:t>যাতে মুখ, নাক এবং চিবুক ভালোভাবে ঢেকে থাকে এবং পাশে কোনো ফাঁক না থাকে।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s-IN" dirty="0"/>
              <a:t>মাস্ক পরা অবস্থায় স্বাচ্ছন্দ্যে নিঃশ্বাস নেওয়া যাচ্ছে কিনা তা নিশ্চিত </a:t>
            </a:r>
            <a:r>
              <a:rPr lang="as-IN" dirty="0" smtClean="0"/>
              <a:t>হ</a:t>
            </a:r>
            <a:r>
              <a:rPr lang="en-US" sz="1600" dirty="0" err="1" smtClean="0"/>
              <a:t>বে</a:t>
            </a:r>
            <a:r>
              <a:rPr lang="as-IN" dirty="0" smtClean="0"/>
              <a:t>।</a:t>
            </a:r>
            <a:r>
              <a:rPr lang="as-IN" dirty="0"/>
              <a:t/>
            </a:r>
            <a:br>
              <a:rPr lang="as-IN" dirty="0"/>
            </a:br>
            <a:r>
              <a:rPr lang="as-IN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2" y="668913"/>
            <a:ext cx="2107684" cy="21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88000">
              <a:srgbClr val="92D050"/>
            </a:gs>
            <a:gs pos="100000">
              <a:schemeClr val="bg1"/>
            </a:gs>
            <a:gs pos="54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1" y="672620"/>
            <a:ext cx="7437511" cy="5194634"/>
          </a:xfrm>
          <a:prstGeom prst="rect">
            <a:avLst/>
          </a:prstGeom>
          <a:gradFill>
            <a:gsLst>
              <a:gs pos="78000">
                <a:srgbClr val="B7D7ED"/>
              </a:gs>
              <a:gs pos="15044">
                <a:srgbClr val="7030A0"/>
              </a:gs>
              <a:gs pos="34000">
                <a:srgbClr val="7030A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92782" y="2484565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টাওয়ার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52234" y="2438399"/>
            <a:ext cx="571500" cy="461665"/>
          </a:xfrm>
          <a:prstGeom prst="rect">
            <a:avLst/>
          </a:prstGeom>
          <a:gradFill>
            <a:gsLst>
              <a:gs pos="78000">
                <a:srgbClr val="B7D7ED"/>
              </a:gs>
              <a:gs pos="100000">
                <a:srgbClr val="92D050"/>
              </a:gs>
              <a:gs pos="77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০১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2782" y="3287067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ক্রশ</a:t>
            </a:r>
            <a:r>
              <a:rPr lang="en-US" dirty="0" smtClean="0"/>
              <a:t> </a:t>
            </a:r>
            <a:r>
              <a:rPr lang="en-US" dirty="0" err="1" smtClean="0"/>
              <a:t>আর্ম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ও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52234" y="3287067"/>
            <a:ext cx="667440" cy="461665"/>
          </a:xfrm>
          <a:prstGeom prst="rect">
            <a:avLst/>
          </a:prstGeom>
          <a:gradFill>
            <a:gsLst>
              <a:gs pos="78000">
                <a:srgbClr val="FFC000"/>
              </a:gs>
              <a:gs pos="69000">
                <a:srgbClr val="7030A0"/>
              </a:gs>
              <a:gs pos="38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০২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2782" y="4011866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ইন্সুলেটরের</a:t>
            </a:r>
            <a:r>
              <a:rPr lang="en-US" dirty="0" smtClean="0"/>
              <a:t>  </a:t>
            </a:r>
            <a:r>
              <a:rPr lang="en-US" dirty="0" err="1" smtClean="0"/>
              <a:t>শ্রেনী</a:t>
            </a:r>
            <a:r>
              <a:rPr lang="en-US" dirty="0" smtClean="0"/>
              <a:t> </a:t>
            </a:r>
            <a:r>
              <a:rPr lang="en-US" dirty="0" err="1" smtClean="0"/>
              <a:t>বিভাগ</a:t>
            </a:r>
            <a:r>
              <a:rPr lang="en-US" dirty="0" smtClean="0"/>
              <a:t> </a:t>
            </a:r>
            <a:r>
              <a:rPr lang="en-US" dirty="0" err="1" smtClean="0"/>
              <a:t>উল্লেখ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2234" y="4011866"/>
            <a:ext cx="667440" cy="461665"/>
          </a:xfrm>
          <a:prstGeom prst="rect">
            <a:avLst/>
          </a:prstGeom>
          <a:gradFill>
            <a:gsLst>
              <a:gs pos="78000">
                <a:srgbClr val="B7D7ED"/>
              </a:gs>
              <a:gs pos="69000">
                <a:srgbClr val="7030A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০৩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2267" y="5052846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ইন্সুলেটরের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81719" y="5052846"/>
            <a:ext cx="667440" cy="461665"/>
          </a:xfrm>
          <a:prstGeom prst="rect">
            <a:avLst/>
          </a:prstGeom>
          <a:gradFill>
            <a:gsLst>
              <a:gs pos="69000">
                <a:srgbClr val="FFC000"/>
              </a:gs>
              <a:gs pos="74000">
                <a:srgbClr val="7030A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০৩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 animBg="1"/>
      <p:bldP spid="20" grpId="0"/>
      <p:bldP spid="21" grpId="0" animBg="1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5000"/>
                <a:lumOff val="9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2000">
              <a:schemeClr val="accent1">
                <a:lumMod val="45000"/>
                <a:lumOff val="55000"/>
              </a:schemeClr>
            </a:gs>
            <a:gs pos="55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9" y="1534024"/>
            <a:ext cx="2144002" cy="321600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094873" y="985126"/>
            <a:ext cx="1067921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শিক্ষক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83997" y="2234260"/>
            <a:ext cx="104674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পাঠ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27" y="98711"/>
            <a:ext cx="6350000" cy="1247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91645" y="400686"/>
            <a:ext cx="1274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পরিচিতি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8092" y="4970442"/>
            <a:ext cx="405752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আতিকুর</a:t>
            </a:r>
            <a:r>
              <a:rPr lang="en-US" dirty="0" smtClean="0"/>
              <a:t> </a:t>
            </a:r>
            <a:r>
              <a:rPr lang="en-US" dirty="0" err="1" smtClean="0"/>
              <a:t>রহমান</a:t>
            </a:r>
            <a:endParaRPr lang="en-US" dirty="0" smtClean="0"/>
          </a:p>
          <a:p>
            <a:r>
              <a:rPr lang="en-US" dirty="0" err="1" smtClean="0"/>
              <a:t>ট্রেড</a:t>
            </a:r>
            <a:r>
              <a:rPr lang="en-US" dirty="0" smtClean="0"/>
              <a:t> </a:t>
            </a:r>
            <a:r>
              <a:rPr lang="en-US" dirty="0" err="1" smtClean="0"/>
              <a:t>ইন্সট্রাক্টর</a:t>
            </a:r>
            <a:r>
              <a:rPr lang="en-US" dirty="0" smtClean="0"/>
              <a:t> ( </a:t>
            </a:r>
            <a:r>
              <a:rPr lang="en-US" dirty="0" err="1" smtClean="0"/>
              <a:t>ইলেক</a:t>
            </a:r>
            <a:r>
              <a:rPr lang="en-US" dirty="0" smtClean="0"/>
              <a:t> )</a:t>
            </a:r>
          </a:p>
          <a:p>
            <a:r>
              <a:rPr lang="en-US" dirty="0" err="1" smtClean="0"/>
              <a:t>ফুলকোট</a:t>
            </a:r>
            <a:r>
              <a:rPr lang="en-US" dirty="0" smtClean="0"/>
              <a:t> </a:t>
            </a:r>
            <a:r>
              <a:rPr lang="en-US" dirty="0" err="1" smtClean="0"/>
              <a:t>নবোদয়</a:t>
            </a:r>
            <a:r>
              <a:rPr lang="en-US" dirty="0" smtClean="0"/>
              <a:t> </a:t>
            </a:r>
            <a:r>
              <a:rPr lang="en-US" dirty="0" err="1" smtClean="0"/>
              <a:t>কারিগরি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শাজাহানপুর,বগুড়া</a:t>
            </a:r>
            <a:r>
              <a:rPr lang="en-US" dirty="0" smtClean="0"/>
              <a:t>। 01716727788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3227" y="3150701"/>
            <a:ext cx="3981541" cy="193899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শ্রেনী</a:t>
            </a:r>
            <a:r>
              <a:rPr lang="en-US" sz="2400" dirty="0"/>
              <a:t> </a:t>
            </a:r>
            <a:r>
              <a:rPr lang="en-US" sz="2400" dirty="0" smtClean="0"/>
              <a:t>: ১০ম </a:t>
            </a:r>
          </a:p>
          <a:p>
            <a:r>
              <a:rPr lang="en-US" sz="2400" dirty="0" err="1" smtClean="0"/>
              <a:t>অধ্যায়</a:t>
            </a:r>
            <a:r>
              <a:rPr lang="en-US" sz="2400" dirty="0" smtClean="0"/>
              <a:t> : ১৫</a:t>
            </a:r>
          </a:p>
          <a:p>
            <a:r>
              <a:rPr lang="en-US" sz="2400" dirty="0" err="1" smtClean="0"/>
              <a:t>পাঠ</a:t>
            </a:r>
            <a:r>
              <a:rPr lang="en-US" sz="2400" dirty="0" smtClean="0"/>
              <a:t> : </a:t>
            </a:r>
            <a:r>
              <a:rPr lang="en-US" sz="2400" dirty="0" err="1" smtClean="0"/>
              <a:t>পোল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টাওয়ার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স্থাপন</a:t>
            </a:r>
            <a:endParaRPr lang="en-US" sz="2400" dirty="0" smtClean="0"/>
          </a:p>
          <a:p>
            <a:r>
              <a:rPr lang="en-US" sz="2400" dirty="0" err="1" smtClean="0"/>
              <a:t>সময়</a:t>
            </a:r>
            <a:r>
              <a:rPr lang="en-US" sz="2400" dirty="0" smtClean="0"/>
              <a:t> : ৫০ </a:t>
            </a:r>
            <a:r>
              <a:rPr lang="en-US" sz="2400" dirty="0" err="1" smtClean="0"/>
              <a:t>মিনিট</a:t>
            </a:r>
            <a:endParaRPr lang="en-US" sz="2400" dirty="0" smtClean="0"/>
          </a:p>
          <a:p>
            <a:r>
              <a:rPr lang="en-US" sz="2400" dirty="0" err="1" smtClean="0"/>
              <a:t>তারিখ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1" y="978768"/>
            <a:ext cx="3365996" cy="43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39000">
              <a:srgbClr val="B7D7ED"/>
            </a:gs>
            <a:gs pos="79000">
              <a:srgbClr val="92D050"/>
            </a:gs>
            <a:gs pos="75000">
              <a:srgbClr val="D0E5F3"/>
            </a:gs>
            <a:gs pos="69000">
              <a:schemeClr val="bg1"/>
            </a:gs>
            <a:gs pos="23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1" y="637309"/>
            <a:ext cx="82434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শিক্ষার্থীরা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প্রয়োজন</a:t>
            </a:r>
            <a:r>
              <a:rPr lang="en-US" sz="2000" dirty="0" smtClean="0"/>
              <a:t> </a:t>
            </a:r>
            <a:r>
              <a:rPr lang="en-US" sz="2000" dirty="0" err="1" smtClean="0"/>
              <a:t>ছাড়া</a:t>
            </a:r>
            <a:r>
              <a:rPr lang="en-US" sz="2000" dirty="0" smtClean="0"/>
              <a:t> 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। </a:t>
            </a:r>
            <a:r>
              <a:rPr lang="en-US" sz="2000" dirty="0" err="1" smtClean="0"/>
              <a:t>বেশি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বেশি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পড়া</a:t>
            </a:r>
            <a:r>
              <a:rPr lang="en-US" sz="2000" dirty="0" smtClean="0"/>
              <a:t> </a:t>
            </a:r>
            <a:r>
              <a:rPr lang="en-US" sz="2000" dirty="0" err="1" smtClean="0"/>
              <a:t>লেখা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করবে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বাড়ীর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বয়স্ক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ব্যাক্তিদের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খেয়াল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রাখবে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কেমন</a:t>
            </a:r>
            <a:r>
              <a:rPr lang="en-US" sz="2000" dirty="0" smtClean="0"/>
              <a:t>  ।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8" y="1672033"/>
            <a:ext cx="6719453" cy="4808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2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2">
                <a:lumMod val="60000"/>
                <a:lumOff val="40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50000">
              <a:schemeClr val="bg1"/>
            </a:gs>
            <a:gs pos="18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0358" y="416913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endParaRPr lang="en-US" sz="2800" dirty="0"/>
          </a:p>
        </p:txBody>
      </p:sp>
      <p:sp>
        <p:nvSpPr>
          <p:cNvPr id="10" name="Parallelogram 9"/>
          <p:cNvSpPr/>
          <p:nvPr/>
        </p:nvSpPr>
        <p:spPr>
          <a:xfrm>
            <a:off x="3943040" y="325415"/>
            <a:ext cx="601579" cy="673768"/>
          </a:xfrm>
          <a:prstGeom prst="parallelogram">
            <a:avLst/>
          </a:prstGeom>
          <a:gradFill flip="none" rotWithShape="1">
            <a:gsLst>
              <a:gs pos="81000">
                <a:srgbClr val="FF0000"/>
              </a:gs>
              <a:gs pos="46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62000">
                <a:srgbClr val="0070C0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4075380" y="510081"/>
            <a:ext cx="601579" cy="673768"/>
          </a:xfrm>
          <a:prstGeom prst="parallelogram">
            <a:avLst/>
          </a:prstGeom>
          <a:gradFill>
            <a:gsLst>
              <a:gs pos="45000">
                <a:schemeClr val="accent2">
                  <a:lumMod val="60000"/>
                  <a:lumOff val="40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65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926439" y="325415"/>
            <a:ext cx="601579" cy="673768"/>
          </a:xfrm>
          <a:prstGeom prst="parallelogram">
            <a:avLst/>
          </a:prstGeom>
          <a:gradFill flip="none" rotWithShape="1">
            <a:gsLst>
              <a:gs pos="89000">
                <a:srgbClr val="FF0000"/>
              </a:gs>
              <a:gs pos="23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62000">
                <a:srgbClr val="0070C0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1058779" y="510081"/>
            <a:ext cx="601579" cy="673768"/>
          </a:xfrm>
          <a:prstGeom prst="parallelogram">
            <a:avLst/>
          </a:prstGeom>
          <a:gradFill>
            <a:gsLst>
              <a:gs pos="45000">
                <a:schemeClr val="accent2">
                  <a:lumMod val="60000"/>
                  <a:lumOff val="40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50000">
                <a:schemeClr val="bg1"/>
              </a:gs>
              <a:gs pos="55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9" y="1430354"/>
            <a:ext cx="7703126" cy="481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3462641" y="4154644"/>
            <a:ext cx="1688505" cy="675534"/>
          </a:xfrm>
          <a:prstGeom prst="ellipse">
            <a:avLst/>
          </a:prstGeom>
          <a:gradFill>
            <a:gsLst>
              <a:gs pos="76991">
                <a:srgbClr val="368ECD"/>
              </a:gs>
              <a:gs pos="19000">
                <a:schemeClr val="accent2">
                  <a:lumMod val="60000"/>
                  <a:lumOff val="40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62000">
                <a:schemeClr val="bg1"/>
              </a:gs>
              <a:gs pos="81000">
                <a:srgbClr val="0070C0"/>
              </a:gs>
            </a:gsLst>
            <a:path path="circle">
              <a:fillToRect l="100000" t="100000"/>
            </a:path>
          </a:gra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টাওয়ার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72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5000"/>
                <a:lumOff val="95000"/>
              </a:schemeClr>
            </a:gs>
            <a:gs pos="54000">
              <a:schemeClr val="bg1">
                <a:lumMod val="95000"/>
              </a:schemeClr>
            </a:gs>
            <a:gs pos="95000">
              <a:srgbClr val="00B050"/>
            </a:gs>
            <a:gs pos="93000">
              <a:srgbClr val="0070C0"/>
            </a:gs>
            <a:gs pos="100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3600" y="248653"/>
            <a:ext cx="4114800" cy="838200"/>
          </a:xfrm>
          <a:prstGeom prst="ellipse">
            <a:avLst/>
          </a:prstGeom>
          <a:gradFill>
            <a:gsLst>
              <a:gs pos="62000">
                <a:schemeClr val="accent1">
                  <a:lumMod val="5000"/>
                  <a:lumOff val="95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2000">
                <a:schemeClr val="accent1">
                  <a:lumMod val="45000"/>
                  <a:lumOff val="55000"/>
                </a:schemeClr>
              </a:gs>
              <a:gs pos="91000">
                <a:srgbClr val="0070C0"/>
              </a:gs>
            </a:gsLst>
            <a:path path="circle">
              <a:fillToRect l="100000" t="100000"/>
            </a:path>
          </a:gradFill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8" y="1086853"/>
            <a:ext cx="8575056" cy="51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678882" y="2563088"/>
            <a:ext cx="4170218" cy="5126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টাওয়ার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360227" y="2105892"/>
            <a:ext cx="637309" cy="581891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০১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5027" y="3604913"/>
            <a:ext cx="5223155" cy="512618"/>
          </a:xfrm>
          <a:prstGeom prst="roundRect">
            <a:avLst>
              <a:gd name="adj" fmla="val 274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টাওয়ার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318663" y="3147717"/>
            <a:ext cx="817410" cy="581891"/>
          </a:xfrm>
          <a:prstGeom prst="ellips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০২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65027" y="4626683"/>
            <a:ext cx="5223155" cy="512618"/>
          </a:xfrm>
          <a:prstGeom prst="roundRect">
            <a:avLst>
              <a:gd name="adj" fmla="val 274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ক্রশ-আর্ম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318663" y="4169487"/>
            <a:ext cx="817410" cy="5818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০৩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06591" y="5630406"/>
            <a:ext cx="5223155" cy="512618"/>
          </a:xfrm>
          <a:prstGeom prst="roundRect">
            <a:avLst>
              <a:gd name="adj" fmla="val 274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ইন্সুলেটর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360227" y="5173210"/>
            <a:ext cx="817410" cy="581891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5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3000">
              <a:schemeClr val="accent2">
                <a:lumMod val="75000"/>
              </a:schemeClr>
            </a:gs>
            <a:gs pos="63000">
              <a:schemeClr val="bg1"/>
            </a:gs>
            <a:gs pos="69000">
              <a:srgbClr val="0070C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>
          <a:xfrm>
            <a:off x="5341274" y="168444"/>
            <a:ext cx="433137" cy="866273"/>
          </a:xfrm>
          <a:prstGeom prst="trapezoid">
            <a:avLst/>
          </a:prstGeom>
          <a:gradFill>
            <a:gsLst>
              <a:gs pos="78000">
                <a:srgbClr val="B7D7ED"/>
              </a:gs>
              <a:gs pos="41000">
                <a:schemeClr val="accent2">
                  <a:lumMod val="75000"/>
                </a:schemeClr>
              </a:gs>
              <a:gs pos="63000">
                <a:schemeClr val="bg1"/>
              </a:gs>
              <a:gs pos="69000">
                <a:srgbClr val="0070C0"/>
              </a:gs>
            </a:gsLst>
            <a:path path="circle">
              <a:fillToRect l="100000" t="100000"/>
            </a:path>
          </a:gra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96392" y="288392"/>
            <a:ext cx="3087394" cy="584775"/>
          </a:xfrm>
          <a:prstGeom prst="rect">
            <a:avLst/>
          </a:prstGeom>
          <a:gradFill>
            <a:gsLst>
              <a:gs pos="78000">
                <a:srgbClr val="B7D7ED"/>
              </a:gs>
              <a:gs pos="0">
                <a:schemeClr val="accent2">
                  <a:lumMod val="75000"/>
                </a:schemeClr>
              </a:gs>
              <a:gs pos="63000">
                <a:schemeClr val="bg1"/>
              </a:gs>
              <a:gs pos="96000">
                <a:srgbClr val="002060"/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টাওয়ার</a:t>
            </a:r>
            <a:r>
              <a:rPr lang="as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as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13" y="2480829"/>
            <a:ext cx="8441573" cy="17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4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84000">
              <a:schemeClr val="accent2">
                <a:lumMod val="75000"/>
              </a:schemeClr>
            </a:gs>
            <a:gs pos="63000">
              <a:schemeClr val="bg1"/>
            </a:gs>
            <a:gs pos="100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1791" y="296596"/>
            <a:ext cx="4721773" cy="523220"/>
          </a:xfrm>
          <a:prstGeom prst="rect">
            <a:avLst/>
          </a:prstGeom>
          <a:gradFill>
            <a:gsLst>
              <a:gs pos="27000">
                <a:srgbClr val="00B050"/>
              </a:gs>
              <a:gs pos="0">
                <a:schemeClr val="accent2">
                  <a:lumMod val="75000"/>
                </a:schemeClr>
              </a:gs>
              <a:gs pos="63000">
                <a:schemeClr val="bg1"/>
              </a:gs>
              <a:gs pos="69000">
                <a:srgbClr val="0070C0"/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টাওয়ারের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প্রকারভেদ</a:t>
            </a:r>
            <a:endParaRPr lang="as-IN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3866816" y="168444"/>
            <a:ext cx="433137" cy="866273"/>
          </a:xfrm>
          <a:prstGeom prst="trapezoid">
            <a:avLst/>
          </a:prstGeom>
          <a:gradFill flip="none" rotWithShape="1">
            <a:gsLst>
              <a:gs pos="78000">
                <a:srgbClr val="B7D7ED"/>
              </a:gs>
              <a:gs pos="41000">
                <a:schemeClr val="accent2">
                  <a:lumMod val="75000"/>
                </a:schemeClr>
              </a:gs>
              <a:gs pos="63000">
                <a:schemeClr val="bg1"/>
              </a:gs>
              <a:gs pos="69000">
                <a:srgbClr val="0070C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98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8098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2" y="1207943"/>
            <a:ext cx="2219325" cy="28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59" y="1681595"/>
            <a:ext cx="32956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20" y="2280848"/>
            <a:ext cx="3295650" cy="466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177" y="2962474"/>
            <a:ext cx="4076700" cy="35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4643" y="3529800"/>
            <a:ext cx="3962400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127" y="4203677"/>
            <a:ext cx="63817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B7D7ED"/>
            </a:gs>
            <a:gs pos="88000">
              <a:srgbClr val="92D050"/>
            </a:gs>
            <a:gs pos="63000">
              <a:schemeClr val="bg1"/>
            </a:gs>
            <a:gs pos="88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1791" y="296596"/>
            <a:ext cx="4529458" cy="523220"/>
          </a:xfrm>
          <a:prstGeom prst="rect">
            <a:avLst/>
          </a:prstGeom>
          <a:gradFill flip="none" rotWithShape="1">
            <a:gsLst>
              <a:gs pos="8400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ক্রশ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আর্ম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3473116" y="296596"/>
            <a:ext cx="4986808" cy="842675"/>
            <a:chOff x="3473116" y="296596"/>
            <a:chExt cx="4986808" cy="842675"/>
          </a:xfrm>
        </p:grpSpPr>
        <p:sp>
          <p:nvSpPr>
            <p:cNvPr id="4" name="Trapezoid 3"/>
            <p:cNvSpPr/>
            <p:nvPr/>
          </p:nvSpPr>
          <p:spPr>
            <a:xfrm>
              <a:off x="3473116" y="296596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026787" y="299550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72" y="3105506"/>
            <a:ext cx="4857445" cy="2978483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1" name="Group 10"/>
          <p:cNvGrpSpPr/>
          <p:nvPr/>
        </p:nvGrpSpPr>
        <p:grpSpPr>
          <a:xfrm>
            <a:off x="138545" y="1136317"/>
            <a:ext cx="8875220" cy="1886080"/>
            <a:chOff x="138545" y="1136317"/>
            <a:chExt cx="8875220" cy="18860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790" y="1317422"/>
              <a:ext cx="8562975" cy="1704975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38545" y="1136317"/>
              <a:ext cx="1039090" cy="484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ক্রশ-আর্ম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56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88000">
              <a:srgbClr val="0070C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190" y="296596"/>
            <a:ext cx="5264410" cy="523220"/>
          </a:xfrm>
          <a:prstGeom prst="rect">
            <a:avLst/>
          </a:prstGeom>
          <a:gradFill flip="none" rotWithShape="1">
            <a:gsLst>
              <a:gs pos="84000">
                <a:srgbClr val="00B0F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ক্রশ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আর্মের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প্রকার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2723816" y="296595"/>
            <a:ext cx="5849352" cy="839722"/>
            <a:chOff x="3473116" y="296595"/>
            <a:chExt cx="5849352" cy="839722"/>
          </a:xfrm>
        </p:grpSpPr>
        <p:sp>
          <p:nvSpPr>
            <p:cNvPr id="4" name="Trapezoid 3"/>
            <p:cNvSpPr/>
            <p:nvPr/>
          </p:nvSpPr>
          <p:spPr>
            <a:xfrm>
              <a:off x="3473116" y="296596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889331" y="296595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59" y="2049462"/>
            <a:ext cx="2182228" cy="393701"/>
          </a:xfrm>
          <a:prstGeom prst="rect">
            <a:avLst/>
          </a:prstGeom>
        </p:spPr>
      </p:pic>
      <p:sp>
        <p:nvSpPr>
          <p:cNvPr id="19" name="Diamond 18"/>
          <p:cNvSpPr/>
          <p:nvPr/>
        </p:nvSpPr>
        <p:spPr>
          <a:xfrm>
            <a:off x="1806144" y="1790699"/>
            <a:ext cx="420630" cy="850900"/>
          </a:xfrm>
          <a:prstGeom prst="diamond">
            <a:avLst/>
          </a:prstGeom>
          <a:gradFill>
            <a:gsLst>
              <a:gs pos="78000">
                <a:srgbClr val="B7D7ED"/>
              </a:gs>
              <a:gs pos="48000">
                <a:srgbClr val="92D050"/>
              </a:gs>
              <a:gs pos="63000">
                <a:schemeClr val="bg1"/>
              </a:gs>
              <a:gs pos="65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089" y="2641599"/>
            <a:ext cx="3457324" cy="501651"/>
          </a:xfrm>
          <a:prstGeom prst="rect">
            <a:avLst/>
          </a:prstGeom>
        </p:spPr>
      </p:pic>
      <p:sp>
        <p:nvSpPr>
          <p:cNvPr id="16" name="Diamond 15"/>
          <p:cNvSpPr/>
          <p:nvPr/>
        </p:nvSpPr>
        <p:spPr>
          <a:xfrm>
            <a:off x="2738244" y="2466974"/>
            <a:ext cx="420630" cy="850900"/>
          </a:xfrm>
          <a:prstGeom prst="diamond">
            <a:avLst/>
          </a:prstGeom>
          <a:gradFill>
            <a:gsLst>
              <a:gs pos="78000">
                <a:srgbClr val="B7D7ED"/>
              </a:gs>
              <a:gs pos="48000">
                <a:srgbClr val="92D050"/>
              </a:gs>
              <a:gs pos="63000">
                <a:schemeClr val="bg1"/>
              </a:gs>
              <a:gs pos="20000">
                <a:srgbClr val="0070C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570" y="3475040"/>
            <a:ext cx="2533650" cy="36195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4127247" y="3230565"/>
            <a:ext cx="420630" cy="850900"/>
          </a:xfrm>
          <a:prstGeom prst="diamond">
            <a:avLst/>
          </a:prstGeom>
          <a:gradFill>
            <a:gsLst>
              <a:gs pos="78000">
                <a:srgbClr val="B7D7ED"/>
              </a:gs>
              <a:gs pos="48000">
                <a:srgbClr val="92D050"/>
              </a:gs>
              <a:gs pos="63000">
                <a:schemeClr val="bg1"/>
              </a:gs>
              <a:gs pos="43000">
                <a:srgbClr val="FFFF0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7877" y="4475169"/>
            <a:ext cx="3238500" cy="381000"/>
          </a:xfrm>
          <a:prstGeom prst="rect">
            <a:avLst/>
          </a:prstGeom>
        </p:spPr>
      </p:pic>
      <p:sp>
        <p:nvSpPr>
          <p:cNvPr id="18" name="Diamond 17"/>
          <p:cNvSpPr/>
          <p:nvPr/>
        </p:nvSpPr>
        <p:spPr>
          <a:xfrm>
            <a:off x="4198687" y="4216113"/>
            <a:ext cx="420630" cy="850900"/>
          </a:xfrm>
          <a:prstGeom prst="diamond">
            <a:avLst/>
          </a:prstGeom>
          <a:gradFill flip="none" rotWithShape="1">
            <a:gsLst>
              <a:gs pos="78000">
                <a:srgbClr val="00B0F0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B7D7ED"/>
            </a:gs>
            <a:gs pos="88000">
              <a:srgbClr val="92D050"/>
            </a:gs>
            <a:gs pos="63000">
              <a:schemeClr val="bg1"/>
            </a:gs>
            <a:gs pos="95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2190" y="296596"/>
            <a:ext cx="5264410" cy="523220"/>
          </a:xfrm>
          <a:prstGeom prst="rect">
            <a:avLst/>
          </a:prstGeom>
          <a:gradFill flip="none" rotWithShape="1">
            <a:gsLst>
              <a:gs pos="93000">
                <a:srgbClr val="00B0F0"/>
              </a:gs>
              <a:gs pos="74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ক্রশ-আর্ম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স্থাপন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পদ্ধতি</a:t>
            </a:r>
            <a:endParaRPr lang="as-IN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41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249" y="4911433"/>
            <a:ext cx="901581" cy="1556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2723816" y="296595"/>
            <a:ext cx="5849352" cy="839722"/>
            <a:chOff x="3473116" y="296595"/>
            <a:chExt cx="5849352" cy="839722"/>
          </a:xfrm>
        </p:grpSpPr>
        <p:sp>
          <p:nvSpPr>
            <p:cNvPr id="4" name="Trapezoid 3"/>
            <p:cNvSpPr/>
            <p:nvPr/>
          </p:nvSpPr>
          <p:spPr>
            <a:xfrm>
              <a:off x="3473116" y="296596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8889331" y="296595"/>
              <a:ext cx="433137" cy="839721"/>
            </a:xfrm>
            <a:prstGeom prst="trapezoid">
              <a:avLst/>
            </a:prstGeom>
            <a:gradFill flip="none" rotWithShape="1">
              <a:gsLst>
                <a:gs pos="78000">
                  <a:srgbClr val="B7D7ED"/>
                </a:gs>
                <a:gs pos="41000">
                  <a:schemeClr val="accent2">
                    <a:lumMod val="75000"/>
                  </a:schemeClr>
                </a:gs>
                <a:gs pos="63000">
                  <a:schemeClr val="bg1"/>
                </a:gs>
                <a:gs pos="69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1" y="1373332"/>
            <a:ext cx="810577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74" y="2503827"/>
            <a:ext cx="596265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6" y="3156339"/>
            <a:ext cx="3629025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225" y="3754968"/>
            <a:ext cx="7191375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26" y="4445200"/>
            <a:ext cx="8162925" cy="85725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976312" y="2272147"/>
            <a:ext cx="949471" cy="692345"/>
          </a:xfrm>
          <a:prstGeom prst="snip2DiagRect">
            <a:avLst>
              <a:gd name="adj1" fmla="val 16667"/>
              <a:gd name="adj2" fmla="val 47223"/>
            </a:avLst>
          </a:prstGeom>
          <a:gradFill>
            <a:gsLst>
              <a:gs pos="78000">
                <a:srgbClr val="B7D7ED"/>
              </a:gs>
              <a:gs pos="88000">
                <a:srgbClr val="92D050"/>
              </a:gs>
              <a:gs pos="63000">
                <a:schemeClr val="bg1"/>
              </a:gs>
              <a:gs pos="95000">
                <a:srgbClr val="0070C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০১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0" y="4198215"/>
            <a:ext cx="949471" cy="692345"/>
          </a:xfrm>
          <a:prstGeom prst="snip2DiagRect">
            <a:avLst>
              <a:gd name="adj1" fmla="val 16667"/>
              <a:gd name="adj2" fmla="val 47223"/>
            </a:avLst>
          </a:prstGeom>
          <a:gradFill>
            <a:gsLst>
              <a:gs pos="78000">
                <a:srgbClr val="B7D7ED"/>
              </a:gs>
              <a:gs pos="43000">
                <a:srgbClr val="92D050"/>
              </a:gs>
              <a:gs pos="63000">
                <a:schemeClr val="bg1"/>
              </a:gs>
              <a:gs pos="68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০৪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215754" y="3472298"/>
            <a:ext cx="949471" cy="692345"/>
          </a:xfrm>
          <a:prstGeom prst="snip2DiagRect">
            <a:avLst>
              <a:gd name="adj1" fmla="val 16667"/>
              <a:gd name="adj2" fmla="val 47223"/>
            </a:avLst>
          </a:prstGeom>
          <a:gradFill>
            <a:gsLst>
              <a:gs pos="90000">
                <a:srgbClr val="0070C0"/>
              </a:gs>
              <a:gs pos="85000">
                <a:srgbClr val="92D050"/>
              </a:gs>
              <a:gs pos="63000">
                <a:schemeClr val="bg1"/>
              </a:gs>
              <a:gs pos="68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০২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1808015" y="2964492"/>
            <a:ext cx="949471" cy="692345"/>
          </a:xfrm>
          <a:prstGeom prst="snip2DiagRect">
            <a:avLst>
              <a:gd name="adj1" fmla="val 16667"/>
              <a:gd name="adj2" fmla="val 47223"/>
            </a:avLst>
          </a:prstGeom>
          <a:gradFill>
            <a:gsLst>
              <a:gs pos="78000">
                <a:srgbClr val="B7D7ED"/>
              </a:gs>
              <a:gs pos="85000">
                <a:srgbClr val="92D050"/>
              </a:gs>
              <a:gs pos="63000">
                <a:schemeClr val="bg1"/>
              </a:gs>
              <a:gs pos="68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০২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3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397</TotalTime>
  <Words>582</Words>
  <Application>Microsoft Office PowerPoint</Application>
  <PresentationFormat>On-screen Show (4:3)</PresentationFormat>
  <Paragraphs>80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14</cp:revision>
  <dcterms:created xsi:type="dcterms:W3CDTF">2021-01-08T04:11:58Z</dcterms:created>
  <dcterms:modified xsi:type="dcterms:W3CDTF">2021-01-09T06:18:53Z</dcterms:modified>
</cp:coreProperties>
</file>