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6" r:id="rId3"/>
    <p:sldId id="259" r:id="rId4"/>
    <p:sldId id="260" r:id="rId5"/>
    <p:sldId id="283" r:id="rId6"/>
    <p:sldId id="265" r:id="rId7"/>
    <p:sldId id="266" r:id="rId8"/>
    <p:sldId id="261" r:id="rId9"/>
    <p:sldId id="262" r:id="rId10"/>
    <p:sldId id="267" r:id="rId11"/>
    <p:sldId id="268" r:id="rId12"/>
    <p:sldId id="271" r:id="rId13"/>
    <p:sldId id="269" r:id="rId14"/>
    <p:sldId id="264" r:id="rId15"/>
    <p:sldId id="263" r:id="rId16"/>
    <p:sldId id="272" r:id="rId17"/>
    <p:sldId id="256" r:id="rId18"/>
    <p:sldId id="257" r:id="rId19"/>
    <p:sldId id="258" r:id="rId20"/>
    <p:sldId id="284" r:id="rId21"/>
    <p:sldId id="285" r:id="rId22"/>
    <p:sldId id="270" r:id="rId23"/>
    <p:sldId id="273" r:id="rId24"/>
    <p:sldId id="27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6" d="100"/>
        <a:sy n="3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B6B3-D85B-421B-B63E-B8B809865CD5}" type="datetimeFigureOut">
              <a:rPr lang="en-US" smtClean="0"/>
              <a:t>09-Jan-21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0E03-00DA-493C-8E7A-87D7A0870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22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B6B3-D85B-421B-B63E-B8B809865CD5}" type="datetimeFigureOut">
              <a:rPr lang="en-US" smtClean="0"/>
              <a:t>09-Jan-21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0E03-00DA-493C-8E7A-87D7A0870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82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B6B3-D85B-421B-B63E-B8B809865CD5}" type="datetimeFigureOut">
              <a:rPr lang="en-US" smtClean="0"/>
              <a:t>09-Jan-21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0E03-00DA-493C-8E7A-87D7A0870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733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B6B3-D85B-421B-B63E-B8B809865CD5}" type="datetimeFigureOut">
              <a:rPr lang="en-US" smtClean="0"/>
              <a:t>09-Jan-21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0E03-00DA-493C-8E7A-87D7A0870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06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B6B3-D85B-421B-B63E-B8B809865CD5}" type="datetimeFigureOut">
              <a:rPr lang="en-US" smtClean="0"/>
              <a:t>09-Jan-21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0E03-00DA-493C-8E7A-87D7A0870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710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B6B3-D85B-421B-B63E-B8B809865CD5}" type="datetimeFigureOut">
              <a:rPr lang="en-US" smtClean="0"/>
              <a:t>09-Jan-21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0E03-00DA-493C-8E7A-87D7A0870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595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B6B3-D85B-421B-B63E-B8B809865CD5}" type="datetimeFigureOut">
              <a:rPr lang="en-US" smtClean="0"/>
              <a:t>09-Jan-21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0E03-00DA-493C-8E7A-87D7A0870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78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B6B3-D85B-421B-B63E-B8B809865CD5}" type="datetimeFigureOut">
              <a:rPr lang="en-US" smtClean="0"/>
              <a:t>09-Jan-21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0E03-00DA-493C-8E7A-87D7A0870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68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B6B3-D85B-421B-B63E-B8B809865CD5}" type="datetimeFigureOut">
              <a:rPr lang="en-US" smtClean="0"/>
              <a:t>09-Jan-21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0E03-00DA-493C-8E7A-87D7A0870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83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B6B3-D85B-421B-B63E-B8B809865CD5}" type="datetimeFigureOut">
              <a:rPr lang="en-US" smtClean="0"/>
              <a:t>09-Jan-21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0E03-00DA-493C-8E7A-87D7A0870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65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B6B3-D85B-421B-B63E-B8B809865CD5}" type="datetimeFigureOut">
              <a:rPr lang="en-US" smtClean="0"/>
              <a:t>09-Jan-21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0E03-00DA-493C-8E7A-87D7A0870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891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1B6B3-D85B-421B-B63E-B8B809865CD5}" type="datetimeFigureOut">
              <a:rPr lang="en-US" smtClean="0"/>
              <a:t>09-Jan-21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30E03-00DA-493C-8E7A-87D7A0870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2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26" y="452284"/>
            <a:ext cx="10844979" cy="601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37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63"/>
            <a:ext cx="12192000" cy="6858000"/>
          </a:xfrm>
          <a:prstGeom prst="rect">
            <a:avLst/>
          </a:prstGeom>
        </p:spPr>
      </p:pic>
      <p:pic>
        <p:nvPicPr>
          <p:cNvPr id="3" name="Picture 2" descr="palk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270" y="634181"/>
            <a:ext cx="1670478" cy="152647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F0A3FEC-672C-44B4-8339-93E7336D5C8B}"/>
              </a:ext>
            </a:extLst>
          </p:cNvPr>
          <p:cNvSpPr/>
          <p:nvPr/>
        </p:nvSpPr>
        <p:spPr>
          <a:xfrm>
            <a:off x="2286714" y="488835"/>
            <a:ext cx="6519734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111E43-632A-4968-87AF-74768E63DCA8}"/>
              </a:ext>
            </a:extLst>
          </p:cNvPr>
          <p:cNvSpPr/>
          <p:nvPr/>
        </p:nvSpPr>
        <p:spPr>
          <a:xfrm>
            <a:off x="1124986" y="1645460"/>
            <a:ext cx="2955401" cy="37856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শুদ্ধ ,স্পষ্ট ও প্রমিত উচ্চারণে পড়বে আর শিক্ষার্থীরা নিজ আঙুল দিয়ে মিলাবে</a:t>
            </a:r>
            <a:r>
              <a:rPr lang="bn-I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9586D5-4DE4-42D7-B50D-663889CF7D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4" t="10407" r="14456" b="9732"/>
          <a:stretch/>
        </p:blipFill>
        <p:spPr>
          <a:xfrm>
            <a:off x="5048209" y="1645460"/>
            <a:ext cx="4487537" cy="461636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2634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palk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270" y="634181"/>
            <a:ext cx="1670478" cy="152647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B2E3A74-C738-4EF1-BCE3-DDE357C158B2}"/>
              </a:ext>
            </a:extLst>
          </p:cNvPr>
          <p:cNvSpPr/>
          <p:nvPr/>
        </p:nvSpPr>
        <p:spPr>
          <a:xfrm>
            <a:off x="1033390" y="634181"/>
            <a:ext cx="8111516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সাথে শিক্ষার্থীর সমস্বরে পাঠ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937" y="1649667"/>
            <a:ext cx="6110288" cy="428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9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palk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270" y="634181"/>
            <a:ext cx="1670478" cy="152647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3F3D94-E1E2-46C6-841F-B94BF5B3674B}"/>
              </a:ext>
            </a:extLst>
          </p:cNvPr>
          <p:cNvSpPr/>
          <p:nvPr/>
        </p:nvSpPr>
        <p:spPr>
          <a:xfrm>
            <a:off x="1260494" y="634181"/>
            <a:ext cx="8109912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সরব পাঠ ও প্রমিত উচ্চারন অনুশীলন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888" y="1653055"/>
            <a:ext cx="7165487" cy="415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95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80"/>
            <a:ext cx="12192000" cy="6858000"/>
          </a:xfrm>
          <a:prstGeom prst="rect">
            <a:avLst/>
          </a:prstGeom>
        </p:spPr>
      </p:pic>
      <p:pic>
        <p:nvPicPr>
          <p:cNvPr id="3" name="Picture 2" descr="palk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270" y="634181"/>
            <a:ext cx="1670478" cy="15264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4BEEA2-B723-4017-8E41-34E185023B33}"/>
              </a:ext>
            </a:extLst>
          </p:cNvPr>
          <p:cNvSpPr txBox="1"/>
          <p:nvPr/>
        </p:nvSpPr>
        <p:spPr>
          <a:xfrm>
            <a:off x="3340452" y="634181"/>
            <a:ext cx="5146785" cy="1015663"/>
          </a:xfrm>
          <a:prstGeom prst="rect">
            <a:avLst/>
          </a:prstGeom>
          <a:noFill/>
          <a:ln w="571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IN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কবিতাংশের মূলভাব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A6D62E-D4EF-43A1-997E-F5F41ADF3F20}"/>
              </a:ext>
            </a:extLst>
          </p:cNvPr>
          <p:cNvSpPr txBox="1"/>
          <p:nvPr/>
        </p:nvSpPr>
        <p:spPr>
          <a:xfrm>
            <a:off x="1067692" y="2532473"/>
            <a:ext cx="9692303" cy="3046988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পালকির বেহারারা পালকি কাঁধে নিয়ে এক জায়গা থেকে অন্য জায়গায় যান।চলার পথে পা মেলাতে তারা তালে তালে গান গাইছেন।এই গানের কথায় গ্রাম বাংলার চলমান জীবনের ছবি ফুটে উঠেছে।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52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" y="14404"/>
            <a:ext cx="12192000" cy="6858000"/>
          </a:xfrm>
          <a:prstGeom prst="rect">
            <a:avLst/>
          </a:prstGeom>
        </p:spPr>
      </p:pic>
      <p:pic>
        <p:nvPicPr>
          <p:cNvPr id="3" name="Picture 2" descr="palk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4941" y="585019"/>
            <a:ext cx="1670478" cy="152647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928788" y="773864"/>
            <a:ext cx="6778673" cy="5004607"/>
            <a:chOff x="2086104" y="272419"/>
            <a:chExt cx="6778673" cy="5004607"/>
          </a:xfrm>
        </p:grpSpPr>
        <p:sp>
          <p:nvSpPr>
            <p:cNvPr id="5" name="TextBox 4"/>
            <p:cNvSpPr txBox="1"/>
            <p:nvPr/>
          </p:nvSpPr>
          <p:spPr>
            <a:xfrm>
              <a:off x="2682460" y="1339757"/>
              <a:ext cx="83659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শব্দ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290461" y="1372886"/>
              <a:ext cx="10984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অর্থ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 rot="10800000" flipV="1">
              <a:off x="2239660" y="4048116"/>
              <a:ext cx="1957967" cy="545182"/>
            </a:xfrm>
            <a:prstGeom prst="ellipse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i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গগন</a:t>
              </a:r>
              <a:endParaRPr lang="en-US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195781" y="2652127"/>
              <a:ext cx="1928718" cy="609688"/>
            </a:xfrm>
            <a:prstGeom prst="ellipse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i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স্তব্ধ</a:t>
              </a:r>
              <a:endParaRPr lang="en-US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42972" y="3340472"/>
              <a:ext cx="1926724" cy="604157"/>
            </a:xfrm>
            <a:prstGeom prst="ellipse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i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আদুল</a:t>
              </a:r>
              <a:endParaRPr lang="en-US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086104" y="1891994"/>
              <a:ext cx="2051908" cy="693535"/>
            </a:xfrm>
            <a:prstGeom prst="ellipse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i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ভনভনিয়ে</a:t>
              </a:r>
              <a:endParaRPr lang="en-US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148408" y="4707892"/>
              <a:ext cx="2069630" cy="557282"/>
            </a:xfrm>
            <a:prstGeom prst="ellipse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i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শুকছে</a:t>
              </a:r>
              <a:endParaRPr lang="en-US" sz="2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126448" y="1988730"/>
              <a:ext cx="3342119" cy="618704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ভনভনকরে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949468" y="2622711"/>
              <a:ext cx="3368623" cy="607186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নিশ্চল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993713" y="3443404"/>
              <a:ext cx="3398120" cy="553410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খালিগায়ে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039952" y="4128417"/>
              <a:ext cx="3249637" cy="473079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আকাশ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615140" y="4719473"/>
              <a:ext cx="3249637" cy="557553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তরল পদার্থ টেনে নেয়া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7-Point Star 33"/>
            <p:cNvSpPr/>
            <p:nvPr/>
          </p:nvSpPr>
          <p:spPr>
            <a:xfrm>
              <a:off x="4041349" y="272419"/>
              <a:ext cx="2919890" cy="789466"/>
            </a:xfrm>
            <a:prstGeom prst="roundRect">
              <a:avLst>
                <a:gd name="adj" fmla="val 50000"/>
              </a:avLst>
            </a:prstGeom>
            <a:no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40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ব্দার্থ</a:t>
              </a:r>
              <a:endPara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4342445" y="2137070"/>
              <a:ext cx="1358235" cy="22719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4371942" y="3657599"/>
              <a:ext cx="1318916" cy="23916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4342445" y="4242773"/>
              <a:ext cx="1401332" cy="22598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4326548" y="4852645"/>
              <a:ext cx="1358235" cy="23246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4329594" y="2805058"/>
              <a:ext cx="1361264" cy="21836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9702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palk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277" y="663677"/>
            <a:ext cx="1670478" cy="15264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29480" y="528162"/>
            <a:ext cx="4336328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ক্তবর্ণ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r>
              <a:rPr lang="bn-IN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358338" y="2290217"/>
            <a:ext cx="7208449" cy="3380017"/>
            <a:chOff x="2830287" y="2585184"/>
            <a:chExt cx="6024733" cy="338001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88455B3-EC39-4A84-A910-A4BE67173146}"/>
                </a:ext>
              </a:extLst>
            </p:cNvPr>
            <p:cNvSpPr/>
            <p:nvPr/>
          </p:nvSpPr>
          <p:spPr>
            <a:xfrm>
              <a:off x="4624499" y="4949538"/>
              <a:ext cx="4230521" cy="101566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6000" b="1" dirty="0">
                  <a:ln w="11430"/>
                  <a:solidFill>
                    <a:srgbClr val="33CC33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স্তব্ধ</a:t>
              </a:r>
              <a:r>
                <a:rPr lang="en-US" sz="6000" b="1" dirty="0">
                  <a:ln w="11430"/>
                  <a:solidFill>
                    <a:srgbClr val="33CC33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6000" b="1" dirty="0">
                  <a:ln w="11430"/>
                  <a:solidFill>
                    <a:srgbClr val="33CC33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–</a:t>
              </a:r>
              <a:r>
                <a:rPr lang="en-US" sz="6000" b="1" dirty="0">
                  <a:ln w="11430"/>
                  <a:solidFill>
                    <a:srgbClr val="33CC33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60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ব্ধ</a:t>
              </a:r>
              <a:r>
                <a:rPr lang="en-GB" sz="60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6000" b="1" dirty="0">
                  <a:ln w="11430"/>
                  <a:solidFill>
                    <a:srgbClr val="33CC33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=</a:t>
              </a:r>
              <a:r>
                <a:rPr lang="en-GB" sz="6000" b="1" dirty="0">
                  <a:ln w="11430"/>
                  <a:solidFill>
                    <a:srgbClr val="33CC33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6000" b="1" dirty="0">
                  <a:ln w="11430"/>
                  <a:solidFill>
                    <a:srgbClr val="33CC33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</a:t>
              </a:r>
              <a:r>
                <a:rPr lang="bn-BD" sz="6000" b="1" dirty="0">
                  <a:ln w="11430"/>
                  <a:solidFill>
                    <a:srgbClr val="33CC33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+</a:t>
              </a:r>
              <a:r>
                <a:rPr lang="bn-IN" sz="6000" b="1" dirty="0">
                  <a:ln w="11430"/>
                  <a:solidFill>
                    <a:srgbClr val="33CC33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ধ</a:t>
              </a:r>
              <a:r>
                <a:rPr lang="bn-BD" sz="6000" b="1" dirty="0">
                  <a:ln w="11430"/>
                  <a:solidFill>
                    <a:srgbClr val="33CC33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6000" b="1" dirty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6DEFA6D-ADE9-40C6-93E3-ABAC44A59CC1}"/>
                </a:ext>
              </a:extLst>
            </p:cNvPr>
            <p:cNvSpPr/>
            <p:nvPr/>
          </p:nvSpPr>
          <p:spPr>
            <a:xfrm>
              <a:off x="2830287" y="2585184"/>
              <a:ext cx="4747871" cy="101566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sz="6000" b="1" dirty="0">
                  <a:ln w="11430"/>
                  <a:solidFill>
                    <a:srgbClr val="33CC33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চ</a:t>
              </a:r>
              <a:r>
                <a:rPr lang="bn-BD" sz="6000" b="1" dirty="0">
                  <a:ln w="11430"/>
                  <a:solidFill>
                    <a:srgbClr val="33CC33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ক্ষ</a:t>
              </a:r>
              <a:r>
                <a:rPr lang="bn-IN" sz="6000" b="1" dirty="0">
                  <a:ln w="11430"/>
                  <a:solidFill>
                    <a:srgbClr val="33CC33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ু</a:t>
              </a:r>
              <a:r>
                <a:rPr lang="en-GB" sz="6000" b="1" dirty="0">
                  <a:ln w="11430"/>
                  <a:solidFill>
                    <a:srgbClr val="33CC33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b="1" dirty="0">
                  <a:ln w="11430"/>
                  <a:solidFill>
                    <a:srgbClr val="33CC33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– </a:t>
              </a:r>
              <a:r>
                <a:rPr lang="en-US" sz="6000" b="1" dirty="0" err="1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ক্ষ</a:t>
              </a:r>
              <a:r>
                <a:rPr lang="en-US" sz="60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b="1" dirty="0">
                  <a:ln w="11430"/>
                  <a:solidFill>
                    <a:srgbClr val="33CC33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= </a:t>
              </a:r>
              <a:r>
                <a:rPr lang="en-US" sz="6000" b="1" dirty="0" err="1">
                  <a:ln w="11430"/>
                  <a:solidFill>
                    <a:srgbClr val="33CC33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ক+ষ</a:t>
              </a:r>
              <a:r>
                <a:rPr lang="en-US" sz="6000" b="1" dirty="0">
                  <a:ln w="11430"/>
                  <a:solidFill>
                    <a:srgbClr val="33CC33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 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34452-3318-4977-AEAA-D3CA0B42AC85}"/>
                </a:ext>
              </a:extLst>
            </p:cNvPr>
            <p:cNvSpPr/>
            <p:nvPr/>
          </p:nvSpPr>
          <p:spPr>
            <a:xfrm>
              <a:off x="3811699" y="3761226"/>
              <a:ext cx="4747871" cy="101566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sz="6000" b="1" dirty="0">
                  <a:ln w="11430"/>
                  <a:solidFill>
                    <a:srgbClr val="33CC33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জ্বলে</a:t>
              </a:r>
              <a:r>
                <a:rPr lang="bn-BD" sz="6000" b="1" dirty="0">
                  <a:ln w="11430"/>
                  <a:solidFill>
                    <a:srgbClr val="33CC33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–</a:t>
              </a:r>
              <a:r>
                <a:rPr lang="bn-IN" sz="6000" b="1" dirty="0">
                  <a:ln w="11430"/>
                  <a:solidFill>
                    <a:srgbClr val="33CC33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60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জ্ব</a:t>
              </a:r>
              <a:r>
                <a:rPr lang="en-GB" sz="60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6000" b="1" dirty="0">
                  <a:ln w="11430"/>
                  <a:solidFill>
                    <a:srgbClr val="33CC33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=</a:t>
              </a:r>
              <a:r>
                <a:rPr lang="en-GB" sz="6000" b="1" dirty="0">
                  <a:ln w="11430"/>
                  <a:solidFill>
                    <a:srgbClr val="33CC33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6000" b="1" dirty="0">
                  <a:ln w="11430"/>
                  <a:solidFill>
                    <a:srgbClr val="33CC33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</a:t>
              </a:r>
              <a:r>
                <a:rPr lang="bn-BD" sz="6000" b="1" dirty="0">
                  <a:ln w="11430"/>
                  <a:solidFill>
                    <a:srgbClr val="33CC33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+</a:t>
              </a:r>
              <a:r>
                <a:rPr lang="en-US" sz="6000" b="1" dirty="0">
                  <a:ln w="11430"/>
                  <a:solidFill>
                    <a:srgbClr val="33CC33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</a:t>
              </a:r>
              <a:endParaRPr lang="bn-BD" sz="6000" b="1" dirty="0">
                <a:ln w="11430"/>
                <a:solidFill>
                  <a:srgbClr val="33CC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631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palk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270" y="634181"/>
            <a:ext cx="1670478" cy="152647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983226" y="1269597"/>
            <a:ext cx="8681883" cy="3812804"/>
            <a:chOff x="2295513" y="680152"/>
            <a:chExt cx="7385538" cy="3812804"/>
          </a:xfrm>
        </p:grpSpPr>
        <p:sp>
          <p:nvSpPr>
            <p:cNvPr id="5" name="TextBox 4"/>
            <p:cNvSpPr txBox="1"/>
            <p:nvPr/>
          </p:nvSpPr>
          <p:spPr>
            <a:xfrm>
              <a:off x="2295513" y="680152"/>
              <a:ext cx="73855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এসো</a:t>
              </a:r>
              <a:r>
                <a:rPr lang="en-US" sz="48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8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যুক্তবর্ণ </a:t>
              </a:r>
              <a:r>
                <a:rPr lang="bn-IN" sz="48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দিয়ে নতুন শব্দ তৈরি করি</a:t>
              </a:r>
              <a:r>
                <a:rPr lang="en-US" sz="48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:</a:t>
              </a:r>
              <a:r>
                <a:rPr lang="bn-IN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793602" y="2124559"/>
              <a:ext cx="3080825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স্ত-   ব্যস্ত,সস্তা ।</a:t>
              </a:r>
            </a:p>
            <a:p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91772" y="2933618"/>
              <a:ext cx="3657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solidFill>
                    <a:srgbClr val="FF006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ব্ধ-    লব্ধ, ক্ষুব্ধ ।</a:t>
              </a:r>
              <a:endParaRPr lang="en-US" sz="40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93602" y="3780004"/>
              <a:ext cx="3010486" cy="712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জ্ব-   জ্বর,জ্বালা ।</a:t>
              </a:r>
              <a:endPara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031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8" y="0"/>
            <a:ext cx="12192000" cy="6858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699819" y="432619"/>
            <a:ext cx="2439855" cy="698091"/>
            <a:chOff x="4562168" y="658761"/>
            <a:chExt cx="2439855" cy="69809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84" t="34516" r="5851" b="32910"/>
            <a:stretch/>
          </p:blipFill>
          <p:spPr>
            <a:xfrm>
              <a:off x="4562168" y="658761"/>
              <a:ext cx="2439855" cy="69809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994059" y="658761"/>
              <a:ext cx="15760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en-US" sz="32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8" name="Picture 7" descr="palk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8296" y="840658"/>
            <a:ext cx="1670478" cy="152647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988022" y="2322884"/>
            <a:ext cx="6952573" cy="2231748"/>
            <a:chOff x="2705777" y="2137909"/>
            <a:chExt cx="6952573" cy="2231748"/>
          </a:xfrm>
        </p:grpSpPr>
        <p:sp>
          <p:nvSpPr>
            <p:cNvPr id="10" name="TextBox 9"/>
            <p:cNvSpPr txBox="1"/>
            <p:nvPr/>
          </p:nvSpPr>
          <p:spPr>
            <a:xfrm>
              <a:off x="2762408" y="2137909"/>
              <a:ext cx="51242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32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্র</a:t>
              </a:r>
              <a:r>
                <a:rPr lang="bn-IN" sz="32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শ্ন ১-কবিতাটি কে </a:t>
              </a:r>
              <a:r>
                <a:rPr lang="bn-IN" sz="32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লিখে</a:t>
              </a:r>
              <a:r>
                <a:rPr lang="en-US" sz="3200" dirty="0" err="1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ছে</a:t>
              </a:r>
              <a:r>
                <a:rPr lang="bn-IN" sz="3200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ন </a:t>
              </a:r>
              <a:r>
                <a:rPr lang="bn-IN" sz="32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20067" y="3022950"/>
              <a:ext cx="48380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32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্র</a:t>
              </a:r>
              <a:r>
                <a:rPr lang="bn-IN" sz="32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শ্ন ২-কবিতা টি কাদের নিয়ে লেখা?</a:t>
              </a:r>
              <a:endPara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05777" y="3784882"/>
              <a:ext cx="69525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32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্র</a:t>
              </a:r>
              <a:r>
                <a:rPr lang="bn-IN" sz="32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শ্ন ৩- দুপুরের রোদে বেহারাদের কি অবস্থা হয়ে ছিল ?</a:t>
              </a:r>
              <a:endPara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206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812890" y="471950"/>
            <a:ext cx="2566219" cy="816078"/>
            <a:chOff x="4955458" y="639098"/>
            <a:chExt cx="2566219" cy="81607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2" t="23046" r="5957" b="26029"/>
            <a:stretch/>
          </p:blipFill>
          <p:spPr>
            <a:xfrm>
              <a:off x="4955458" y="639098"/>
              <a:ext cx="2566219" cy="816078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333862" y="754749"/>
              <a:ext cx="210915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জোড়ায়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6" name="Picture 5" descr="palk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8296" y="840658"/>
            <a:ext cx="1670478" cy="152647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955671" y="1603893"/>
            <a:ext cx="10580401" cy="4225518"/>
            <a:chOff x="503583" y="437322"/>
            <a:chExt cx="11304105" cy="422551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9B067BA-8335-4223-BB4A-D1FFE90CB852}"/>
                </a:ext>
              </a:extLst>
            </p:cNvPr>
            <p:cNvSpPr txBox="1"/>
            <p:nvPr/>
          </p:nvSpPr>
          <p:spPr>
            <a:xfrm>
              <a:off x="781879" y="437322"/>
              <a:ext cx="1053547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b="1" u="sng" dirty="0">
                  <a:latin typeface="NikoshBAN" panose="02000000000000000000" pitchFamily="2" charset="0"/>
                  <a:cs typeface="NikoshBAN" panose="02000000000000000000" pitchFamily="2" charset="0"/>
                </a:rPr>
                <a:t>প্রশ্নোত্তর গুলো সুন্দর করে খাতায় লিখে </a:t>
              </a:r>
              <a:r>
                <a:rPr lang="en-US" sz="4400" b="1" u="sng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নাওঃ</a:t>
              </a:r>
              <a:endParaRPr lang="en-US" sz="4400" b="1" u="sng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0A03C78-C359-4F0C-BBD5-9851BE6EEC5D}"/>
                </a:ext>
              </a:extLst>
            </p:cNvPr>
            <p:cNvSpPr txBox="1"/>
            <p:nvPr/>
          </p:nvSpPr>
          <p:spPr>
            <a:xfrm>
              <a:off x="503583" y="1492741"/>
              <a:ext cx="11304105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ক)আমরা যে কবিতাটি পড়লাম,কবিতাটির নাম কী?</a:t>
              </a:r>
            </a:p>
            <a:p>
              <a:r>
                <a:rPr lang="bn-IN" sz="4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খ) কবিতাটি কে লিখেছেন?</a:t>
              </a:r>
            </a:p>
            <a:p>
              <a:r>
                <a:rPr lang="bn-IN" sz="4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গ) কুকুরগুলো কী করছে?</a:t>
              </a:r>
            </a:p>
            <a:p>
              <a:r>
                <a:rPr lang="bn-IN" sz="4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ঘ) কী লাফিয়ে চলে?</a:t>
              </a:r>
            </a:p>
            <a:p>
              <a:r>
                <a:rPr lang="bn-IN" sz="4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ঙ)সূর্য কোন দিকে ঢলে?</a:t>
              </a:r>
              <a:endPara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819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5" y="0"/>
            <a:ext cx="12237507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168877" y="540774"/>
            <a:ext cx="3875445" cy="963561"/>
            <a:chOff x="4168877" y="540774"/>
            <a:chExt cx="3875445" cy="96356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4" t="8730" b="10369"/>
            <a:stretch/>
          </p:blipFill>
          <p:spPr>
            <a:xfrm>
              <a:off x="4168877" y="540774"/>
              <a:ext cx="3875445" cy="96356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5211099" y="760944"/>
              <a:ext cx="18779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দলীয়</a:t>
              </a:r>
              <a:r>
                <a:rPr lang="en-US" sz="36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6" name="Picture 5" descr="palk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8296" y="840658"/>
            <a:ext cx="1670478" cy="15264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14" y="608298"/>
            <a:ext cx="1447801" cy="11490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86415" y="1878803"/>
            <a:ext cx="7878445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ঘরের ভিতরের শব্দগুলো খালি জায়গায় বসিয়ে বাক্য তৈরি 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9299" y="4612171"/>
            <a:ext cx="112364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গগনে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10" y="3522843"/>
            <a:ext cx="112364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পাটার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9277" y="5693719"/>
            <a:ext cx="112364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আদুল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44912" y="3768035"/>
            <a:ext cx="88286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. -----------------উপর বসে দোকানদার জিনিস বিক্রি করছেন।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কালে পুর্ব--------------------সূর্য উঠে।</a:t>
            </a:r>
          </a:p>
          <a:p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. শিক্ষার্থীরা বাড়ির উঠানে---------------------গায়ে খেলা করছে।</a:t>
            </a:r>
          </a:p>
        </p:txBody>
      </p:sp>
    </p:spTree>
    <p:extLst>
      <p:ext uri="{BB962C8B-B14F-4D97-AF65-F5344CB8AC3E}">
        <p14:creationId xmlns:p14="http://schemas.microsoft.com/office/powerpoint/2010/main" val="244763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D40570ED-107C-49DA-8E08-734C355F2B08}"/>
              </a:ext>
            </a:extLst>
          </p:cNvPr>
          <p:cNvSpPr txBox="1"/>
          <p:nvPr/>
        </p:nvSpPr>
        <p:spPr>
          <a:xfrm>
            <a:off x="1432216" y="1284146"/>
            <a:ext cx="9327567" cy="255454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80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8000" b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কের</a:t>
            </a:r>
            <a:r>
              <a:rPr lang="en-US" sz="80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80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80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535" y="1995948"/>
            <a:ext cx="6302478" cy="37657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806393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826"/>
            <a:ext cx="12192000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982219" y="471949"/>
            <a:ext cx="3677111" cy="1052051"/>
            <a:chOff x="4080541" y="452284"/>
            <a:chExt cx="3814762" cy="141584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211" b="40251"/>
            <a:stretch/>
          </p:blipFill>
          <p:spPr>
            <a:xfrm>
              <a:off x="4080541" y="452284"/>
              <a:ext cx="3814762" cy="141584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5136796" y="905563"/>
              <a:ext cx="1742991" cy="9526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6" name="Picture 5" descr="palk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8296" y="840658"/>
            <a:ext cx="1670478" cy="152647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204437" y="1628549"/>
            <a:ext cx="5232674" cy="4306529"/>
            <a:chOff x="3676356" y="1899139"/>
            <a:chExt cx="4839287" cy="4337544"/>
          </a:xfrm>
        </p:grpSpPr>
        <p:sp>
          <p:nvSpPr>
            <p:cNvPr id="8" name="TextBox 7"/>
            <p:cNvSpPr txBox="1"/>
            <p:nvPr/>
          </p:nvSpPr>
          <p:spPr>
            <a:xfrm>
              <a:off x="4866943" y="2697253"/>
              <a:ext cx="2458110" cy="3539430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পালকি চলে!</a:t>
              </a:r>
            </a:p>
            <a:p>
              <a:pPr algn="ctr"/>
              <a:r>
                <a:rPr lang="bn-IN" sz="28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...............!</a:t>
              </a:r>
            </a:p>
            <a:p>
              <a:pPr algn="ctr"/>
              <a:r>
                <a:rPr lang="bn-IN" sz="28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গগণ তলে!</a:t>
              </a:r>
            </a:p>
            <a:p>
              <a:pPr algn="ctr"/>
              <a:r>
                <a:rPr lang="bn-IN" sz="28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...............!</a:t>
              </a:r>
              <a:br>
                <a:rPr lang="bn-IN" sz="28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</a:br>
              <a:r>
                <a:rPr lang="bn-IN" sz="28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স্তব্ধ গায়েঁ</a:t>
              </a:r>
            </a:p>
            <a:p>
              <a:pPr algn="ctr"/>
              <a:r>
                <a:rPr lang="bn-IN" sz="28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............</a:t>
              </a:r>
            </a:p>
            <a:p>
              <a:pPr algn="ctr"/>
              <a:r>
                <a:rPr lang="bn-IN" sz="28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যাচ্ছে কারা</a:t>
              </a:r>
            </a:p>
            <a:p>
              <a:pPr algn="ctr"/>
              <a:r>
                <a:rPr lang="bn-IN" sz="28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..............!</a:t>
              </a:r>
              <a:endPara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76356" y="1899139"/>
              <a:ext cx="48392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solidFill>
                    <a:srgbClr val="FF006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ছড়ার পরের চরণ পূরন কর</a:t>
              </a:r>
              <a:r>
                <a:rPr lang="en-US" sz="4000" dirty="0">
                  <a:solidFill>
                    <a:srgbClr val="FF006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419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340941" y="550607"/>
            <a:ext cx="2888371" cy="1523999"/>
            <a:chOff x="4340941" y="550607"/>
            <a:chExt cx="2888371" cy="152399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5" t="7448" r="6875" b="18688"/>
            <a:stretch/>
          </p:blipFill>
          <p:spPr>
            <a:xfrm>
              <a:off x="4340941" y="550607"/>
              <a:ext cx="2888371" cy="152399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797515" y="1194620"/>
              <a:ext cx="197522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বাড়ীর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1219200" y="2810867"/>
            <a:ext cx="9920749" cy="2123658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কবিতাটির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 ৮ </a:t>
            </a:r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অনুশীলন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" name="Picture 6" descr="palk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8296" y="840658"/>
            <a:ext cx="1670478" cy="152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14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palk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6618" y="535858"/>
            <a:ext cx="1670478" cy="152647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010395" y="1046641"/>
            <a:ext cx="9283979" cy="4451142"/>
            <a:chOff x="1365269" y="604189"/>
            <a:chExt cx="9461462" cy="445114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85E08F2-2BC8-42ED-8480-E25B1AA743F5}"/>
                </a:ext>
              </a:extLst>
            </p:cNvPr>
            <p:cNvSpPr txBox="1"/>
            <p:nvPr/>
          </p:nvSpPr>
          <p:spPr>
            <a:xfrm>
              <a:off x="4984888" y="3608781"/>
              <a:ext cx="5841843" cy="144655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গাঁয়ের লোকেরা খুব পরিশ্রমী আর সহজ সরল।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ADD2CFE-8B75-4450-A3F8-0FF828AB1023}"/>
                </a:ext>
              </a:extLst>
            </p:cNvPr>
            <p:cNvSpPr txBox="1"/>
            <p:nvPr/>
          </p:nvSpPr>
          <p:spPr>
            <a:xfrm>
              <a:off x="1365269" y="1802670"/>
              <a:ext cx="1975755" cy="83099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4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গাঁয়ে</a:t>
              </a:r>
              <a:endParaRPr 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B2CCACD-8C08-462C-8BA5-4DABD75BA518}"/>
                </a:ext>
              </a:extLst>
            </p:cNvPr>
            <p:cNvSpPr txBox="1"/>
            <p:nvPr/>
          </p:nvSpPr>
          <p:spPr>
            <a:xfrm>
              <a:off x="5890166" y="1855319"/>
              <a:ext cx="2777517" cy="8309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 গ্রামে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ight Arrow 9">
              <a:extLst>
                <a:ext uri="{FF2B5EF4-FFF2-40B4-BE49-F238E27FC236}">
                  <a16:creationId xmlns:a16="http://schemas.microsoft.com/office/drawing/2014/main" id="{B7F36409-88DB-41B3-9EE1-3A6EA1A65DC1}"/>
                </a:ext>
              </a:extLst>
            </p:cNvPr>
            <p:cNvSpPr/>
            <p:nvPr/>
          </p:nvSpPr>
          <p:spPr>
            <a:xfrm>
              <a:off x="3573647" y="1928247"/>
              <a:ext cx="1607657" cy="646331"/>
            </a:xfrm>
            <a:prstGeom prst="right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Arrow: Down 5">
              <a:extLst>
                <a:ext uri="{FF2B5EF4-FFF2-40B4-BE49-F238E27FC236}">
                  <a16:creationId xmlns:a16="http://schemas.microsoft.com/office/drawing/2014/main" id="{7FCE0E98-61A7-4B36-8094-9B7F1B778C02}"/>
                </a:ext>
              </a:extLst>
            </p:cNvPr>
            <p:cNvSpPr/>
            <p:nvPr/>
          </p:nvSpPr>
          <p:spPr>
            <a:xfrm>
              <a:off x="7036609" y="2768513"/>
              <a:ext cx="484632" cy="646331"/>
            </a:xfrm>
            <a:prstGeom prst="downArrow">
              <a:avLst/>
            </a:prstGeom>
            <a:solidFill>
              <a:schemeClr val="accent3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6C86F4E-6ED9-4C14-A18A-FC82A144BE89}"/>
                </a:ext>
              </a:extLst>
            </p:cNvPr>
            <p:cNvSpPr txBox="1"/>
            <p:nvPr/>
          </p:nvSpPr>
          <p:spPr>
            <a:xfrm>
              <a:off x="3044687" y="604189"/>
              <a:ext cx="6102626" cy="76944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92D05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44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</a:t>
              </a:r>
              <a:r>
                <a:rPr lang="as-IN" sz="44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en-US" sz="44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as-IN" sz="44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44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 </a:t>
              </a:r>
              <a:r>
                <a:rPr lang="en-US" sz="4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one day one word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671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palk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270" y="634181"/>
            <a:ext cx="1670478" cy="152647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349909" y="2281085"/>
            <a:ext cx="5987846" cy="21336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97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700982" y="2281085"/>
            <a:ext cx="8799870" cy="21336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সুস্বাস্থ্য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0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411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7AA2591-1766-4A31-A14D-8EF47D22A5AE}"/>
              </a:ext>
            </a:extLst>
          </p:cNvPr>
          <p:cNvSpPr/>
          <p:nvPr/>
        </p:nvSpPr>
        <p:spPr>
          <a:xfrm>
            <a:off x="4267199" y="610111"/>
            <a:ext cx="3657601" cy="8159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8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b="1" u="sng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r>
              <a:rPr lang="en-US" sz="48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r>
              <a:rPr lang="as-IN" sz="48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GB" sz="8000" b="1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45660" y="1735393"/>
            <a:ext cx="4303088" cy="4073013"/>
            <a:chOff x="533400" y="457200"/>
            <a:chExt cx="4572000" cy="4800600"/>
          </a:xfrm>
        </p:grpSpPr>
        <p:sp>
          <p:nvSpPr>
            <p:cNvPr id="8" name="Rectangular Callout 7"/>
            <p:cNvSpPr/>
            <p:nvPr/>
          </p:nvSpPr>
          <p:spPr>
            <a:xfrm rot="16200000">
              <a:off x="419100" y="571500"/>
              <a:ext cx="4800600" cy="4572000"/>
            </a:xfrm>
            <a:prstGeom prst="wedgeRect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85800" y="609600"/>
              <a:ext cx="4114800" cy="44958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159004" y="1029400"/>
              <a:ext cx="3285792" cy="8382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বিপ্লব</a:t>
              </a:r>
              <a:r>
                <a:rPr lang="en-US" sz="36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কুমার</a:t>
              </a:r>
              <a:r>
                <a:rPr lang="en-US" sz="36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দাস</a:t>
              </a:r>
              <a:endPara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356801" y="2020000"/>
              <a:ext cx="2455718" cy="602342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latin typeface="SutonnyMJ" pitchFamily="2" charset="0"/>
                  <a:cs typeface="SutonnyMJ" pitchFamily="2" charset="0"/>
                </a:rPr>
                <a:t>mnKvix </a:t>
              </a:r>
              <a:r>
                <a:rPr lang="bn-BD" sz="3200" dirty="0" smtClean="0">
                  <a:latin typeface="SutonnyMJ" pitchFamily="2" charset="0"/>
                  <a:cs typeface="SutonnyMJ" pitchFamily="2" charset="0"/>
                </a:rPr>
                <a:t>wkÿK</a:t>
              </a:r>
              <a:endParaRPr lang="en-US" sz="3200" dirty="0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58799" y="2964919"/>
              <a:ext cx="3886200" cy="5334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লুটিয়া</a:t>
              </a:r>
              <a:r>
                <a:rPr lang="bn-BD" sz="28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সরকারী</a:t>
              </a:r>
              <a:r>
                <a:rPr lang="en-US" sz="28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প্রাঃ</a:t>
              </a:r>
              <a:r>
                <a:rPr lang="en-US" sz="28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বিঃ</a:t>
              </a:r>
              <a:endPara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70903" y="3806571"/>
              <a:ext cx="3785290" cy="685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লোহাগড়া</a:t>
              </a:r>
              <a:r>
                <a:rPr lang="bn-BD" sz="28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800" b="1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নড়াইল</a:t>
              </a:r>
              <a:r>
                <a:rPr lang="en-US" sz="28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r>
                <a:rPr lang="bn-BD" sz="28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483" y="2133601"/>
            <a:ext cx="4218039" cy="376408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72782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06120" y="2054018"/>
            <a:ext cx="7245927" cy="36625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GB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GB" sz="40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GB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GB" sz="40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সাঃপাঠ</a:t>
            </a:r>
            <a:r>
              <a:rPr lang="en-GB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GB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endParaRPr lang="en-GB" sz="40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GB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পাঠঃপালকির</a:t>
            </a:r>
            <a:r>
              <a:rPr lang="en-GB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endParaRPr lang="en-GB" sz="40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পাঠ্যংশঃপালকি</a:t>
            </a:r>
            <a:r>
              <a:rPr lang="en-GB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GB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  <a:r>
              <a:rPr lang="en-GB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হনহনিয়ে</a:t>
            </a:r>
            <a:r>
              <a:rPr lang="en-GB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GB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 </a:t>
            </a:r>
            <a:r>
              <a:rPr lang="en-GB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GB" sz="3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3215147" y="618412"/>
            <a:ext cx="2812027" cy="81719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palk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8296" y="840658"/>
            <a:ext cx="1670478" cy="152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99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542503" y="422788"/>
            <a:ext cx="2487561" cy="1071716"/>
            <a:chOff x="4424516" y="658762"/>
            <a:chExt cx="2487561" cy="107171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78" t="25699" r="9570" b="24982"/>
            <a:stretch/>
          </p:blipFill>
          <p:spPr>
            <a:xfrm>
              <a:off x="4424516" y="658762"/>
              <a:ext cx="2487561" cy="107171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4857136" y="902232"/>
              <a:ext cx="13863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48698" y="2220083"/>
            <a:ext cx="9861754" cy="3357265"/>
            <a:chOff x="228600" y="2967335"/>
            <a:chExt cx="8153400" cy="3357265"/>
          </a:xfrm>
        </p:grpSpPr>
        <p:sp>
          <p:nvSpPr>
            <p:cNvPr id="7" name="Rectangle 6"/>
            <p:cNvSpPr/>
            <p:nvPr/>
          </p:nvSpPr>
          <p:spPr>
            <a:xfrm>
              <a:off x="1049241" y="2967335"/>
              <a:ext cx="18473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endParaRPr lang="en-US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28600" y="4876801"/>
              <a:ext cx="1981200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40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228600" y="3048000"/>
              <a:ext cx="8153400" cy="685800"/>
              <a:chOff x="533400" y="2590800"/>
              <a:chExt cx="8153400" cy="6858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2438400" y="2590800"/>
                <a:ext cx="6248400" cy="685800"/>
              </a:xfrm>
              <a:prstGeom prst="rect">
                <a:avLst/>
              </a:prstGeom>
              <a:ln w="381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২.১.৩ – কবিতা শুনে মূল বিষয় বু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ঝতে</a:t>
                </a:r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  পারবে।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0" name="Flowchart: Decision 19"/>
              <p:cNvSpPr/>
              <p:nvPr/>
            </p:nvSpPr>
            <p:spPr>
              <a:xfrm>
                <a:off x="533400" y="2667000"/>
                <a:ext cx="1905000" cy="533400"/>
              </a:xfrm>
              <a:prstGeom prst="flowChartDecision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শোনা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228600" y="3886200"/>
              <a:ext cx="8153400" cy="609600"/>
              <a:chOff x="533400" y="3886200"/>
              <a:chExt cx="8153400" cy="60960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2438400" y="3886200"/>
                <a:ext cx="6248400" cy="609600"/>
              </a:xfrm>
              <a:prstGeom prst="rect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bn-BD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২.১.২ – পাঠ্য কবিতা সঠিক ছন্দে আবৃত্তি করতে পারবে।</a:t>
                </a:r>
                <a:endPara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8" name="Flowchart: Decision 17"/>
              <p:cNvSpPr/>
              <p:nvPr/>
            </p:nvSpPr>
            <p:spPr>
              <a:xfrm>
                <a:off x="533400" y="3886200"/>
                <a:ext cx="1905000" cy="533400"/>
              </a:xfrm>
              <a:prstGeom prst="flowChartDecision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বলা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228600" y="4648200"/>
              <a:ext cx="8153400" cy="762000"/>
              <a:chOff x="457200" y="4800600"/>
              <a:chExt cx="8458200" cy="7620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2415684" y="4800600"/>
                <a:ext cx="6499716" cy="762000"/>
              </a:xfrm>
              <a:prstGeom prst="rect">
                <a:avLst/>
              </a:prstGeom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bn-BD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২.১.২ - ছন্দ ঠিক রেখে প্রমিত উচ্চারণে ও স্বাভাবিক গতিতে কবিতা পড়তে পারবে।</a:t>
                </a:r>
                <a:endPara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6" name="Flowchart: Decision 15"/>
              <p:cNvSpPr/>
              <p:nvPr/>
            </p:nvSpPr>
            <p:spPr>
              <a:xfrm>
                <a:off x="457200" y="4876800"/>
                <a:ext cx="1828800" cy="533400"/>
              </a:xfrm>
              <a:prstGeom prst="flowChartDecision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পড়া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228600" y="5562600"/>
              <a:ext cx="8077200" cy="762000"/>
              <a:chOff x="609600" y="5791200"/>
              <a:chExt cx="8153400" cy="7620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2438400" y="5791200"/>
                <a:ext cx="6324600" cy="762000"/>
              </a:xfrm>
              <a:prstGeom prst="rect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bn-BD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২.১.২ –  কবিতাটি লিখতে পারবে।</a:t>
                </a:r>
                <a:endPara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4" name="Flowchart: Decision 13"/>
              <p:cNvSpPr/>
              <p:nvPr/>
            </p:nvSpPr>
            <p:spPr>
              <a:xfrm>
                <a:off x="609600" y="5867400"/>
                <a:ext cx="1828800" cy="533400"/>
              </a:xfrm>
              <a:prstGeom prst="flowChartDecision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লেখা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087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9" y="0"/>
            <a:ext cx="12192000" cy="6858000"/>
          </a:xfrm>
          <a:prstGeom prst="rect">
            <a:avLst/>
          </a:prstGeom>
        </p:spPr>
      </p:pic>
      <p:pic>
        <p:nvPicPr>
          <p:cNvPr id="3" name="Picture 2" descr="palk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5780" y="604684"/>
            <a:ext cx="1670478" cy="152647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905797" y="692291"/>
            <a:ext cx="10450461" cy="5458130"/>
            <a:chOff x="1177097" y="148215"/>
            <a:chExt cx="10172700" cy="6172338"/>
          </a:xfrm>
        </p:grpSpPr>
        <p:sp>
          <p:nvSpPr>
            <p:cNvPr id="5" name="TextBox 4"/>
            <p:cNvSpPr txBox="1"/>
            <p:nvPr/>
          </p:nvSpPr>
          <p:spPr>
            <a:xfrm>
              <a:off x="3340803" y="148215"/>
              <a:ext cx="4546190" cy="80051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এসো </a:t>
              </a:r>
              <a:r>
                <a:rPr lang="bn-IN" sz="4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আমরা</a:t>
              </a:r>
              <a:r>
                <a:rPr lang="en-US" sz="4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একটি</a:t>
              </a:r>
              <a:r>
                <a:rPr lang="bn-IN" sz="4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ছবি </a:t>
              </a:r>
              <a:r>
                <a:rPr lang="en-US" sz="40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দেখি</a:t>
              </a:r>
              <a:r>
                <a:rPr lang="bn-IN" sz="4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0803" y="1145747"/>
              <a:ext cx="4545897" cy="2991499"/>
            </a:xfrm>
            <a:prstGeom prst="rect">
              <a:avLst/>
            </a:prstGeom>
            <a:solidFill>
              <a:srgbClr val="00B050"/>
            </a:solidFill>
            <a:ln w="76200">
              <a:solidFill>
                <a:schemeClr val="tx1"/>
              </a:solidFill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1177097" y="4545500"/>
              <a:ext cx="10172700" cy="17750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শিক্ষকের কাজঃ তোমরা সবাই বলতো এটা কিসের ছবি । শিক্ষার্থীরা উত্তর দিতে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   </a:t>
              </a:r>
              <a:r>
                <a:rPr lang="bn-IN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না পারলে । আমি বলবো এটার নাম পালকি । এটা একদরনের বাহক ।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   </a:t>
              </a:r>
              <a:r>
                <a:rPr lang="bn-IN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এতেকরে মানুষ চলাচল করে।বেহারারাএটি </a:t>
              </a:r>
              <a:r>
                <a:rPr lang="bn-IN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</a:t>
              </a:r>
              <a:r>
                <a:rPr lang="en-US" sz="32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ঁ</a:t>
              </a:r>
              <a:r>
                <a:rPr lang="en-US" sz="32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ধে</a:t>
              </a:r>
              <a:r>
                <a:rPr lang="bn-IN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বয়ে নিয়ে যায় 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626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658"/>
            <a:ext cx="12192000" cy="6858000"/>
          </a:xfrm>
          <a:prstGeom prst="rect">
            <a:avLst/>
          </a:prstGeom>
        </p:spPr>
      </p:pic>
      <p:pic>
        <p:nvPicPr>
          <p:cNvPr id="3" name="Picture 2" descr="palk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4941" y="604684"/>
            <a:ext cx="1670478" cy="152647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887794" y="788687"/>
            <a:ext cx="7767483" cy="5437941"/>
            <a:chOff x="2856078" y="1145808"/>
            <a:chExt cx="6479841" cy="5437941"/>
          </a:xfrm>
        </p:grpSpPr>
        <p:sp>
          <p:nvSpPr>
            <p:cNvPr id="5" name="TextBox 2">
              <a:extLst>
                <a:ext uri="{FF2B5EF4-FFF2-40B4-BE49-F238E27FC236}">
                  <a16:creationId xmlns:a16="http://schemas.microsoft.com/office/drawing/2014/main" id="{D46E7D4B-5984-4772-A30A-C0B19A86E3B5}"/>
                </a:ext>
              </a:extLst>
            </p:cNvPr>
            <p:cNvSpPr txBox="1"/>
            <p:nvPr/>
          </p:nvSpPr>
          <p:spPr>
            <a:xfrm>
              <a:off x="2856078" y="1145808"/>
              <a:ext cx="647984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sz="7200" dirty="0">
                  <a:solidFill>
                    <a:srgbClr val="FFC000"/>
                  </a:solidFill>
                </a:rPr>
                <a:t>  </a:t>
              </a:r>
              <a:r>
                <a:rPr lang="bn-IN" sz="7200" b="1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আজ আমরা পড়ব</a:t>
              </a:r>
              <a:endParaRPr lang="en-US" sz="7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3">
              <a:extLst>
                <a:ext uri="{FF2B5EF4-FFF2-40B4-BE49-F238E27FC236}">
                  <a16:creationId xmlns:a16="http://schemas.microsoft.com/office/drawing/2014/main" id="{3760CD29-8AF2-491E-AB51-8973F05A4255}"/>
                </a:ext>
              </a:extLst>
            </p:cNvPr>
            <p:cNvSpPr txBox="1"/>
            <p:nvPr/>
          </p:nvSpPr>
          <p:spPr>
            <a:xfrm>
              <a:off x="3237229" y="2551876"/>
              <a:ext cx="6098690" cy="4031873"/>
            </a:xfrm>
            <a:prstGeom prst="rect">
              <a:avLst/>
            </a:prstGeom>
            <a:noFill/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  <a:scene3d>
                <a:camera prst="perspectiveRelaxedModerately"/>
                <a:lightRig rig="threePt" dir="t"/>
              </a:scene3d>
              <a:sp3d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200" dirty="0">
                  <a:ln w="0"/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পালকির</a:t>
              </a:r>
              <a:r>
                <a:rPr lang="en-US" sz="7200" b="1" dirty="0"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  <a:reflection blurRad="6350" stA="55000" endA="300" endPos="455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7200" b="1" dirty="0" err="1">
                  <a:solidFill>
                    <a:srgbClr val="FF000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  <a:reflection blurRad="6350" stA="55000" endA="300" endPos="455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গান</a:t>
              </a:r>
              <a:endParaRPr lang="en-US" sz="7200" b="1" dirty="0"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8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  <a:reflection blurRad="6350" stA="55000" endA="300" endPos="455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লিখেছেন</a:t>
              </a:r>
              <a:endPara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800" b="1" dirty="0" err="1">
                  <a:solidFill>
                    <a:srgbClr val="00B05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  <a:reflection blurRad="6350" stA="55000" endA="300" endPos="455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সত্যেন্দ্রনাথ</a:t>
              </a:r>
              <a:r>
                <a:rPr lang="en-US" sz="4800" b="1" dirty="0">
                  <a:solidFill>
                    <a:srgbClr val="00B05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  <a:reflection blurRad="6350" stA="55000" endA="300" endPos="455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solidFill>
                    <a:srgbClr val="00B050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  <a:reflection blurRad="6350" stA="55000" endA="300" endPos="455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দত্ত</a:t>
              </a:r>
              <a:endParaRPr lang="en-US" sz="4800" b="1" dirty="0"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4000" b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পাঠ্যাংশ</a:t>
              </a:r>
              <a:r>
                <a:rPr lang="en-US" sz="4000" b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en-US" sz="4000" b="1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পালকি</a:t>
              </a:r>
              <a:r>
                <a:rPr lang="en-US" sz="4000" b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চলে</a:t>
              </a:r>
              <a:r>
                <a:rPr lang="en-US" sz="4000" b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… </a:t>
              </a:r>
              <a:r>
                <a:rPr lang="en-US" sz="4000" b="1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হনহনিয়ে</a:t>
              </a:r>
              <a:r>
                <a:rPr lang="en-US" sz="4000" b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000" b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endParaRPr lang="en-US" sz="48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967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155"/>
            <a:ext cx="12192000" cy="6858000"/>
          </a:xfrm>
          <a:prstGeom prst="rect">
            <a:avLst/>
          </a:prstGeom>
        </p:spPr>
      </p:pic>
      <p:pic>
        <p:nvPicPr>
          <p:cNvPr id="3" name="Picture 2" descr="palk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5445" y="506361"/>
            <a:ext cx="1670478" cy="152647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022555" y="296266"/>
            <a:ext cx="9901084" cy="6029696"/>
            <a:chOff x="0" y="100853"/>
            <a:chExt cx="9469226" cy="7208376"/>
          </a:xfrm>
        </p:grpSpPr>
        <p:sp>
          <p:nvSpPr>
            <p:cNvPr id="5" name="Explosion 2 4"/>
            <p:cNvSpPr/>
            <p:nvPr/>
          </p:nvSpPr>
          <p:spPr>
            <a:xfrm>
              <a:off x="1972447" y="100853"/>
              <a:ext cx="5174139" cy="1627092"/>
            </a:xfrm>
            <a:prstGeom prst="irregularSeal2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cap="all" dirty="0">
                  <a:ln/>
                  <a:solidFill>
                    <a:schemeClr val="accent1">
                      <a:lumMod val="50000"/>
                    </a:schemeClr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কবি পরিচিতি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4549676"/>
              <a:ext cx="9469226" cy="275955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2400" b="1" cap="none" spc="0" dirty="0" err="1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কলকাতা</a:t>
              </a:r>
              <a:r>
                <a:rPr lang="en-US" sz="2400" b="1" cap="none" spc="0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cap="none" spc="0" dirty="0" err="1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কাছে</a:t>
              </a:r>
              <a:r>
                <a:rPr lang="en-US" sz="2400" b="1" cap="none" spc="0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cap="none" spc="0" dirty="0" err="1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নিমতা</a:t>
              </a:r>
              <a:r>
                <a:rPr lang="en-US" sz="2400" b="1" cap="none" spc="0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cap="none" spc="0" dirty="0" err="1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গ্রামে</a:t>
              </a:r>
              <a:r>
                <a:rPr lang="en-US" sz="2400" b="1" cap="none" spc="0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১৮৮২ </a:t>
              </a:r>
              <a:r>
                <a:rPr lang="en-US" sz="2400" b="1" cap="none" spc="0" dirty="0" err="1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খ্রিষ্টাব্দের</a:t>
              </a:r>
              <a:r>
                <a:rPr lang="en-US" sz="2400" b="1" cap="none" spc="0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১১ ই </a:t>
              </a:r>
              <a:r>
                <a:rPr lang="en-US" sz="2400" b="1" cap="none" spc="0" dirty="0" err="1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ফ্রেরুয়ারি</a:t>
              </a:r>
              <a:r>
                <a:rPr lang="en-US" sz="2400" b="1" cap="none" spc="0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কবি </a:t>
              </a:r>
              <a:r>
                <a:rPr lang="en-US" sz="2400" b="1" cap="none" spc="0" dirty="0" err="1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সত্যেন্দ্রনাথ</a:t>
              </a:r>
              <a:r>
                <a:rPr lang="en-US" sz="2400" b="1" cap="none" spc="0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cap="none" spc="0" dirty="0" err="1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দত্ত</a:t>
              </a:r>
              <a:r>
                <a:rPr lang="en-US" sz="2400" b="1" cap="none" spc="0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cap="none" spc="0" dirty="0" err="1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জন্ম</a:t>
              </a:r>
              <a:r>
                <a:rPr lang="en-US" sz="2400" b="1" cap="none" spc="0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cap="none" spc="0" dirty="0" err="1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গ্রহন</a:t>
              </a:r>
              <a:r>
                <a:rPr lang="en-US" sz="2400" b="1" cap="none" spc="0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করেন</a:t>
              </a:r>
              <a:r>
                <a:rPr lang="en-US" sz="24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। </a:t>
              </a:r>
              <a:r>
                <a:rPr lang="en-US" sz="2400" b="1" dirty="0" err="1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তার</a:t>
              </a:r>
              <a:r>
                <a:rPr lang="en-US" sz="24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কবিতার</a:t>
              </a:r>
              <a:r>
                <a:rPr lang="en-US" sz="24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ছন্দের</a:t>
              </a:r>
              <a:r>
                <a:rPr lang="en-US" sz="24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দোলা</a:t>
              </a:r>
              <a:r>
                <a:rPr lang="en-US" sz="24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ও শব্দের </a:t>
              </a:r>
              <a:r>
                <a:rPr lang="en-US" sz="2400" b="1" dirty="0" err="1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ঝংকার</a:t>
              </a:r>
              <a:r>
                <a:rPr lang="en-US" sz="24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খুব </a:t>
              </a:r>
              <a:r>
                <a:rPr lang="en-US" sz="2400" b="1" dirty="0" err="1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ভালো</a:t>
              </a:r>
              <a:r>
                <a:rPr lang="en-US" sz="24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লাগে</a:t>
              </a:r>
              <a:r>
                <a:rPr lang="en-US" sz="24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।</a:t>
              </a:r>
              <a:r>
                <a:rPr lang="en-US" sz="2400" b="1" dirty="0" err="1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তাঁকে</a:t>
              </a:r>
              <a:r>
                <a:rPr lang="en-US" sz="24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 “</a:t>
              </a:r>
              <a:r>
                <a:rPr lang="en-US" sz="2400" b="1" dirty="0" err="1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ছন্দের</a:t>
              </a:r>
              <a:r>
                <a:rPr lang="en-US" sz="24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যাদুকর</a:t>
              </a:r>
              <a:r>
                <a:rPr lang="en-US" sz="24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“বলা </a:t>
              </a:r>
              <a:r>
                <a:rPr lang="en-US" sz="2400" b="1" dirty="0" err="1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হয়।তার</a:t>
              </a:r>
              <a:r>
                <a:rPr lang="en-US" sz="24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বিখ্যাত</a:t>
              </a:r>
              <a:r>
                <a:rPr lang="en-US" sz="24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গ্রন্থগুলোর</a:t>
              </a:r>
              <a:r>
                <a:rPr lang="en-US" sz="24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মধ্যে</a:t>
              </a:r>
              <a:r>
                <a:rPr lang="en-US" sz="24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“</a:t>
              </a:r>
              <a:r>
                <a:rPr lang="en-US" sz="2400" b="1" u="sng" dirty="0" err="1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কুহু</a:t>
              </a:r>
              <a:r>
                <a:rPr lang="en-US" sz="2400" b="1" u="sng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u="sng" dirty="0" err="1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ওকেকা“অভ্রআবীর“হসন্তিকা“উল্লেখযোগ্য</a:t>
              </a:r>
              <a:r>
                <a:rPr lang="en-US" sz="24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r>
                <a:rPr lang="en-US" sz="24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পালকির গান </a:t>
              </a:r>
              <a:r>
                <a:rPr lang="en-US" sz="2400" b="1" dirty="0" err="1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কবিতাটি</a:t>
              </a:r>
              <a:r>
                <a:rPr lang="en-US" sz="24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কুহু</a:t>
              </a:r>
              <a:r>
                <a:rPr lang="en-US" sz="24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ওকেকা</a:t>
              </a:r>
              <a:r>
                <a:rPr lang="en-US" sz="24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400" b="1" dirty="0" err="1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কাব্যগন্থ</a:t>
              </a:r>
              <a:r>
                <a:rPr lang="en-US" sz="24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থেকে </a:t>
              </a:r>
              <a:r>
                <a:rPr lang="en-US" sz="2400" b="1" dirty="0" err="1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নেওয়া</a:t>
              </a:r>
              <a:r>
                <a:rPr lang="en-US" sz="24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হয়েছে</a:t>
              </a:r>
              <a:r>
                <a:rPr lang="en-US" sz="24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।</a:t>
              </a:r>
            </a:p>
            <a:p>
              <a:r>
                <a:rPr lang="en-US" sz="2400" b="1" dirty="0" err="1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মাত্র</a:t>
              </a:r>
              <a:r>
                <a:rPr lang="en-US" sz="24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চল্লিশ</a:t>
              </a:r>
              <a:r>
                <a:rPr lang="en-US" sz="24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বছর</a:t>
              </a:r>
              <a:r>
                <a:rPr lang="en-US" sz="24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বয়সে</a:t>
              </a:r>
              <a:r>
                <a:rPr lang="en-US" sz="24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 ১৯২২ </a:t>
              </a:r>
              <a:r>
                <a:rPr lang="en-US" sz="2400" b="1" dirty="0" err="1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খ্রিষ্টাব্দে</a:t>
              </a:r>
              <a:r>
                <a:rPr lang="en-US" sz="24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২৫ এ </a:t>
              </a:r>
              <a:r>
                <a:rPr lang="en-US" sz="2400" b="1" dirty="0" err="1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ফেব্রুয়ারি</a:t>
              </a:r>
              <a:r>
                <a:rPr lang="en-US" sz="24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কবি </a:t>
              </a:r>
              <a:r>
                <a:rPr lang="en-US" sz="2400" b="1" dirty="0" err="1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মৃত্যুবরণ</a:t>
              </a:r>
              <a:r>
                <a:rPr lang="en-US" sz="24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করেন</a:t>
              </a:r>
              <a:r>
                <a:rPr lang="en-US" sz="24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।</a:t>
              </a:r>
            </a:p>
            <a:p>
              <a:endPara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7" name="Picture 2" descr="http://cms.somewhereinblog.net/ciu/image/133644/xlarge/?token_id=6d72ff391e79d928912957bcf8c888c7"/>
            <p:cNvPicPr>
              <a:picLocks noChangeAspect="1" noChangeArrowheads="1"/>
            </p:cNvPicPr>
            <p:nvPr/>
          </p:nvPicPr>
          <p:blipFill>
            <a:blip r:embed="rId5"/>
            <a:srcRect l="21941"/>
            <a:stretch>
              <a:fillRect/>
            </a:stretch>
          </p:blipFill>
          <p:spPr bwMode="auto">
            <a:xfrm>
              <a:off x="3582697" y="1855692"/>
              <a:ext cx="1673806" cy="243849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47196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806" y="0"/>
            <a:ext cx="12192000" cy="6858000"/>
          </a:xfrm>
          <a:prstGeom prst="rect">
            <a:avLst/>
          </a:prstGeom>
        </p:spPr>
      </p:pic>
      <p:pic>
        <p:nvPicPr>
          <p:cNvPr id="3" name="Picture 2" descr="palk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4773" y="585019"/>
            <a:ext cx="1670478" cy="15264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48697" y="585019"/>
            <a:ext cx="8082116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 আমরা সবাই মিলে 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ভিডিওর সাথে আবৃত্তি করি।</a:t>
            </a:r>
          </a:p>
          <a:p>
            <a:pPr algn="ctr"/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545792"/>
              </p:ext>
            </p:extLst>
          </p:nvPr>
        </p:nvGraphicFramePr>
        <p:xfrm>
          <a:off x="4338279" y="3905712"/>
          <a:ext cx="172085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Packager Shell Object" showAsIcon="1" r:id="rId5" imgW="1720800" imgH="478800" progId="Package">
                  <p:embed/>
                </p:oleObj>
              </mc:Choice>
              <mc:Fallback>
                <p:oleObj name="Packager Shell Object" showAsIcon="1" r:id="rId5" imgW="1720800" imgH="478800" progId="Package">
                  <p:embed/>
                  <p:pic>
                    <p:nvPicPr>
                      <p:cNvPr id="6" name="Object 5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8279" y="3905712"/>
                        <a:ext cx="172085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392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539</Words>
  <Application>Microsoft Office PowerPoint</Application>
  <PresentationFormat>Widescreen</PresentationFormat>
  <Paragraphs>106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SutonnyMJ</vt:lpstr>
      <vt:lpstr>Times New Roman</vt:lpstr>
      <vt:lpstr>Vrinda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54</cp:revision>
  <dcterms:created xsi:type="dcterms:W3CDTF">2021-01-09T05:18:05Z</dcterms:created>
  <dcterms:modified xsi:type="dcterms:W3CDTF">2021-01-09T07:46:47Z</dcterms:modified>
</cp:coreProperties>
</file>