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9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226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42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99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704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1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19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1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3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88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70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E856A-4F00-4BA9-9CDB-8DB2E290F8AB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F2BEC-D0FB-4BF5-8884-B418C564F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7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স্বাগতম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371600"/>
            <a:ext cx="7086600" cy="53081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6824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4000" b="1" dirty="0">
                <a:solidFill>
                  <a:srgbClr val="94C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রেফারেন্স বইঃ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১। উচ্চ মাধ্যমিক হিসাব বিজ্ঞানঃ </a:t>
            </a:r>
          </a:p>
          <a:p>
            <a:pPr marL="68580" lvl="0" indent="0">
              <a:buClr>
                <a:srgbClr val="94C600"/>
              </a:buClr>
              <a:buSzPct val="76000"/>
              <a:buNone/>
            </a:pPr>
            <a:r>
              <a:rPr lang="bn-BD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লেখক-</a:t>
            </a:r>
          </a:p>
          <a:p>
            <a:pPr marL="68580" lvl="0" indent="0">
              <a:buClr>
                <a:srgbClr val="94C600"/>
              </a:buClr>
              <a:buSzPct val="76000"/>
              <a:buNone/>
            </a:pPr>
            <a:r>
              <a:rPr lang="bn-BD" sz="3600" b="1" dirty="0">
                <a:solidFill>
                  <a:srgbClr val="3E3D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এ কে মিলন, </a:t>
            </a:r>
          </a:p>
          <a:p>
            <a:pPr marL="68580" lvl="0" indent="0">
              <a:buClr>
                <a:srgbClr val="94C600"/>
              </a:buClr>
              <a:buSzPct val="76000"/>
              <a:buNone/>
            </a:pPr>
            <a:r>
              <a:rPr lang="bn-BD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ভেনাস প্রকাশনী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46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IN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ধন্যবাদ</a:t>
            </a:r>
            <a:endParaRPr lang="en-US" sz="7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676400"/>
            <a:ext cx="5334000" cy="49361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9882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bn-BD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শিক্ষক পরিচিতিঃ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800600" cy="4525963"/>
          </a:xfrm>
        </p:spPr>
        <p:txBody>
          <a:bodyPr/>
          <a:lstStyle/>
          <a:p>
            <a:pPr lvl="0" indent="-274320">
              <a:buClr>
                <a:srgbClr val="94C600"/>
              </a:buClr>
              <a:buSzPct val="76000"/>
              <a:buFont typeface="Wingdings" pitchFamily="2" charset="2"/>
              <a:buChar char="Ø"/>
            </a:pPr>
            <a:endParaRPr lang="bn-BD" sz="2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pPr lvl="0" indent="-274320">
              <a:buClr>
                <a:srgbClr val="94C600"/>
              </a:buClr>
              <a:buSzPct val="76000"/>
              <a:buFont typeface="Wingdings" pitchFamily="2" charset="2"/>
              <a:buChar char="Ø"/>
            </a:pPr>
            <a:r>
              <a:rPr lang="bn-BD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নামঃ </a:t>
            </a:r>
            <a:r>
              <a:rPr lang="bn-BD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মোহাম্মদ আফজল আলম চৌধুরী</a:t>
            </a:r>
          </a:p>
          <a:p>
            <a:pPr lvl="0" indent="-274320">
              <a:buClr>
                <a:srgbClr val="94C600"/>
              </a:buClr>
              <a:buSzPct val="76000"/>
              <a:buFont typeface="Wingdings" pitchFamily="2" charset="2"/>
              <a:buChar char="Ø"/>
            </a:pPr>
            <a:endParaRPr lang="bn-BD" sz="2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pPr lvl="0" indent="-274320">
              <a:buClr>
                <a:srgbClr val="94C600"/>
              </a:buClr>
              <a:buSzPct val="76000"/>
              <a:buFont typeface="Wingdings" pitchFamily="2" charset="2"/>
              <a:buChar char="Ø"/>
            </a:pPr>
            <a:r>
              <a:rPr lang="bn-BD" sz="2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সহকারী </a:t>
            </a:r>
            <a:r>
              <a:rPr lang="bn-BD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অধ্যাপক</a:t>
            </a:r>
          </a:p>
          <a:p>
            <a:pPr lvl="0" indent="-274320">
              <a:buClr>
                <a:srgbClr val="94C600"/>
              </a:buClr>
              <a:buSzPct val="76000"/>
              <a:buFont typeface="Wingdings" pitchFamily="2" charset="2"/>
              <a:buChar char="Ø"/>
            </a:pPr>
            <a:endParaRPr lang="bn-BD" sz="2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pPr lvl="0" indent="-274320">
              <a:buClr>
                <a:srgbClr val="94C600"/>
              </a:buClr>
              <a:buSzPct val="76000"/>
              <a:buFont typeface="Wingdings" pitchFamily="2" charset="2"/>
              <a:buChar char="Ø"/>
            </a:pPr>
            <a:r>
              <a:rPr lang="bn-BD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বিষয়ঃ </a:t>
            </a:r>
            <a:r>
              <a:rPr lang="bn-BD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হিসাব </a:t>
            </a:r>
            <a:r>
              <a:rPr lang="bn-BD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বিজ্ঞান</a:t>
            </a:r>
          </a:p>
          <a:p>
            <a:pPr marL="68580" lvl="0" indent="0">
              <a:buClr>
                <a:srgbClr val="94C600"/>
              </a:buClr>
              <a:buSzPct val="76000"/>
              <a:buNone/>
            </a:pPr>
            <a:endParaRPr lang="bn-BD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pPr marL="0" lvl="0" indent="0">
              <a:buClr>
                <a:srgbClr val="94C600"/>
              </a:buClr>
              <a:buSzPct val="76000"/>
              <a:buNone/>
            </a:pPr>
            <a:endParaRPr lang="bn-BD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pPr marL="0" lvl="0" indent="0">
              <a:buClr>
                <a:srgbClr val="94C600"/>
              </a:buClr>
              <a:buSzPct val="76000"/>
              <a:buNone/>
            </a:pPr>
            <a:r>
              <a:rPr lang="bn-BD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লাউতলী ডাঃ রশীদ আহমেদ উ/বি ও কলেজ </a:t>
            </a:r>
          </a:p>
          <a:p>
            <a:pPr marL="0" lvl="0" indent="0">
              <a:buClr>
                <a:srgbClr val="94C600"/>
              </a:buClr>
              <a:buSzPct val="76000"/>
              <a:buNone/>
            </a:pPr>
            <a:r>
              <a:rPr lang="bn-BD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ফরিদ</a:t>
            </a:r>
            <a:r>
              <a:rPr lang="bn-IN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গঞ্জ</a:t>
            </a:r>
            <a:r>
              <a:rPr lang="bn-BD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, </a:t>
            </a:r>
            <a:r>
              <a:rPr lang="bn-BD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চাঁদপুর।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pPr marL="0" lvl="0" indent="0">
              <a:buClr>
                <a:srgbClr val="94C600"/>
              </a:buClr>
              <a:buSzPct val="76000"/>
              <a:buNone/>
            </a:pPr>
            <a:endParaRPr lang="en-US" sz="1800" dirty="0">
              <a:solidFill>
                <a:srgbClr val="3E3D2D"/>
              </a:solidFill>
              <a:latin typeface="Century Gothic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0200" y="1600200"/>
            <a:ext cx="3276600" cy="4525963"/>
          </a:xfrm>
        </p:spPr>
        <p:txBody>
          <a:bodyPr/>
          <a:lstStyle/>
          <a:p>
            <a:pPr marL="114300" lvl="0" indent="0">
              <a:buClr>
                <a:srgbClr val="93A299"/>
              </a:buClr>
              <a:buNone/>
              <a:defRPr/>
            </a:pPr>
            <a:r>
              <a:rPr lang="bn-BD" b="1" kern="0" dirty="0">
                <a:solidFill>
                  <a:srgbClr val="FF670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শ্রেণীঃ একাদশ</a:t>
            </a:r>
          </a:p>
          <a:p>
            <a:pPr marL="114300" lvl="0" indent="0">
              <a:buClr>
                <a:srgbClr val="93A299"/>
              </a:buClr>
              <a:buSzTx/>
              <a:buNone/>
              <a:defRPr/>
            </a:pPr>
            <a:r>
              <a:rPr lang="bn-BD" b="1" kern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শাখাঃ ব্যবসায় শিক্ষা</a:t>
            </a:r>
          </a:p>
          <a:p>
            <a:pPr marL="114300" lvl="0" indent="0">
              <a:buClr>
                <a:srgbClr val="93A299"/>
              </a:buClr>
              <a:buSzTx/>
              <a:buNone/>
              <a:defRPr/>
            </a:pPr>
            <a:r>
              <a:rPr lang="bn-BD" b="1" kern="0" dirty="0">
                <a:solidFill>
                  <a:srgbClr val="FF670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সাধারণ পাঠঃ</a:t>
            </a:r>
            <a:r>
              <a:rPr lang="bn-BD" b="1" kern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114300" lvl="0" indent="0">
              <a:buClr>
                <a:srgbClr val="93A299"/>
              </a:buClr>
              <a:buSzTx/>
              <a:buNone/>
              <a:defRPr/>
            </a:pPr>
            <a:r>
              <a:rPr lang="bn-BD" b="1" kern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ব্যাংক সমন্বয় বিবরণী</a:t>
            </a:r>
          </a:p>
          <a:p>
            <a:pPr marL="114300" lvl="0" indent="0">
              <a:buClr>
                <a:srgbClr val="93A299"/>
              </a:buClr>
              <a:buSzTx/>
              <a:buNone/>
              <a:defRPr/>
            </a:pPr>
            <a:r>
              <a:rPr lang="bn-BD" b="1" kern="0" dirty="0">
                <a:solidFill>
                  <a:srgbClr val="FF670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বিশেষ পাঠঃ</a:t>
            </a:r>
            <a:r>
              <a:rPr lang="bn-BD" b="1" kern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114300" lvl="0" indent="0">
              <a:buClr>
                <a:srgbClr val="93A299"/>
              </a:buClr>
              <a:buSzTx/>
              <a:buNone/>
              <a:defRPr/>
            </a:pPr>
            <a:r>
              <a:rPr lang="bn-BD" b="1" kern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ব্যালেন্স গড় মিলের কারণ । </a:t>
            </a:r>
            <a:endParaRPr lang="en-US" kern="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9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4000" b="1" dirty="0" smtClean="0">
                <a:solidFill>
                  <a:srgbClr val="94C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পূর্ব </a:t>
            </a:r>
            <a:r>
              <a:rPr lang="bn-BD" sz="4000" b="1" dirty="0">
                <a:solidFill>
                  <a:srgbClr val="94C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জ্ঞান </a:t>
            </a:r>
            <a:r>
              <a:rPr lang="bn-BD" sz="4000" b="1" dirty="0" smtClean="0">
                <a:solidFill>
                  <a:srgbClr val="94C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যাচাইঃ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36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১। নগদান বই এর ব্যালেন্স বলতে কী বুঝ ?</a:t>
            </a: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36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২। পাস বই ব্যালেন্স কী ?</a:t>
            </a: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36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৩। দুটি ব্যালেন্স গড়মিলের কী কী কারণ বলতে পার ?</a:t>
            </a:r>
            <a:endParaRPr lang="en-US" sz="36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4000" b="1" dirty="0">
                <a:solidFill>
                  <a:srgbClr val="94C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পাঠ ঘোষনাঃ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lvl="0" indent="0" algn="just">
              <a:buClr>
                <a:srgbClr val="94C600"/>
              </a:buClr>
              <a:buSzPct val="76000"/>
              <a:buNone/>
            </a:pPr>
            <a:r>
              <a:rPr lang="bn-BD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আমাদের আজকের বিষয়ঃ </a:t>
            </a:r>
          </a:p>
          <a:p>
            <a:pPr marL="68580" lvl="0" indent="0" algn="just">
              <a:buClr>
                <a:srgbClr val="94C600"/>
              </a:buClr>
              <a:buSzPct val="76000"/>
              <a:buNone/>
            </a:pPr>
            <a:r>
              <a:rPr lang="bn-BD" b="1" dirty="0">
                <a:solidFill>
                  <a:srgbClr val="3E3D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        </a:t>
            </a:r>
            <a:endParaRPr lang="bn-BD" b="1" dirty="0" smtClean="0">
              <a:solidFill>
                <a:srgbClr val="3E3D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pPr marL="68580" lvl="0" indent="0" algn="just">
              <a:buClr>
                <a:srgbClr val="94C600"/>
              </a:buClr>
              <a:buSzPct val="76000"/>
              <a:buNone/>
            </a:pPr>
            <a:r>
              <a:rPr lang="bn-BD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নগদান </a:t>
            </a:r>
            <a:r>
              <a:rPr lang="bn-BD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বইয়ের ব্যাংক ব্যালেন্স ও পাস বইয়ের ব্যাংক ব্যালেন্স এর পার্থক্যের কারণ সমুহ। </a:t>
            </a:r>
            <a:endParaRPr lang="en-US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73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wkLbdj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37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G </a:t>
            </a:r>
            <a:r>
              <a:rPr lang="en-US" sz="37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Awa‡ekb</a:t>
            </a:r>
            <a:r>
              <a:rPr lang="en-US" sz="37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†</a:t>
            </a:r>
            <a:r>
              <a:rPr lang="en-US" sz="37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k‡l</a:t>
            </a:r>
            <a:r>
              <a:rPr lang="en-US" sz="37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en-US" sz="37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cÖwk¶Yv</a:t>
            </a:r>
            <a:r>
              <a:rPr lang="en-US" sz="37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_©</a:t>
            </a:r>
            <a:r>
              <a:rPr lang="en-US" sz="37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xMY</a:t>
            </a:r>
            <a:r>
              <a:rPr lang="en-US" sz="37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-</a:t>
            </a:r>
          </a:p>
          <a:p>
            <a:pPr marL="0" lv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3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1. </a:t>
            </a:r>
            <a:r>
              <a:rPr lang="bn-B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ব্যাংক 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bn-B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সমন্বয় বিবরণীর প্রয়োজনীয়তা</a:t>
            </a:r>
            <a:r>
              <a:rPr lang="bn-BD" sz="3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bn-B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ব্যাখ্যা করতে পারবে।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  <a:p>
            <a:pPr marL="0" lv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37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2.</a:t>
            </a:r>
            <a:r>
              <a:rPr lang="en-US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r>
              <a:rPr lang="bn-BD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ব্যাংক সমন্বয় বিবরণীর দরকারী তথ্যসমুহ লিখতে পারবে।</a:t>
            </a:r>
            <a:r>
              <a:rPr lang="bn-BD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 </a:t>
            </a:r>
            <a:endParaRPr lang="en-US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  <a:p>
            <a:pPr marL="0" lv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3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3. </a:t>
            </a:r>
            <a:r>
              <a:rPr lang="bn-BD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  <a:cs typeface="SutonnyMJ" pitchFamily="2" charset="0"/>
              </a:rPr>
              <a:t>গড় মিলের কারণ সমুহ বলতে পারবে।</a:t>
            </a:r>
            <a:endParaRPr 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utonnyMJ" pitchFamily="2" charset="0"/>
              <a:cs typeface="SutonnyMJ" pitchFamily="2" charset="0"/>
            </a:endParaRP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endParaRPr lang="en-US" sz="2200" dirty="0">
              <a:solidFill>
                <a:srgbClr val="3E3D2D"/>
              </a:solidFill>
              <a:latin typeface="Century Gothic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88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 নগদান বই</a:t>
            </a:r>
            <a:r>
              <a:rPr lang="bn-BD" sz="3600" b="1" dirty="0">
                <a:solidFill>
                  <a:srgbClr val="94C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       পাস বই ব্যালেন্স</a:t>
            </a:r>
            <a:endParaRPr lang="en-US" dirty="0"/>
          </a:p>
        </p:txBody>
      </p:sp>
      <p:pic>
        <p:nvPicPr>
          <p:cNvPr id="4" name="Picture 2" descr="C:\Users\Afzal Chowdhury\Pictures\image03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324895"/>
            <a:ext cx="4090609" cy="1713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Afzal Chowdhury\Pictures\bank-reconciliation-example-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133600"/>
            <a:ext cx="3419475" cy="283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61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4800" b="1" dirty="0">
                <a:solidFill>
                  <a:srgbClr val="94C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ব্যালেন্স গড়মিলের কারণ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2400" b="1" dirty="0">
                <a:solidFill>
                  <a:srgbClr val="3E3D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১। ইস্যুকৃত অনুপস্থাপিত চেক।</a:t>
            </a: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২। জমাকৃত অনাদায়ী চেক।</a:t>
            </a: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৩। দেনাদার কর্তৃক সরাসরি ব্যাংকে জমা।</a:t>
            </a: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2400" b="1" dirty="0">
                <a:solidFill>
                  <a:srgbClr val="FF670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৪। ব্যাংক মঞ্জুরীকৃত সুদ ও ধার্যকৃত চার্জ।</a:t>
            </a: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৫। আদায়ের জন্য জমাকৃত চেক /বিল প্রত্যাখ্যাত।</a:t>
            </a: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৬। ব্যাংক কর্তৃক প্রদেয় বিলের অর্থ পরিশোধ। </a:t>
            </a: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৭। স্বীকৃত বিল ব্যাংক কতৃক প্রত্যাখ্যাত।</a:t>
            </a: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৮। অন্য হিসাবধারীর টাকা ডেবিট বা ক্রেডিট করলে।</a:t>
            </a:r>
            <a:r>
              <a:rPr lang="bn-BD" sz="25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 </a:t>
            </a:r>
            <a:endParaRPr lang="en-US" sz="25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317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4800" b="1" dirty="0">
                <a:solidFill>
                  <a:srgbClr val="94C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মূল্যায়নঃ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4400" dirty="0">
                <a:solidFill>
                  <a:srgbClr val="3E3D2D"/>
                </a:solidFill>
                <a:latin typeface="Century Gothic"/>
              </a:rPr>
              <a:t>১।</a:t>
            </a:r>
            <a:r>
              <a:rPr lang="bn-BD" sz="4400" b="1" dirty="0">
                <a:solidFill>
                  <a:srgbClr val="FF670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 সমন্বয় বিবরনী প্রস্তুতের প্রয়োজনীয়তা কী ?</a:t>
            </a: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sz="4400" b="1" dirty="0">
                <a:solidFill>
                  <a:srgbClr val="FF670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২। গড়মিলের কারণ কী কী ?</a:t>
            </a:r>
          </a:p>
          <a:p>
            <a:pPr marL="68580" lvl="0" indent="0">
              <a:buClr>
                <a:srgbClr val="94C600"/>
              </a:buClr>
              <a:buSzPct val="76000"/>
              <a:buNone/>
            </a:pPr>
            <a:endParaRPr lang="en-US" sz="4400" dirty="0">
              <a:solidFill>
                <a:srgbClr val="3E3D2D"/>
              </a:solidFill>
              <a:latin typeface="Century Gothic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91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বাড়ির কাজঃ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১। ব্যাংক সমন্বয় বিবরনীর তালিকাটি তোমার পাঠ্য বই হতে খাতায় লিখে আনবে।</a:t>
            </a:r>
          </a:p>
          <a:p>
            <a:pPr lvl="0" indent="-274320">
              <a:buClr>
                <a:srgbClr val="94C600"/>
              </a:buClr>
              <a:buSzPct val="76000"/>
              <a:buFont typeface="Wingdings 2" pitchFamily="18" charset="2"/>
              <a:buChar char=""/>
            </a:pPr>
            <a:r>
              <a:rPr lang="bn-BD" b="1" dirty="0">
                <a:solidFill>
                  <a:srgbClr val="FF6700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/>
              </a:rPr>
              <a:t>২। গড়মিলের কারণসমুহ লিখে আনবে।</a:t>
            </a:r>
            <a:endParaRPr lang="en-US" b="1" dirty="0">
              <a:solidFill>
                <a:srgbClr val="FF6700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21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260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স্বাগতম</vt:lpstr>
      <vt:lpstr>শিক্ষক পরিচিতিঃ</vt:lpstr>
      <vt:lpstr>পূর্ব জ্ঞান যাচাইঃ </vt:lpstr>
      <vt:lpstr>পাঠ ঘোষনাঃ</vt:lpstr>
      <vt:lpstr>wkLbdj</vt:lpstr>
      <vt:lpstr> নগদান বই       পাস বই ব্যালেন্স</vt:lpstr>
      <vt:lpstr>ব্যালেন্স গড়মিলের কারণ</vt:lpstr>
      <vt:lpstr>মূল্যায়নঃ</vt:lpstr>
      <vt:lpstr>বাড়ির কাজঃ</vt:lpstr>
      <vt:lpstr>রেফারেন্স বইঃ</vt:lpstr>
      <vt:lpstr>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Afzal Chowdhury</dc:creator>
  <cp:lastModifiedBy>Md. Afzal Chowdhury</cp:lastModifiedBy>
  <cp:revision>19</cp:revision>
  <dcterms:created xsi:type="dcterms:W3CDTF">2016-01-23T12:03:56Z</dcterms:created>
  <dcterms:modified xsi:type="dcterms:W3CDTF">2021-01-09T03:05:56Z</dcterms:modified>
</cp:coreProperties>
</file>