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91" r:id="rId4"/>
    <p:sldId id="295" r:id="rId5"/>
    <p:sldId id="288" r:id="rId6"/>
    <p:sldId id="290" r:id="rId7"/>
    <p:sldId id="296" r:id="rId8"/>
    <p:sldId id="294" r:id="rId9"/>
    <p:sldId id="292" r:id="rId10"/>
    <p:sldId id="299" r:id="rId11"/>
    <p:sldId id="297" r:id="rId12"/>
    <p:sldId id="298" r:id="rId13"/>
    <p:sldId id="300" r:id="rId14"/>
    <p:sldId id="301"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warul Islam" initials="AI" lastIdx="1" clrIdx="0">
    <p:extLst>
      <p:ext uri="{19B8F6BF-5375-455C-9EA6-DF929625EA0E}">
        <p15:presenceInfo xmlns:p15="http://schemas.microsoft.com/office/powerpoint/2012/main" userId="Anwarul Isl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FF"/>
    <a:srgbClr val="C50B3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1T15:32:52.459" idx="1">
    <p:pos x="5712" y="2098"/>
    <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C64B0C-D15A-4C9A-8A52-09CAC274A4BA}" type="datetimeFigureOut">
              <a:rPr lang="en-US" smtClean="0"/>
              <a:t>01-Jul-2021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4241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C64B0C-D15A-4C9A-8A52-09CAC274A4BA}" type="datetimeFigureOut">
              <a:rPr lang="en-US" smtClean="0"/>
              <a:t>01-Jul-2021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239048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C64B0C-D15A-4C9A-8A52-09CAC274A4BA}" type="datetimeFigureOut">
              <a:rPr lang="en-US" smtClean="0"/>
              <a:t>01-Jul-2021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81636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C64B0C-D15A-4C9A-8A52-09CAC274A4BA}" type="datetimeFigureOut">
              <a:rPr lang="en-US" smtClean="0"/>
              <a:t>01-Jul-2021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28144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64B0C-D15A-4C9A-8A52-09CAC274A4BA}" type="datetimeFigureOut">
              <a:rPr lang="en-US" smtClean="0"/>
              <a:t>01-Jul-2021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152243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C64B0C-D15A-4C9A-8A52-09CAC274A4BA}" type="datetimeFigureOut">
              <a:rPr lang="en-US" smtClean="0"/>
              <a:t>01-Jul-2021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160684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C64B0C-D15A-4C9A-8A52-09CAC274A4BA}" type="datetimeFigureOut">
              <a:rPr lang="en-US" smtClean="0"/>
              <a:t>01-Jul-2021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245042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C64B0C-D15A-4C9A-8A52-09CAC274A4BA}" type="datetimeFigureOut">
              <a:rPr lang="en-US" smtClean="0"/>
              <a:t>01-Jul-2021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428336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64B0C-D15A-4C9A-8A52-09CAC274A4BA}" type="datetimeFigureOut">
              <a:rPr lang="en-US" smtClean="0"/>
              <a:t>01-Jul-2021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76390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64B0C-D15A-4C9A-8A52-09CAC274A4BA}" type="datetimeFigureOut">
              <a:rPr lang="en-US" smtClean="0"/>
              <a:t>01-Jul-2021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423155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64B0C-D15A-4C9A-8A52-09CAC274A4BA}" type="datetimeFigureOut">
              <a:rPr lang="en-US" smtClean="0"/>
              <a:t>01-Jul-2021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F077E-9953-4B54-9F53-EF7BB6FCFFB6}" type="slidenum">
              <a:rPr lang="en-US" smtClean="0"/>
              <a:t>‹#›</a:t>
            </a:fld>
            <a:endParaRPr lang="en-US"/>
          </a:p>
        </p:txBody>
      </p:sp>
    </p:spTree>
    <p:extLst>
      <p:ext uri="{BB962C8B-B14F-4D97-AF65-F5344CB8AC3E}">
        <p14:creationId xmlns:p14="http://schemas.microsoft.com/office/powerpoint/2010/main" val="402992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64B0C-D15A-4C9A-8A52-09CAC274A4BA}" type="datetimeFigureOut">
              <a:rPr lang="en-US" smtClean="0"/>
              <a:t>01-Jul-2021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F077E-9953-4B54-9F53-EF7BB6FCFFB6}" type="slidenum">
              <a:rPr lang="en-US" smtClean="0"/>
              <a:t>‹#›</a:t>
            </a:fld>
            <a:endParaRPr lang="en-US"/>
          </a:p>
        </p:txBody>
      </p:sp>
    </p:spTree>
    <p:extLst>
      <p:ext uri="{BB962C8B-B14F-4D97-AF65-F5344CB8AC3E}">
        <p14:creationId xmlns:p14="http://schemas.microsoft.com/office/powerpoint/2010/main" val="365867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jpe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596B913-CD6F-481D-A01A-DB3EBD3ADA20}"/>
              </a:ext>
            </a:extLst>
          </p:cNvPr>
          <p:cNvSpPr txBox="1"/>
          <p:nvPr/>
        </p:nvSpPr>
        <p:spPr>
          <a:xfrm>
            <a:off x="76200" y="152400"/>
            <a:ext cx="9067800" cy="1446550"/>
          </a:xfrm>
          <a:prstGeom prst="rect">
            <a:avLst/>
          </a:prstGeom>
          <a:noFill/>
        </p:spPr>
        <p:txBody>
          <a:bodyPr wrap="square" rtlCol="0">
            <a:spAutoFit/>
          </a:bodyPr>
          <a:lstStyle/>
          <a:p>
            <a:pPr algn="ctr"/>
            <a:r>
              <a:rPr lang="en-US" sz="8800" b="1" dirty="0" err="1">
                <a:solidFill>
                  <a:srgbClr val="00FF00"/>
                </a:solidFill>
              </a:rPr>
              <a:t>স্বা</a:t>
            </a:r>
            <a:r>
              <a:rPr lang="en-US" sz="8800" b="1" dirty="0" err="1">
                <a:solidFill>
                  <a:srgbClr val="FF00FF"/>
                </a:solidFill>
              </a:rPr>
              <a:t>গ</a:t>
            </a:r>
            <a:r>
              <a:rPr lang="en-US" sz="8800" b="1" dirty="0" err="1">
                <a:solidFill>
                  <a:srgbClr val="7030A0"/>
                </a:solidFill>
              </a:rPr>
              <a:t>ত</a:t>
            </a:r>
            <a:r>
              <a:rPr lang="en-US" sz="8800" b="1" dirty="0" err="1">
                <a:solidFill>
                  <a:srgbClr val="FF0000"/>
                </a:solidFill>
              </a:rPr>
              <a:t>ম</a:t>
            </a:r>
            <a:endParaRPr lang="en-US" sz="8800" b="1" dirty="0">
              <a:solidFill>
                <a:srgbClr val="FF0000"/>
              </a:solidFill>
            </a:endParaRPr>
          </a:p>
        </p:txBody>
      </p:sp>
      <p:pic>
        <p:nvPicPr>
          <p:cNvPr id="1028" name="Picture 4" descr="الأكل بحثًا عن الراحة؟ | UNICEF الشرق الأوسط وشمال أفريقيا">
            <a:extLst>
              <a:ext uri="{FF2B5EF4-FFF2-40B4-BE49-F238E27FC236}">
                <a16:creationId xmlns:a16="http://schemas.microsoft.com/office/drawing/2014/main" id="{81F8B6A2-863C-445B-9A5D-2C44A3200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8991600" cy="533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845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out)">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900110A7-C712-4681-9F75-0C56E0637B36}"/>
              </a:ext>
            </a:extLst>
          </p:cNvPr>
          <p:cNvSpPr/>
          <p:nvPr/>
        </p:nvSpPr>
        <p:spPr>
          <a:xfrm>
            <a:off x="838200" y="533400"/>
            <a:ext cx="4409359" cy="1622716"/>
          </a:xfrm>
          <a:prstGeom prst="wedgeRectCallout">
            <a:avLst>
              <a:gd name="adj1" fmla="val 6548"/>
              <a:gd name="adj2" fmla="val 11496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a:solidFill>
                  <a:srgbClr val="00FF00"/>
                </a:solidFill>
              </a:rPr>
              <a:t>শি</a:t>
            </a:r>
            <a:r>
              <a:rPr lang="en-US" sz="3200" dirty="0">
                <a:solidFill>
                  <a:srgbClr val="FF0000"/>
                </a:solidFill>
              </a:rPr>
              <a:t>খ</a:t>
            </a:r>
            <a:r>
              <a:rPr lang="en-US" sz="2400" dirty="0">
                <a:solidFill>
                  <a:srgbClr val="00B0F0"/>
                </a:solidFill>
              </a:rPr>
              <a:t>ন</a:t>
            </a:r>
            <a:r>
              <a:rPr lang="en-US" sz="2400" dirty="0"/>
              <a:t> </a:t>
            </a:r>
            <a:r>
              <a:rPr lang="en-US" sz="3200" dirty="0" err="1">
                <a:solidFill>
                  <a:srgbClr val="FF00FF"/>
                </a:solidFill>
              </a:rPr>
              <a:t>ফ</a:t>
            </a:r>
            <a:r>
              <a:rPr lang="en-US" sz="5400" dirty="0" err="1">
                <a:solidFill>
                  <a:srgbClr val="FF0000"/>
                </a:solidFill>
              </a:rPr>
              <a:t>ল</a:t>
            </a:r>
            <a:endParaRPr lang="en-US" sz="5400" dirty="0">
              <a:solidFill>
                <a:srgbClr val="FF0000"/>
              </a:solidFill>
            </a:endParaRPr>
          </a:p>
        </p:txBody>
      </p:sp>
      <p:sp>
        <p:nvSpPr>
          <p:cNvPr id="4" name="TextBox 3">
            <a:extLst>
              <a:ext uri="{FF2B5EF4-FFF2-40B4-BE49-F238E27FC236}">
                <a16:creationId xmlns:a16="http://schemas.microsoft.com/office/drawing/2014/main" id="{B393CD5A-A6BB-4AC3-A74A-11ADA7A22D65}"/>
              </a:ext>
            </a:extLst>
          </p:cNvPr>
          <p:cNvSpPr txBox="1"/>
          <p:nvPr/>
        </p:nvSpPr>
        <p:spPr>
          <a:xfrm>
            <a:off x="0" y="3330717"/>
            <a:ext cx="9067800" cy="3108543"/>
          </a:xfrm>
          <a:prstGeom prst="rect">
            <a:avLst/>
          </a:prstGeom>
          <a:noFill/>
        </p:spPr>
        <p:txBody>
          <a:bodyPr wrap="square" rtlCol="0">
            <a:spAutoFit/>
          </a:bodyPr>
          <a:lstStyle/>
          <a:p>
            <a:r>
              <a:rPr lang="en-US" sz="2800" b="1" u="sng" dirty="0">
                <a:solidFill>
                  <a:srgbClr val="00FF00"/>
                </a:solidFill>
              </a:rPr>
              <a:t>এ </a:t>
            </a:r>
            <a:r>
              <a:rPr lang="en-US" sz="2800" b="1" u="sng" dirty="0" err="1">
                <a:solidFill>
                  <a:srgbClr val="00FF00"/>
                </a:solidFill>
              </a:rPr>
              <a:t>পাঠ</a:t>
            </a:r>
            <a:r>
              <a:rPr lang="en-US" sz="2800" b="1" u="sng" dirty="0">
                <a:solidFill>
                  <a:srgbClr val="00FF00"/>
                </a:solidFill>
              </a:rPr>
              <a:t> </a:t>
            </a:r>
            <a:r>
              <a:rPr lang="en-US" sz="2800" b="1" u="sng" dirty="0" err="1">
                <a:solidFill>
                  <a:srgbClr val="00FF00"/>
                </a:solidFill>
              </a:rPr>
              <a:t>শেষে</a:t>
            </a:r>
            <a:r>
              <a:rPr lang="en-US" sz="2800" b="1" u="sng" dirty="0">
                <a:solidFill>
                  <a:srgbClr val="00FF00"/>
                </a:solidFill>
              </a:rPr>
              <a:t> </a:t>
            </a:r>
            <a:r>
              <a:rPr lang="en-US" sz="2800" b="1" u="sng" dirty="0" err="1">
                <a:solidFill>
                  <a:srgbClr val="00FF00"/>
                </a:solidFill>
              </a:rPr>
              <a:t>শিক্ষার্থীরা</a:t>
            </a:r>
            <a:r>
              <a:rPr lang="en-US" sz="2800" b="1" u="sng" dirty="0">
                <a:solidFill>
                  <a:srgbClr val="00FF00"/>
                </a:solidFill>
              </a:rPr>
              <a:t> </a:t>
            </a:r>
            <a:r>
              <a:rPr lang="en-US" sz="2800" dirty="0">
                <a:solidFill>
                  <a:srgbClr val="00FF00"/>
                </a:solidFill>
              </a:rPr>
              <a:t>–</a:t>
            </a:r>
          </a:p>
          <a:p>
            <a:r>
              <a:rPr lang="en-US" sz="2800" dirty="0">
                <a:solidFill>
                  <a:srgbClr val="00FF00"/>
                </a:solidFill>
              </a:rPr>
              <a:t>                              ১। </a:t>
            </a:r>
            <a:r>
              <a:rPr lang="en-US" sz="2800" dirty="0" err="1">
                <a:solidFill>
                  <a:srgbClr val="00FF00"/>
                </a:solidFill>
              </a:rPr>
              <a:t>আল্লাহ</a:t>
            </a:r>
            <a:r>
              <a:rPr lang="en-US" sz="2800" dirty="0">
                <a:solidFill>
                  <a:srgbClr val="00FF00"/>
                </a:solidFill>
              </a:rPr>
              <a:t> </a:t>
            </a:r>
            <a:r>
              <a:rPr lang="en-US" sz="2800" dirty="0" err="1">
                <a:solidFill>
                  <a:srgbClr val="00FF00"/>
                </a:solidFill>
              </a:rPr>
              <a:t>তা’আলা</a:t>
            </a:r>
            <a:r>
              <a:rPr lang="en-US" sz="2800" dirty="0">
                <a:solidFill>
                  <a:srgbClr val="00FF00"/>
                </a:solidFill>
              </a:rPr>
              <a:t>  </a:t>
            </a:r>
            <a:r>
              <a:rPr lang="en-US" sz="2800" dirty="0" err="1">
                <a:solidFill>
                  <a:srgbClr val="00FF00"/>
                </a:solidFill>
              </a:rPr>
              <a:t>বান্দার</a:t>
            </a:r>
            <a:r>
              <a:rPr lang="en-US" sz="2800" dirty="0">
                <a:solidFill>
                  <a:srgbClr val="00FF00"/>
                </a:solidFill>
              </a:rPr>
              <a:t> </a:t>
            </a:r>
            <a:r>
              <a:rPr lang="en-US" sz="2800" dirty="0" err="1">
                <a:solidFill>
                  <a:srgbClr val="00FF00"/>
                </a:solidFill>
              </a:rPr>
              <a:t>নিকট</a:t>
            </a:r>
            <a:r>
              <a:rPr lang="en-US" sz="2800" dirty="0">
                <a:solidFill>
                  <a:srgbClr val="00FF00"/>
                </a:solidFill>
              </a:rPr>
              <a:t> </a:t>
            </a:r>
            <a:r>
              <a:rPr lang="en-US" sz="2800" dirty="0" err="1">
                <a:solidFill>
                  <a:srgbClr val="00FF00"/>
                </a:solidFill>
              </a:rPr>
              <a:t>থেকে</a:t>
            </a:r>
            <a:r>
              <a:rPr lang="en-US" sz="2800" dirty="0">
                <a:solidFill>
                  <a:srgbClr val="00FF00"/>
                </a:solidFill>
              </a:rPr>
              <a:t> </a:t>
            </a:r>
            <a:r>
              <a:rPr lang="en-US" sz="2800" dirty="0" err="1">
                <a:solidFill>
                  <a:srgbClr val="00FF00"/>
                </a:solidFill>
              </a:rPr>
              <a:t>ঈমান</a:t>
            </a:r>
            <a:r>
              <a:rPr lang="en-US" sz="2800" dirty="0">
                <a:solidFill>
                  <a:srgbClr val="00FF00"/>
                </a:solidFill>
              </a:rPr>
              <a:t> ও </a:t>
            </a:r>
            <a:r>
              <a:rPr lang="en-US" sz="2800" dirty="0" err="1">
                <a:solidFill>
                  <a:srgbClr val="00FF00"/>
                </a:solidFill>
              </a:rPr>
              <a:t>ইবাদত</a:t>
            </a:r>
            <a:r>
              <a:rPr lang="en-US" sz="2800" dirty="0">
                <a:solidFill>
                  <a:srgbClr val="00FF00"/>
                </a:solidFill>
              </a:rPr>
              <a:t>  </a:t>
            </a:r>
            <a:r>
              <a:rPr lang="en-US" sz="2800" dirty="0" err="1">
                <a:solidFill>
                  <a:srgbClr val="00FF00"/>
                </a:solidFill>
              </a:rPr>
              <a:t>সম্পর্কিত</a:t>
            </a:r>
            <a:r>
              <a:rPr lang="en-US" sz="2800" dirty="0">
                <a:solidFill>
                  <a:srgbClr val="00FF00"/>
                </a:solidFill>
              </a:rPr>
              <a:t> </a:t>
            </a:r>
            <a:r>
              <a:rPr lang="en-US" sz="2800" dirty="0" err="1">
                <a:solidFill>
                  <a:srgbClr val="00FF00"/>
                </a:solidFill>
              </a:rPr>
              <a:t>যে</a:t>
            </a:r>
            <a:r>
              <a:rPr lang="en-US" sz="2800" dirty="0">
                <a:solidFill>
                  <a:srgbClr val="00FF00"/>
                </a:solidFill>
              </a:rPr>
              <a:t> </a:t>
            </a:r>
            <a:r>
              <a:rPr lang="en-US" sz="2800" dirty="0" err="1">
                <a:solidFill>
                  <a:srgbClr val="00FF00"/>
                </a:solidFill>
              </a:rPr>
              <a:t>সকল</a:t>
            </a:r>
            <a:r>
              <a:rPr lang="en-US" sz="2800" dirty="0">
                <a:solidFill>
                  <a:srgbClr val="00FF00"/>
                </a:solidFill>
              </a:rPr>
              <a:t> </a:t>
            </a:r>
            <a:r>
              <a:rPr lang="en-US" sz="2800" dirty="0" err="1">
                <a:solidFill>
                  <a:srgbClr val="00FF00"/>
                </a:solidFill>
              </a:rPr>
              <a:t>অঙ্গীকার</a:t>
            </a:r>
            <a:r>
              <a:rPr lang="en-US" sz="2800" dirty="0">
                <a:solidFill>
                  <a:srgbClr val="00FF00"/>
                </a:solidFill>
              </a:rPr>
              <a:t> </a:t>
            </a:r>
            <a:r>
              <a:rPr lang="en-US" sz="2800" dirty="0" err="1">
                <a:solidFill>
                  <a:srgbClr val="00FF00"/>
                </a:solidFill>
              </a:rPr>
              <a:t>নিয়েছেন</a:t>
            </a:r>
            <a:r>
              <a:rPr lang="en-US" sz="2800" dirty="0">
                <a:solidFill>
                  <a:srgbClr val="00FF00"/>
                </a:solidFill>
              </a:rPr>
              <a:t> </a:t>
            </a:r>
            <a:r>
              <a:rPr lang="en-US" sz="2800" dirty="0" err="1">
                <a:solidFill>
                  <a:srgbClr val="00FF00"/>
                </a:solidFill>
              </a:rPr>
              <a:t>তা</a:t>
            </a:r>
            <a:r>
              <a:rPr lang="en-US" sz="2800" dirty="0">
                <a:solidFill>
                  <a:srgbClr val="00FF00"/>
                </a:solidFill>
              </a:rPr>
              <a:t> </a:t>
            </a:r>
            <a:r>
              <a:rPr lang="en-US" sz="2800" dirty="0" err="1">
                <a:solidFill>
                  <a:srgbClr val="00FF00"/>
                </a:solidFill>
              </a:rPr>
              <a:t>জানতে</a:t>
            </a:r>
            <a:r>
              <a:rPr lang="en-US" sz="2800" dirty="0">
                <a:solidFill>
                  <a:srgbClr val="00FF00"/>
                </a:solidFill>
              </a:rPr>
              <a:t> </a:t>
            </a:r>
            <a:r>
              <a:rPr lang="en-US" sz="2800" dirty="0" err="1">
                <a:solidFill>
                  <a:srgbClr val="00FF00"/>
                </a:solidFill>
              </a:rPr>
              <a:t>পারলো</a:t>
            </a:r>
            <a:r>
              <a:rPr lang="en-US" sz="2800" dirty="0">
                <a:solidFill>
                  <a:srgbClr val="00FF00"/>
                </a:solidFill>
              </a:rPr>
              <a:t>;</a:t>
            </a:r>
          </a:p>
          <a:p>
            <a:r>
              <a:rPr lang="en-US" sz="2800" dirty="0">
                <a:solidFill>
                  <a:srgbClr val="00FF00"/>
                </a:solidFill>
                <a:latin typeface="Kalpurush" panose="02000600000000000000" pitchFamily="2" charset="0"/>
              </a:rPr>
              <a:t>২। </a:t>
            </a:r>
            <a:r>
              <a:rPr lang="en-US" sz="2800" dirty="0" err="1">
                <a:solidFill>
                  <a:srgbClr val="00FF00"/>
                </a:solidFill>
                <a:latin typeface="Kalpurush" panose="02000600000000000000" pitchFamily="2" charset="0"/>
              </a:rPr>
              <a:t>চতুষ্পদ</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প্রানির</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মধ্যে</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হালাল</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বা</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বৈধ</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প্রানি</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গুলির</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নাম</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লিখতে</a:t>
            </a:r>
            <a:r>
              <a:rPr lang="en-US" sz="2800" dirty="0">
                <a:solidFill>
                  <a:srgbClr val="00FF00"/>
                </a:solidFill>
                <a:latin typeface="Kalpurush" panose="02000600000000000000" pitchFamily="2" charset="0"/>
              </a:rPr>
              <a:t> </a:t>
            </a:r>
            <a:r>
              <a:rPr lang="en-US" sz="2800" dirty="0" err="1">
                <a:solidFill>
                  <a:srgbClr val="00FF00"/>
                </a:solidFill>
                <a:latin typeface="Kalpurush" panose="02000600000000000000" pitchFamily="2" charset="0"/>
              </a:rPr>
              <a:t>পারবে</a:t>
            </a:r>
            <a:r>
              <a:rPr lang="en-US" sz="2800" dirty="0">
                <a:solidFill>
                  <a:srgbClr val="00FF00"/>
                </a:solidFill>
                <a:latin typeface="Kalpurush" panose="02000600000000000000" pitchFamily="2" charset="0"/>
              </a:rPr>
              <a:t>;</a:t>
            </a:r>
          </a:p>
          <a:p>
            <a:r>
              <a:rPr lang="en-US" sz="2800" b="0" i="0" dirty="0">
                <a:solidFill>
                  <a:srgbClr val="00FF00"/>
                </a:solidFill>
                <a:effectLst/>
                <a:latin typeface="Kalpurush" panose="02000600000000000000" pitchFamily="2" charset="0"/>
              </a:rPr>
              <a:t>৩। </a:t>
            </a:r>
            <a:r>
              <a:rPr lang="en-US" sz="2800" b="0" i="0" dirty="0" err="1">
                <a:solidFill>
                  <a:srgbClr val="00FF00"/>
                </a:solidFill>
                <a:effectLst/>
                <a:latin typeface="Kalpurush" panose="02000600000000000000" pitchFamily="2" charset="0"/>
              </a:rPr>
              <a:t>সম্মানিত</a:t>
            </a:r>
            <a:r>
              <a:rPr lang="en-US" sz="2800" b="0" i="0" dirty="0">
                <a:solidFill>
                  <a:srgbClr val="00FF00"/>
                </a:solidFill>
                <a:effectLst/>
                <a:latin typeface="Kalpurush" panose="02000600000000000000" pitchFamily="2" charset="0"/>
              </a:rPr>
              <a:t> </a:t>
            </a:r>
            <a:r>
              <a:rPr lang="en-US" sz="2800" b="0" i="0" dirty="0" err="1">
                <a:solidFill>
                  <a:srgbClr val="00FF00"/>
                </a:solidFill>
                <a:effectLst/>
                <a:latin typeface="Kalpurush" panose="02000600000000000000" pitchFamily="2" charset="0"/>
              </a:rPr>
              <a:t>মাসের</a:t>
            </a:r>
            <a:r>
              <a:rPr lang="en-US" sz="2800" b="0" i="0" dirty="0">
                <a:solidFill>
                  <a:srgbClr val="00FF00"/>
                </a:solidFill>
                <a:effectLst/>
                <a:latin typeface="Kalpurush" panose="02000600000000000000" pitchFamily="2" charset="0"/>
              </a:rPr>
              <a:t> </a:t>
            </a:r>
            <a:r>
              <a:rPr lang="en-US" sz="2800" b="0" i="0" dirty="0" err="1">
                <a:solidFill>
                  <a:srgbClr val="00FF00"/>
                </a:solidFill>
                <a:effectLst/>
                <a:latin typeface="Kalpurush" panose="02000600000000000000" pitchFamily="2" charset="0"/>
              </a:rPr>
              <a:t>নাম</a:t>
            </a:r>
            <a:r>
              <a:rPr lang="en-US" sz="2800" b="0" i="0" dirty="0">
                <a:solidFill>
                  <a:srgbClr val="00FF00"/>
                </a:solidFill>
                <a:effectLst/>
                <a:latin typeface="Kalpurush" panose="02000600000000000000" pitchFamily="2" charset="0"/>
              </a:rPr>
              <a:t> </a:t>
            </a:r>
            <a:r>
              <a:rPr lang="en-US" sz="2800" b="0" i="0" dirty="0" err="1">
                <a:solidFill>
                  <a:srgbClr val="00FF00"/>
                </a:solidFill>
                <a:effectLst/>
                <a:latin typeface="Kalpurush" panose="02000600000000000000" pitchFamily="2" charset="0"/>
              </a:rPr>
              <a:t>মুখস্থ</a:t>
            </a:r>
            <a:r>
              <a:rPr lang="en-US" sz="2800" b="0" i="0" dirty="0">
                <a:solidFill>
                  <a:srgbClr val="00FF00"/>
                </a:solidFill>
                <a:effectLst/>
                <a:latin typeface="Kalpurush" panose="02000600000000000000" pitchFamily="2" charset="0"/>
              </a:rPr>
              <a:t> </a:t>
            </a:r>
            <a:r>
              <a:rPr lang="en-US" sz="2800" b="0" i="0" dirty="0" err="1">
                <a:solidFill>
                  <a:srgbClr val="00FF00"/>
                </a:solidFill>
                <a:effectLst/>
                <a:latin typeface="Kalpurush" panose="02000600000000000000" pitchFamily="2" charset="0"/>
              </a:rPr>
              <a:t>বলতে</a:t>
            </a:r>
            <a:r>
              <a:rPr lang="en-US" sz="2800" b="0" i="0" dirty="0">
                <a:solidFill>
                  <a:srgbClr val="00FF00"/>
                </a:solidFill>
                <a:effectLst/>
                <a:latin typeface="Kalpurush" panose="02000600000000000000" pitchFamily="2" charset="0"/>
              </a:rPr>
              <a:t> </a:t>
            </a:r>
            <a:r>
              <a:rPr lang="en-US" sz="2800" b="0" i="0" dirty="0" err="1">
                <a:solidFill>
                  <a:srgbClr val="00FF00"/>
                </a:solidFill>
                <a:effectLst/>
                <a:latin typeface="Kalpurush" panose="02000600000000000000" pitchFamily="2" charset="0"/>
              </a:rPr>
              <a:t>পারবে</a:t>
            </a:r>
            <a:r>
              <a:rPr lang="en-US" sz="2800" b="0" i="0" dirty="0">
                <a:solidFill>
                  <a:srgbClr val="00FF00"/>
                </a:solidFill>
                <a:effectLst/>
                <a:latin typeface="Kalpurush" panose="02000600000000000000" pitchFamily="2" charset="0"/>
              </a:rPr>
              <a:t>;</a:t>
            </a:r>
          </a:p>
          <a:p>
            <a:r>
              <a:rPr lang="en-US" sz="2800" dirty="0">
                <a:solidFill>
                  <a:srgbClr val="00FF00"/>
                </a:solidFill>
              </a:rPr>
              <a:t>৪। </a:t>
            </a:r>
            <a:r>
              <a:rPr lang="en-US" sz="2800" dirty="0" err="1">
                <a:solidFill>
                  <a:srgbClr val="00FF00"/>
                </a:solidFill>
              </a:rPr>
              <a:t>আল্লাহর</a:t>
            </a:r>
            <a:r>
              <a:rPr lang="en-US" sz="2800" dirty="0">
                <a:solidFill>
                  <a:srgbClr val="00FF00"/>
                </a:solidFill>
              </a:rPr>
              <a:t> </a:t>
            </a:r>
            <a:r>
              <a:rPr lang="en-US" sz="2800" dirty="0" err="1">
                <a:solidFill>
                  <a:srgbClr val="00FF00"/>
                </a:solidFill>
              </a:rPr>
              <a:t>নিদর্শনাবলীর</a:t>
            </a:r>
            <a:r>
              <a:rPr lang="en-US" sz="2800" dirty="0">
                <a:solidFill>
                  <a:srgbClr val="00FF00"/>
                </a:solidFill>
              </a:rPr>
              <a:t>  </a:t>
            </a:r>
            <a:r>
              <a:rPr lang="en-US" sz="2800" dirty="0" err="1">
                <a:solidFill>
                  <a:srgbClr val="00FF00"/>
                </a:solidFill>
              </a:rPr>
              <a:t>বিবরন</a:t>
            </a:r>
            <a:r>
              <a:rPr lang="en-US" sz="2800" dirty="0">
                <a:solidFill>
                  <a:srgbClr val="00FF00"/>
                </a:solidFill>
              </a:rPr>
              <a:t> </a:t>
            </a:r>
            <a:r>
              <a:rPr lang="en-US" sz="2800" dirty="0" err="1">
                <a:solidFill>
                  <a:srgbClr val="00FF00"/>
                </a:solidFill>
              </a:rPr>
              <a:t>লিখতে</a:t>
            </a:r>
            <a:r>
              <a:rPr lang="en-US" sz="2800" dirty="0">
                <a:solidFill>
                  <a:srgbClr val="00FF00"/>
                </a:solidFill>
              </a:rPr>
              <a:t> </a:t>
            </a:r>
            <a:r>
              <a:rPr lang="en-US" sz="2800" dirty="0" err="1">
                <a:solidFill>
                  <a:srgbClr val="00FF00"/>
                </a:solidFill>
              </a:rPr>
              <a:t>পারবে</a:t>
            </a:r>
            <a:r>
              <a:rPr lang="en-US" sz="2800" dirty="0">
                <a:solidFill>
                  <a:srgbClr val="00FF00"/>
                </a:solidFill>
              </a:rPr>
              <a:t>;</a:t>
            </a:r>
          </a:p>
          <a:p>
            <a:r>
              <a:rPr lang="en-US" sz="2800" dirty="0">
                <a:solidFill>
                  <a:srgbClr val="00FF00"/>
                </a:solidFill>
              </a:rPr>
              <a:t>৫।মোহরিম </a:t>
            </a:r>
            <a:r>
              <a:rPr lang="en-US" sz="2800" dirty="0" err="1">
                <a:solidFill>
                  <a:srgbClr val="00FF00"/>
                </a:solidFill>
              </a:rPr>
              <a:t>অবস্থায়</a:t>
            </a:r>
            <a:r>
              <a:rPr lang="en-US" sz="2800" dirty="0">
                <a:solidFill>
                  <a:srgbClr val="00FF00"/>
                </a:solidFill>
              </a:rPr>
              <a:t>  </a:t>
            </a:r>
            <a:r>
              <a:rPr lang="en-US" sz="2800" dirty="0" err="1">
                <a:solidFill>
                  <a:srgbClr val="00FF00"/>
                </a:solidFill>
              </a:rPr>
              <a:t>হালাল</a:t>
            </a:r>
            <a:r>
              <a:rPr lang="en-US" sz="2800" dirty="0">
                <a:solidFill>
                  <a:srgbClr val="00FF00"/>
                </a:solidFill>
              </a:rPr>
              <a:t> </a:t>
            </a:r>
            <a:r>
              <a:rPr lang="en-US" sz="2800" dirty="0" err="1">
                <a:solidFill>
                  <a:srgbClr val="00FF00"/>
                </a:solidFill>
              </a:rPr>
              <a:t>প্রানি</a:t>
            </a:r>
            <a:r>
              <a:rPr lang="en-US" sz="2800" dirty="0">
                <a:solidFill>
                  <a:srgbClr val="00FF00"/>
                </a:solidFill>
              </a:rPr>
              <a:t> </a:t>
            </a:r>
            <a:r>
              <a:rPr lang="en-US" sz="2800" dirty="0" err="1">
                <a:solidFill>
                  <a:srgbClr val="00FF00"/>
                </a:solidFill>
              </a:rPr>
              <a:t>শিকার</a:t>
            </a:r>
            <a:r>
              <a:rPr lang="en-US" sz="2800" dirty="0">
                <a:solidFill>
                  <a:srgbClr val="00FF00"/>
                </a:solidFill>
              </a:rPr>
              <a:t> </a:t>
            </a:r>
            <a:r>
              <a:rPr lang="en-US" sz="2800" dirty="0" err="1">
                <a:solidFill>
                  <a:srgbClr val="00FF00"/>
                </a:solidFill>
              </a:rPr>
              <a:t>করার</a:t>
            </a:r>
            <a:r>
              <a:rPr lang="en-US" sz="2800" dirty="0">
                <a:solidFill>
                  <a:srgbClr val="00FF00"/>
                </a:solidFill>
              </a:rPr>
              <a:t> </a:t>
            </a:r>
            <a:r>
              <a:rPr lang="en-US" sz="2800" dirty="0" err="1">
                <a:solidFill>
                  <a:srgbClr val="00FF00"/>
                </a:solidFill>
              </a:rPr>
              <a:t>হুকুম</a:t>
            </a:r>
            <a:r>
              <a:rPr lang="en-US" sz="2800" dirty="0">
                <a:solidFill>
                  <a:srgbClr val="00FF00"/>
                </a:solidFill>
              </a:rPr>
              <a:t>  </a:t>
            </a:r>
            <a:r>
              <a:rPr lang="en-US" sz="2800" dirty="0" err="1">
                <a:solidFill>
                  <a:srgbClr val="00FF00"/>
                </a:solidFill>
              </a:rPr>
              <a:t>বর্ননা</a:t>
            </a:r>
            <a:r>
              <a:rPr lang="en-US" sz="2800" dirty="0">
                <a:solidFill>
                  <a:srgbClr val="00FF00"/>
                </a:solidFill>
              </a:rPr>
              <a:t> </a:t>
            </a:r>
            <a:r>
              <a:rPr lang="en-US" sz="2800" dirty="0" err="1">
                <a:solidFill>
                  <a:srgbClr val="00FF00"/>
                </a:solidFill>
              </a:rPr>
              <a:t>করতে</a:t>
            </a:r>
            <a:r>
              <a:rPr lang="en-US" sz="2800" dirty="0">
                <a:solidFill>
                  <a:srgbClr val="00FF00"/>
                </a:solidFill>
              </a:rPr>
              <a:t> </a:t>
            </a:r>
            <a:r>
              <a:rPr lang="en-US" sz="2800" dirty="0" err="1">
                <a:solidFill>
                  <a:srgbClr val="00FF00"/>
                </a:solidFill>
              </a:rPr>
              <a:t>পারবে</a:t>
            </a:r>
            <a:r>
              <a:rPr lang="en-US" sz="2800" dirty="0">
                <a:solidFill>
                  <a:srgbClr val="00FF00"/>
                </a:solidFill>
              </a:rPr>
              <a:t>  ।</a:t>
            </a:r>
          </a:p>
        </p:txBody>
      </p:sp>
    </p:spTree>
    <p:extLst>
      <p:ext uri="{BB962C8B-B14F-4D97-AF65-F5344CB8AC3E}">
        <p14:creationId xmlns:p14="http://schemas.microsoft.com/office/powerpoint/2010/main" val="19128424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014C54-8940-497F-B7F7-6DB71B104B18}"/>
              </a:ext>
            </a:extLst>
          </p:cNvPr>
          <p:cNvGrpSpPr/>
          <p:nvPr/>
        </p:nvGrpSpPr>
        <p:grpSpPr>
          <a:xfrm>
            <a:off x="228600" y="228600"/>
            <a:ext cx="8685465" cy="6282392"/>
            <a:chOff x="228600" y="228600"/>
            <a:chExt cx="8685465" cy="6282392"/>
          </a:xfrm>
        </p:grpSpPr>
        <p:grpSp>
          <p:nvGrpSpPr>
            <p:cNvPr id="5" name="Group 4">
              <a:extLst>
                <a:ext uri="{FF2B5EF4-FFF2-40B4-BE49-F238E27FC236}">
                  <a16:creationId xmlns:a16="http://schemas.microsoft.com/office/drawing/2014/main" id="{BE63A7CB-EA9D-4C26-B0C1-0A3819E31999}"/>
                </a:ext>
              </a:extLst>
            </p:cNvPr>
            <p:cNvGrpSpPr/>
            <p:nvPr/>
          </p:nvGrpSpPr>
          <p:grpSpPr>
            <a:xfrm>
              <a:off x="228600" y="228600"/>
              <a:ext cx="8685465" cy="6282392"/>
              <a:chOff x="228600" y="228600"/>
              <a:chExt cx="8685465" cy="6282392"/>
            </a:xfrm>
          </p:grpSpPr>
          <p:sp>
            <p:nvSpPr>
              <p:cNvPr id="2" name="TextBox 1">
                <a:extLst>
                  <a:ext uri="{FF2B5EF4-FFF2-40B4-BE49-F238E27FC236}">
                    <a16:creationId xmlns:a16="http://schemas.microsoft.com/office/drawing/2014/main" id="{60AAC803-B413-4FCC-A205-1F95DE1D77C4}"/>
                  </a:ext>
                </a:extLst>
              </p:cNvPr>
              <p:cNvSpPr txBox="1"/>
              <p:nvPr/>
            </p:nvSpPr>
            <p:spPr>
              <a:xfrm>
                <a:off x="457200" y="228600"/>
                <a:ext cx="8188036" cy="584775"/>
              </a:xfrm>
              <a:prstGeom prst="rect">
                <a:avLst/>
              </a:prstGeom>
              <a:noFill/>
            </p:spPr>
            <p:txBody>
              <a:bodyPr wrap="square" rtlCol="0">
                <a:spAutoFit/>
              </a:bodyPr>
              <a:lstStyle/>
              <a:p>
                <a:pPr algn="ctr"/>
                <a:r>
                  <a:rPr lang="en-US" sz="3200" dirty="0" err="1"/>
                  <a:t>একক</a:t>
                </a:r>
                <a:r>
                  <a:rPr lang="en-US" sz="3200" dirty="0"/>
                  <a:t> </a:t>
                </a:r>
                <a:r>
                  <a:rPr lang="en-US" sz="3200" dirty="0" err="1"/>
                  <a:t>কাজ</a:t>
                </a:r>
                <a:endParaRPr lang="en-US" sz="3200" dirty="0"/>
              </a:p>
            </p:txBody>
          </p:sp>
          <p:sp>
            <p:nvSpPr>
              <p:cNvPr id="3" name="TextBox 2">
                <a:extLst>
                  <a:ext uri="{FF2B5EF4-FFF2-40B4-BE49-F238E27FC236}">
                    <a16:creationId xmlns:a16="http://schemas.microsoft.com/office/drawing/2014/main" id="{91676CCB-6DA7-469F-A237-37F447DB9144}"/>
                  </a:ext>
                </a:extLst>
              </p:cNvPr>
              <p:cNvSpPr txBox="1"/>
              <p:nvPr/>
            </p:nvSpPr>
            <p:spPr>
              <a:xfrm>
                <a:off x="228600" y="4572000"/>
                <a:ext cx="8685465" cy="193899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6">
                        <a:lumMod val="50000"/>
                      </a:schemeClr>
                    </a:solidFill>
                  </a:rPr>
                  <a:t>“</a:t>
                </a:r>
                <a:r>
                  <a:rPr lang="en-US" sz="2800" dirty="0" err="1">
                    <a:solidFill>
                      <a:schemeClr val="accent6">
                        <a:lumMod val="50000"/>
                      </a:schemeClr>
                    </a:solidFill>
                  </a:rPr>
                  <a:t>আল</a:t>
                </a:r>
                <a:r>
                  <a:rPr lang="en-US" sz="2800" dirty="0">
                    <a:solidFill>
                      <a:schemeClr val="accent6">
                        <a:lumMod val="50000"/>
                      </a:schemeClr>
                    </a:solidFill>
                  </a:rPr>
                  <a:t>- </a:t>
                </a:r>
                <a:r>
                  <a:rPr lang="en-US" sz="2800" dirty="0" err="1">
                    <a:solidFill>
                      <a:schemeClr val="accent6">
                        <a:lumMod val="50000"/>
                      </a:schemeClr>
                    </a:solidFill>
                  </a:rPr>
                  <a:t>মায়িদা</a:t>
                </a:r>
                <a:r>
                  <a:rPr lang="en-US" sz="2800" dirty="0">
                    <a:solidFill>
                      <a:schemeClr val="accent6">
                        <a:lumMod val="50000"/>
                      </a:schemeClr>
                    </a:solidFill>
                  </a:rPr>
                  <a:t> ”</a:t>
                </a:r>
                <a:r>
                  <a:rPr lang="en-US" sz="2800" dirty="0" err="1">
                    <a:solidFill>
                      <a:schemeClr val="accent6">
                        <a:lumMod val="50000"/>
                      </a:schemeClr>
                    </a:solidFill>
                  </a:rPr>
                  <a:t>এর</a:t>
                </a:r>
                <a:r>
                  <a:rPr lang="en-US" sz="2800" dirty="0">
                    <a:solidFill>
                      <a:schemeClr val="accent6">
                        <a:lumMod val="50000"/>
                      </a:schemeClr>
                    </a:solidFill>
                  </a:rPr>
                  <a:t> </a:t>
                </a:r>
                <a:r>
                  <a:rPr lang="en-US" sz="2800" dirty="0" err="1">
                    <a:solidFill>
                      <a:schemeClr val="accent6">
                        <a:lumMod val="50000"/>
                      </a:schemeClr>
                    </a:solidFill>
                  </a:rPr>
                  <a:t>অর্থ</a:t>
                </a:r>
                <a:r>
                  <a:rPr lang="en-US" sz="2800" dirty="0">
                    <a:solidFill>
                      <a:schemeClr val="accent6">
                        <a:lumMod val="50000"/>
                      </a:schemeClr>
                    </a:solidFill>
                  </a:rPr>
                  <a:t> </a:t>
                </a:r>
                <a:r>
                  <a:rPr lang="en-US" sz="2800" dirty="0" err="1">
                    <a:solidFill>
                      <a:schemeClr val="accent6">
                        <a:lumMod val="50000"/>
                      </a:schemeClr>
                    </a:solidFill>
                  </a:rPr>
                  <a:t>কি</a:t>
                </a:r>
                <a:r>
                  <a:rPr lang="en-US" sz="2800" dirty="0">
                    <a:solidFill>
                      <a:schemeClr val="accent6">
                        <a:lumMod val="50000"/>
                      </a:schemeClr>
                    </a:solidFill>
                  </a:rPr>
                  <a:t> ?  </a:t>
                </a:r>
                <a:r>
                  <a:rPr lang="en-US" sz="2800" dirty="0" err="1">
                    <a:solidFill>
                      <a:schemeClr val="accent6">
                        <a:lumMod val="50000"/>
                      </a:schemeClr>
                    </a:solidFill>
                  </a:rPr>
                  <a:t>সূরাটি</a:t>
                </a:r>
                <a:r>
                  <a:rPr lang="en-US" sz="2800" dirty="0">
                    <a:solidFill>
                      <a:schemeClr val="accent6">
                        <a:lumMod val="50000"/>
                      </a:schemeClr>
                    </a:solidFill>
                  </a:rPr>
                  <a:t> </a:t>
                </a:r>
                <a:r>
                  <a:rPr lang="en-US" sz="2800" dirty="0" err="1">
                    <a:solidFill>
                      <a:schemeClr val="accent6">
                        <a:lumMod val="50000"/>
                      </a:schemeClr>
                    </a:solidFill>
                  </a:rPr>
                  <a:t>আল</a:t>
                </a:r>
                <a:r>
                  <a:rPr lang="en-US" sz="2800" dirty="0">
                    <a:solidFill>
                      <a:schemeClr val="accent6">
                        <a:lumMod val="50000"/>
                      </a:schemeClr>
                    </a:solidFill>
                  </a:rPr>
                  <a:t> –</a:t>
                </a:r>
                <a:r>
                  <a:rPr lang="en-US" sz="2800" dirty="0" err="1">
                    <a:solidFill>
                      <a:schemeClr val="accent6">
                        <a:lumMod val="50000"/>
                      </a:schemeClr>
                    </a:solidFill>
                  </a:rPr>
                  <a:t>মায়িদা</a:t>
                </a:r>
                <a:r>
                  <a:rPr lang="en-US" sz="2800" dirty="0">
                    <a:solidFill>
                      <a:schemeClr val="accent6">
                        <a:lumMod val="50000"/>
                      </a:schemeClr>
                    </a:solidFill>
                  </a:rPr>
                  <a:t> </a:t>
                </a:r>
                <a:r>
                  <a:rPr lang="en-US" sz="2800" dirty="0" err="1">
                    <a:solidFill>
                      <a:schemeClr val="accent6">
                        <a:lumMod val="50000"/>
                      </a:schemeClr>
                    </a:solidFill>
                  </a:rPr>
                  <a:t>নামে</a:t>
                </a:r>
                <a:r>
                  <a:rPr lang="en-US" sz="2800" dirty="0">
                    <a:solidFill>
                      <a:schemeClr val="accent6">
                        <a:lumMod val="50000"/>
                      </a:schemeClr>
                    </a:solidFill>
                  </a:rPr>
                  <a:t> </a:t>
                </a:r>
                <a:r>
                  <a:rPr lang="en-US" sz="2800" dirty="0" err="1">
                    <a:solidFill>
                      <a:schemeClr val="accent6">
                        <a:lumMod val="50000"/>
                      </a:schemeClr>
                    </a:solidFill>
                  </a:rPr>
                  <a:t>নামকরণের</a:t>
                </a:r>
                <a:r>
                  <a:rPr lang="en-US" sz="2800" dirty="0">
                    <a:solidFill>
                      <a:schemeClr val="accent6">
                        <a:lumMod val="50000"/>
                      </a:schemeClr>
                    </a:solidFill>
                  </a:rPr>
                  <a:t> </a:t>
                </a:r>
                <a:r>
                  <a:rPr lang="en-US" sz="2800" dirty="0" err="1">
                    <a:solidFill>
                      <a:schemeClr val="accent6">
                        <a:lumMod val="50000"/>
                      </a:schemeClr>
                    </a:solidFill>
                  </a:rPr>
                  <a:t>কারন</a:t>
                </a:r>
                <a:r>
                  <a:rPr lang="en-US" sz="2800" dirty="0">
                    <a:solidFill>
                      <a:schemeClr val="accent6">
                        <a:lumMod val="50000"/>
                      </a:schemeClr>
                    </a:solidFill>
                  </a:rPr>
                  <a:t> </a:t>
                </a:r>
                <a:r>
                  <a:rPr lang="en-US" sz="2800" dirty="0" err="1">
                    <a:solidFill>
                      <a:schemeClr val="accent6">
                        <a:lumMod val="50000"/>
                      </a:schemeClr>
                    </a:solidFill>
                  </a:rPr>
                  <a:t>কি</a:t>
                </a:r>
                <a:r>
                  <a:rPr lang="en-US" sz="2800" dirty="0">
                    <a:solidFill>
                      <a:schemeClr val="accent6">
                        <a:lumMod val="50000"/>
                      </a:schemeClr>
                    </a:solidFill>
                  </a:rPr>
                  <a:t>?</a:t>
                </a:r>
              </a:p>
              <a:p>
                <a:pPr marL="285750" indent="-285750">
                  <a:buFont typeface="Arial" panose="020B0604020202020204" pitchFamily="34" charset="0"/>
                  <a:buChar char="•"/>
                </a:pPr>
                <a:r>
                  <a:rPr lang="en-US" sz="2800" dirty="0">
                    <a:solidFill>
                      <a:schemeClr val="accent6">
                        <a:lumMod val="50000"/>
                      </a:schemeClr>
                    </a:solidFill>
                  </a:rPr>
                  <a:t>*</a:t>
                </a:r>
                <a:r>
                  <a:rPr lang="en-US" sz="2800" dirty="0" err="1">
                    <a:solidFill>
                      <a:schemeClr val="accent6">
                        <a:lumMod val="50000"/>
                      </a:schemeClr>
                    </a:solidFill>
                  </a:rPr>
                  <a:t>মহররম</a:t>
                </a:r>
                <a:r>
                  <a:rPr lang="en-US" sz="2800" dirty="0">
                    <a:solidFill>
                      <a:schemeClr val="accent6">
                        <a:lumMod val="50000"/>
                      </a:schemeClr>
                    </a:solidFill>
                  </a:rPr>
                  <a:t> </a:t>
                </a:r>
                <a:r>
                  <a:rPr lang="en-US" sz="2800" dirty="0" err="1">
                    <a:solidFill>
                      <a:schemeClr val="accent6">
                        <a:lumMod val="50000"/>
                      </a:schemeClr>
                    </a:solidFill>
                  </a:rPr>
                  <a:t>মাসের</a:t>
                </a:r>
                <a:r>
                  <a:rPr lang="en-US" sz="2800" dirty="0">
                    <a:solidFill>
                      <a:schemeClr val="accent6">
                        <a:lumMod val="50000"/>
                      </a:schemeClr>
                    </a:solidFill>
                  </a:rPr>
                  <a:t> </a:t>
                </a:r>
                <a:r>
                  <a:rPr lang="en-US" sz="2800" dirty="0" err="1">
                    <a:solidFill>
                      <a:schemeClr val="accent6">
                        <a:lumMod val="50000"/>
                      </a:schemeClr>
                    </a:solidFill>
                  </a:rPr>
                  <a:t>পাঁচটি</a:t>
                </a:r>
                <a:r>
                  <a:rPr lang="en-US" sz="2800" dirty="0">
                    <a:solidFill>
                      <a:schemeClr val="accent6">
                        <a:lumMod val="50000"/>
                      </a:schemeClr>
                    </a:solidFill>
                  </a:rPr>
                  <a:t> </a:t>
                </a:r>
                <a:r>
                  <a:rPr lang="en-US" sz="2800" dirty="0" err="1">
                    <a:solidFill>
                      <a:schemeClr val="accent6">
                        <a:lumMod val="50000"/>
                      </a:schemeClr>
                    </a:solidFill>
                  </a:rPr>
                  <a:t>বৈশিষ্ট্য</a:t>
                </a:r>
                <a:r>
                  <a:rPr lang="en-US" sz="2800" dirty="0">
                    <a:solidFill>
                      <a:schemeClr val="accent6">
                        <a:lumMod val="50000"/>
                      </a:schemeClr>
                    </a:solidFill>
                  </a:rPr>
                  <a:t> </a:t>
                </a:r>
                <a:r>
                  <a:rPr lang="en-US" sz="2800" dirty="0" err="1">
                    <a:solidFill>
                      <a:schemeClr val="accent6">
                        <a:lumMod val="50000"/>
                      </a:schemeClr>
                    </a:solidFill>
                  </a:rPr>
                  <a:t>লিখ</a:t>
                </a:r>
                <a:r>
                  <a:rPr lang="en-US" sz="2800" dirty="0">
                    <a:solidFill>
                      <a:schemeClr val="accent6">
                        <a:lumMod val="50000"/>
                      </a:schemeClr>
                    </a:solidFill>
                  </a:rPr>
                  <a:t>।</a:t>
                </a:r>
              </a:p>
              <a:p>
                <a:pPr marL="285750" indent="-285750">
                  <a:buFont typeface="Arial" panose="020B0604020202020204" pitchFamily="34" charset="0"/>
                  <a:buChar char="•"/>
                </a:pPr>
                <a:r>
                  <a:rPr lang="en-US" sz="2800" dirty="0">
                    <a:solidFill>
                      <a:schemeClr val="accent6">
                        <a:lumMod val="50000"/>
                      </a:schemeClr>
                    </a:solidFill>
                  </a:rPr>
                  <a:t>“ </a:t>
                </a:r>
                <a:r>
                  <a:rPr lang="ar-SA" sz="2800" dirty="0">
                    <a:solidFill>
                      <a:schemeClr val="accent6">
                        <a:lumMod val="50000"/>
                      </a:schemeClr>
                    </a:solidFill>
                  </a:rPr>
                  <a:t>تَعَاوَنُوۡا عَلَی الۡبِرِّ وَ التَّقۡوٰی</a:t>
                </a:r>
                <a:r>
                  <a:rPr lang="en-US" sz="2800" dirty="0">
                    <a:solidFill>
                      <a:schemeClr val="accent6">
                        <a:lumMod val="50000"/>
                      </a:schemeClr>
                    </a:solidFill>
                  </a:rPr>
                  <a:t> ” </a:t>
                </a:r>
                <a:r>
                  <a:rPr lang="en-US" sz="2800" dirty="0" err="1">
                    <a:solidFill>
                      <a:schemeClr val="accent6">
                        <a:lumMod val="50000"/>
                      </a:schemeClr>
                    </a:solidFill>
                  </a:rPr>
                  <a:t>ব্যাখ্যা</a:t>
                </a:r>
                <a:r>
                  <a:rPr lang="en-US" sz="2800" dirty="0">
                    <a:solidFill>
                      <a:schemeClr val="accent6">
                        <a:lumMod val="50000"/>
                      </a:schemeClr>
                    </a:solidFill>
                  </a:rPr>
                  <a:t> </a:t>
                </a:r>
                <a:r>
                  <a:rPr lang="en-US" sz="2800" dirty="0" err="1">
                    <a:solidFill>
                      <a:schemeClr val="accent6">
                        <a:lumMod val="50000"/>
                      </a:schemeClr>
                    </a:solidFill>
                  </a:rPr>
                  <a:t>কর</a:t>
                </a:r>
                <a:r>
                  <a:rPr lang="en-US" sz="2800" dirty="0">
                    <a:solidFill>
                      <a:schemeClr val="accent6">
                        <a:lumMod val="50000"/>
                      </a:schemeClr>
                    </a:solidFill>
                  </a:rPr>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pSp>
        <p:pic>
          <p:nvPicPr>
            <p:cNvPr id="7" name="Picture 6">
              <a:extLst>
                <a:ext uri="{FF2B5EF4-FFF2-40B4-BE49-F238E27FC236}">
                  <a16:creationId xmlns:a16="http://schemas.microsoft.com/office/drawing/2014/main" id="{F9243ABA-640D-4E70-8A6A-A4E273B8F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13375"/>
              <a:ext cx="6248400" cy="3758625"/>
            </a:xfrm>
            <a:prstGeom prst="rect">
              <a:avLst/>
            </a:prstGeom>
          </p:spPr>
        </p:pic>
      </p:grpSp>
    </p:spTree>
    <p:extLst>
      <p:ext uri="{BB962C8B-B14F-4D97-AF65-F5344CB8AC3E}">
        <p14:creationId xmlns:p14="http://schemas.microsoft.com/office/powerpoint/2010/main" val="698381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26" name="Picture 2" descr="Kuwaitis eat a traditional Kuwaiti feast made from camel meat during...  News Photo - Getty Images">
            <a:extLst>
              <a:ext uri="{FF2B5EF4-FFF2-40B4-BE49-F238E27FC236}">
                <a16:creationId xmlns:a16="http://schemas.microsoft.com/office/drawing/2014/main" id="{121CB659-369C-4A08-9C8C-A68424894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8839199"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A8B21D-A8B1-4190-A209-1104FE6EC9DD}"/>
              </a:ext>
            </a:extLst>
          </p:cNvPr>
          <p:cNvSpPr txBox="1"/>
          <p:nvPr/>
        </p:nvSpPr>
        <p:spPr>
          <a:xfrm>
            <a:off x="0" y="228600"/>
            <a:ext cx="9144000" cy="646331"/>
          </a:xfrm>
          <a:prstGeom prst="rect">
            <a:avLst/>
          </a:prstGeom>
          <a:noFill/>
        </p:spPr>
        <p:txBody>
          <a:bodyPr wrap="square" rtlCol="0">
            <a:spAutoFit/>
          </a:bodyPr>
          <a:lstStyle/>
          <a:p>
            <a:pPr algn="ctr"/>
            <a:r>
              <a:rPr lang="en-US" sz="3600" dirty="0" err="1">
                <a:solidFill>
                  <a:srgbClr val="FF0000"/>
                </a:solidFill>
              </a:rPr>
              <a:t>দলগত</a:t>
            </a:r>
            <a:r>
              <a:rPr lang="en-US" sz="3600" dirty="0">
                <a:solidFill>
                  <a:srgbClr val="FF0000"/>
                </a:solidFill>
              </a:rPr>
              <a:t> </a:t>
            </a:r>
            <a:r>
              <a:rPr lang="en-US" sz="3600" dirty="0" err="1">
                <a:solidFill>
                  <a:srgbClr val="FF0000"/>
                </a:solidFill>
              </a:rPr>
              <a:t>কাজ</a:t>
            </a:r>
            <a:endParaRPr lang="en-US" sz="3600" dirty="0">
              <a:solidFill>
                <a:srgbClr val="FF0000"/>
              </a:solidFill>
            </a:endParaRPr>
          </a:p>
        </p:txBody>
      </p:sp>
      <p:sp>
        <p:nvSpPr>
          <p:cNvPr id="3" name="Speech Bubble: Rectangle 2">
            <a:extLst>
              <a:ext uri="{FF2B5EF4-FFF2-40B4-BE49-F238E27FC236}">
                <a16:creationId xmlns:a16="http://schemas.microsoft.com/office/drawing/2014/main" id="{BBFE481D-775C-4678-96D7-12A717309035}"/>
              </a:ext>
            </a:extLst>
          </p:cNvPr>
          <p:cNvSpPr/>
          <p:nvPr/>
        </p:nvSpPr>
        <p:spPr>
          <a:xfrm>
            <a:off x="1447800" y="914400"/>
            <a:ext cx="3657600" cy="1295400"/>
          </a:xfrm>
          <a:prstGeom prst="wedgeRectCallout">
            <a:avLst>
              <a:gd name="adj1" fmla="val 44012"/>
              <a:gd name="adj2" fmla="val 1284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6">
                    <a:lumMod val="50000"/>
                  </a:schemeClr>
                </a:solidFill>
              </a:rPr>
              <a:t> تَعَاوَنُوۡا عَلَی الۡبِرِّ وَ التَّقۡوٰی</a:t>
            </a:r>
            <a:endParaRPr lang="en-US" sz="2400" dirty="0">
              <a:solidFill>
                <a:schemeClr val="accent6">
                  <a:lumMod val="50000"/>
                </a:schemeClr>
              </a:solidFill>
            </a:endParaRPr>
          </a:p>
        </p:txBody>
      </p:sp>
    </p:spTree>
    <p:extLst>
      <p:ext uri="{BB962C8B-B14F-4D97-AF65-F5344CB8AC3E}">
        <p14:creationId xmlns:p14="http://schemas.microsoft.com/office/powerpoint/2010/main" val="7013329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out)">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2EF7CBC-9A28-4794-A71E-0FF21AC8C044}"/>
              </a:ext>
            </a:extLst>
          </p:cNvPr>
          <p:cNvSpPr/>
          <p:nvPr/>
        </p:nvSpPr>
        <p:spPr>
          <a:xfrm>
            <a:off x="831954" y="152400"/>
            <a:ext cx="3733800" cy="990600"/>
          </a:xfrm>
          <a:prstGeom prst="wedgeEllipseCallout">
            <a:avLst>
              <a:gd name="adj1" fmla="val 31760"/>
              <a:gd name="adj2" fmla="val 1520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rPr>
              <a:t>মূল্যায়ন</a:t>
            </a:r>
            <a:endParaRPr lang="en-US" sz="2400" dirty="0">
              <a:solidFill>
                <a:srgbClr val="7030A0"/>
              </a:solidFill>
            </a:endParaRPr>
          </a:p>
        </p:txBody>
      </p:sp>
      <p:grpSp>
        <p:nvGrpSpPr>
          <p:cNvPr id="2048" name="Group 2047">
            <a:extLst>
              <a:ext uri="{FF2B5EF4-FFF2-40B4-BE49-F238E27FC236}">
                <a16:creationId xmlns:a16="http://schemas.microsoft.com/office/drawing/2014/main" id="{7862C100-588E-4814-BBAE-04C7EC041939}"/>
              </a:ext>
            </a:extLst>
          </p:cNvPr>
          <p:cNvGrpSpPr/>
          <p:nvPr/>
        </p:nvGrpSpPr>
        <p:grpSpPr>
          <a:xfrm>
            <a:off x="457200" y="2590800"/>
            <a:ext cx="8077200" cy="3640121"/>
            <a:chOff x="-87140" y="2500059"/>
            <a:chExt cx="9236760" cy="3730861"/>
          </a:xfrm>
        </p:grpSpPr>
        <p:grpSp>
          <p:nvGrpSpPr>
            <p:cNvPr id="20" name="Group 19">
              <a:extLst>
                <a:ext uri="{FF2B5EF4-FFF2-40B4-BE49-F238E27FC236}">
                  <a16:creationId xmlns:a16="http://schemas.microsoft.com/office/drawing/2014/main" id="{C180E169-714A-4E71-9137-988C212E8FF2}"/>
                </a:ext>
              </a:extLst>
            </p:cNvPr>
            <p:cNvGrpSpPr/>
            <p:nvPr/>
          </p:nvGrpSpPr>
          <p:grpSpPr>
            <a:xfrm>
              <a:off x="-87140" y="2500059"/>
              <a:ext cx="9236760" cy="487715"/>
              <a:chOff x="-87140" y="2500059"/>
              <a:chExt cx="9236760" cy="487715"/>
            </a:xfrm>
          </p:grpSpPr>
          <p:sp>
            <p:nvSpPr>
              <p:cNvPr id="6" name="TextBox 5">
                <a:extLst>
                  <a:ext uri="{FF2B5EF4-FFF2-40B4-BE49-F238E27FC236}">
                    <a16:creationId xmlns:a16="http://schemas.microsoft.com/office/drawing/2014/main" id="{32AF1DF3-173C-4580-B5F2-7C15DB5742BE}"/>
                  </a:ext>
                </a:extLst>
              </p:cNvPr>
              <p:cNvSpPr txBox="1"/>
              <p:nvPr/>
            </p:nvSpPr>
            <p:spPr>
              <a:xfrm>
                <a:off x="-87140" y="2514600"/>
                <a:ext cx="4542341" cy="473174"/>
              </a:xfrm>
              <a:prstGeom prst="rect">
                <a:avLst/>
              </a:prstGeom>
              <a:noFill/>
            </p:spPr>
            <p:txBody>
              <a:bodyPr wrap="square" rtlCol="0">
                <a:spAutoFit/>
              </a:bodyPr>
              <a:lstStyle/>
              <a:p>
                <a:r>
                  <a:rPr lang="ar-SA" sz="2000" dirty="0">
                    <a:solidFill>
                      <a:srgbClr val="FF0000"/>
                    </a:solidFill>
                  </a:rPr>
                  <a:t>  </a:t>
                </a:r>
                <a:r>
                  <a:rPr lang="en-US" sz="2000" dirty="0">
                    <a:solidFill>
                      <a:srgbClr val="FF0000"/>
                    </a:solidFill>
                  </a:rPr>
                  <a:t>  ১। </a:t>
                </a:r>
                <a:r>
                  <a:rPr lang="en-US" sz="2000" dirty="0" err="1">
                    <a:solidFill>
                      <a:srgbClr val="FF0000"/>
                    </a:solidFill>
                  </a:rPr>
                  <a:t>আল্লাহর</a:t>
                </a:r>
                <a:r>
                  <a:rPr lang="en-US" sz="2000" dirty="0">
                    <a:solidFill>
                      <a:srgbClr val="FF0000"/>
                    </a:solidFill>
                  </a:rPr>
                  <a:t> </a:t>
                </a:r>
                <a:r>
                  <a:rPr lang="en-US" sz="2000" dirty="0" err="1">
                    <a:solidFill>
                      <a:srgbClr val="FF0000"/>
                    </a:solidFill>
                  </a:rPr>
                  <a:t>নিদশর্নাবলী</a:t>
                </a:r>
                <a:r>
                  <a:rPr lang="en-US" sz="2000" dirty="0">
                    <a:solidFill>
                      <a:srgbClr val="FF0000"/>
                    </a:solidFill>
                  </a:rPr>
                  <a:t> (</a:t>
                </a:r>
                <a:r>
                  <a:rPr lang="ar-SA" sz="2000" b="1" dirty="0">
                    <a:solidFill>
                      <a:srgbClr val="FF00FF"/>
                    </a:solidFill>
                  </a:rPr>
                  <a:t>شَعَآئِرَ </a:t>
                </a:r>
                <a:r>
                  <a:rPr lang="en-US" sz="2000" dirty="0">
                    <a:solidFill>
                      <a:srgbClr val="FF0000"/>
                    </a:solidFill>
                  </a:rPr>
                  <a:t>)</a:t>
                </a:r>
                <a:r>
                  <a:rPr lang="en-US" sz="2000" dirty="0" err="1">
                    <a:solidFill>
                      <a:srgbClr val="FF0000"/>
                    </a:solidFill>
                  </a:rPr>
                  <a:t>কোনটি</a:t>
                </a:r>
                <a:r>
                  <a:rPr lang="en-US" sz="2000" dirty="0">
                    <a:solidFill>
                      <a:srgbClr val="FF0000"/>
                    </a:solidFill>
                  </a:rPr>
                  <a:t>-</a:t>
                </a:r>
                <a:r>
                  <a:rPr lang="en-US" sz="2400" dirty="0">
                    <a:solidFill>
                      <a:srgbClr val="FF0000"/>
                    </a:solidFill>
                  </a:rPr>
                  <a:t>:</a:t>
                </a:r>
              </a:p>
            </p:txBody>
          </p:sp>
          <p:sp>
            <p:nvSpPr>
              <p:cNvPr id="7" name="Rectangle 6">
                <a:extLst>
                  <a:ext uri="{FF2B5EF4-FFF2-40B4-BE49-F238E27FC236}">
                    <a16:creationId xmlns:a16="http://schemas.microsoft.com/office/drawing/2014/main" id="{D076AE36-ED3A-4B15-A641-3B763DE4C3CC}"/>
                  </a:ext>
                </a:extLst>
              </p:cNvPr>
              <p:cNvSpPr/>
              <p:nvPr/>
            </p:nvSpPr>
            <p:spPr>
              <a:xfrm>
                <a:off x="4565754" y="2514599"/>
                <a:ext cx="1066800" cy="46166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err="1"/>
                  <a:t>দাড়ি</a:t>
                </a:r>
                <a:endParaRPr lang="en-US" dirty="0"/>
              </a:p>
            </p:txBody>
          </p:sp>
          <p:sp>
            <p:nvSpPr>
              <p:cNvPr id="8" name="Rectangle 7">
                <a:extLst>
                  <a:ext uri="{FF2B5EF4-FFF2-40B4-BE49-F238E27FC236}">
                    <a16:creationId xmlns:a16="http://schemas.microsoft.com/office/drawing/2014/main" id="{7FEF22E7-B164-49C7-A318-F6848C256F8A}"/>
                  </a:ext>
                </a:extLst>
              </p:cNvPr>
              <p:cNvSpPr/>
              <p:nvPr/>
            </p:nvSpPr>
            <p:spPr>
              <a:xfrm>
                <a:off x="5743106" y="2506491"/>
                <a:ext cx="1066800" cy="46166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গোপ</a:t>
                </a:r>
                <a:endParaRPr lang="en-US" dirty="0"/>
              </a:p>
            </p:txBody>
          </p:sp>
          <p:sp>
            <p:nvSpPr>
              <p:cNvPr id="9" name="Rectangle 8">
                <a:extLst>
                  <a:ext uri="{FF2B5EF4-FFF2-40B4-BE49-F238E27FC236}">
                    <a16:creationId xmlns:a16="http://schemas.microsoft.com/office/drawing/2014/main" id="{707E765E-ECBD-41C0-B953-C2A2846DC85A}"/>
                  </a:ext>
                </a:extLst>
              </p:cNvPr>
              <p:cNvSpPr/>
              <p:nvPr/>
            </p:nvSpPr>
            <p:spPr>
              <a:xfrm>
                <a:off x="6920458" y="2500060"/>
                <a:ext cx="10668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a:t>নামাজ</a:t>
                </a:r>
                <a:endParaRPr lang="en-US" dirty="0"/>
              </a:p>
            </p:txBody>
          </p:sp>
          <p:sp>
            <p:nvSpPr>
              <p:cNvPr id="10" name="Rectangle 9">
                <a:extLst>
                  <a:ext uri="{FF2B5EF4-FFF2-40B4-BE49-F238E27FC236}">
                    <a16:creationId xmlns:a16="http://schemas.microsoft.com/office/drawing/2014/main" id="{926645B5-3754-4377-95C8-47CA10D23944}"/>
                  </a:ext>
                </a:extLst>
              </p:cNvPr>
              <p:cNvSpPr/>
              <p:nvPr/>
            </p:nvSpPr>
            <p:spPr>
              <a:xfrm>
                <a:off x="8082820" y="2500059"/>
                <a:ext cx="1066800" cy="4616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নখ</a:t>
                </a:r>
                <a:endParaRPr lang="en-US" dirty="0"/>
              </a:p>
            </p:txBody>
          </p:sp>
        </p:grpSp>
        <p:grpSp>
          <p:nvGrpSpPr>
            <p:cNvPr id="21" name="Group 20">
              <a:extLst>
                <a:ext uri="{FF2B5EF4-FFF2-40B4-BE49-F238E27FC236}">
                  <a16:creationId xmlns:a16="http://schemas.microsoft.com/office/drawing/2014/main" id="{00024AA4-0B0A-458C-9783-1F0B1FF4AD4F}"/>
                </a:ext>
              </a:extLst>
            </p:cNvPr>
            <p:cNvGrpSpPr/>
            <p:nvPr/>
          </p:nvGrpSpPr>
          <p:grpSpPr>
            <a:xfrm>
              <a:off x="381000" y="3429000"/>
              <a:ext cx="8739890" cy="540098"/>
              <a:chOff x="381000" y="3429000"/>
              <a:chExt cx="8739890" cy="540098"/>
            </a:xfrm>
          </p:grpSpPr>
          <p:sp>
            <p:nvSpPr>
              <p:cNvPr id="11" name="TextBox 10">
                <a:extLst>
                  <a:ext uri="{FF2B5EF4-FFF2-40B4-BE49-F238E27FC236}">
                    <a16:creationId xmlns:a16="http://schemas.microsoft.com/office/drawing/2014/main" id="{E8A42E32-B8F9-4306-B810-611A8CB1CDAD}"/>
                  </a:ext>
                </a:extLst>
              </p:cNvPr>
              <p:cNvSpPr txBox="1"/>
              <p:nvPr/>
            </p:nvSpPr>
            <p:spPr>
              <a:xfrm>
                <a:off x="381000" y="3429000"/>
                <a:ext cx="3733800" cy="461665"/>
              </a:xfrm>
              <a:prstGeom prst="rect">
                <a:avLst/>
              </a:prstGeom>
              <a:noFill/>
            </p:spPr>
            <p:txBody>
              <a:bodyPr wrap="square" rtlCol="0">
                <a:spAutoFit/>
              </a:bodyPr>
              <a:lstStyle/>
              <a:p>
                <a:r>
                  <a:rPr lang="en-US" sz="2400" dirty="0">
                    <a:solidFill>
                      <a:schemeClr val="accent4">
                        <a:lumMod val="75000"/>
                      </a:schemeClr>
                    </a:solidFill>
                  </a:rPr>
                  <a:t>২।   </a:t>
                </a:r>
                <a:r>
                  <a:rPr lang="ar-SA" sz="2400" dirty="0">
                    <a:solidFill>
                      <a:schemeClr val="accent4">
                        <a:lumMod val="75000"/>
                      </a:schemeClr>
                    </a:solidFill>
                  </a:rPr>
                  <a:t>يا</a:t>
                </a:r>
                <a:r>
                  <a:rPr lang="en-US" sz="2400" dirty="0">
                    <a:solidFill>
                      <a:schemeClr val="accent4">
                        <a:lumMod val="75000"/>
                      </a:schemeClr>
                    </a:solidFill>
                  </a:rPr>
                  <a:t>  </a:t>
                </a:r>
                <a:r>
                  <a:rPr lang="en-US" sz="2400" dirty="0" err="1">
                    <a:solidFill>
                      <a:schemeClr val="accent4">
                        <a:lumMod val="75000"/>
                      </a:schemeClr>
                    </a:solidFill>
                  </a:rPr>
                  <a:t>হরফে</a:t>
                </a:r>
                <a:r>
                  <a:rPr lang="en-US" sz="2400" dirty="0">
                    <a:solidFill>
                      <a:schemeClr val="accent4">
                        <a:lumMod val="75000"/>
                      </a:schemeClr>
                    </a:solidFill>
                  </a:rPr>
                  <a:t> </a:t>
                </a:r>
                <a:r>
                  <a:rPr lang="en-US" sz="2400" dirty="0" err="1">
                    <a:solidFill>
                      <a:schemeClr val="accent4">
                        <a:lumMod val="75000"/>
                      </a:schemeClr>
                    </a:solidFill>
                  </a:rPr>
                  <a:t>নিদা</a:t>
                </a:r>
                <a:r>
                  <a:rPr lang="en-US" sz="2400" dirty="0">
                    <a:solidFill>
                      <a:schemeClr val="accent4">
                        <a:lumMod val="75000"/>
                      </a:schemeClr>
                    </a:solidFill>
                  </a:rPr>
                  <a:t> </a:t>
                </a:r>
                <a:r>
                  <a:rPr lang="en-US" sz="2400" dirty="0" err="1">
                    <a:solidFill>
                      <a:schemeClr val="accent4">
                        <a:lumMod val="75000"/>
                      </a:schemeClr>
                    </a:solidFill>
                  </a:rPr>
                  <a:t>কয়টি</a:t>
                </a:r>
                <a:r>
                  <a:rPr lang="en-US" sz="2400" dirty="0">
                    <a:solidFill>
                      <a:schemeClr val="accent4">
                        <a:lumMod val="75000"/>
                      </a:schemeClr>
                    </a:solidFill>
                  </a:rPr>
                  <a:t> </a:t>
                </a:r>
                <a:r>
                  <a:rPr lang="en-US" sz="2400" dirty="0">
                    <a:solidFill>
                      <a:srgbClr val="00FF00"/>
                    </a:solidFill>
                  </a:rPr>
                  <a:t>:</a:t>
                </a:r>
              </a:p>
            </p:txBody>
          </p:sp>
          <p:sp>
            <p:nvSpPr>
              <p:cNvPr id="13" name="Rectangle 12">
                <a:extLst>
                  <a:ext uri="{FF2B5EF4-FFF2-40B4-BE49-F238E27FC236}">
                    <a16:creationId xmlns:a16="http://schemas.microsoft.com/office/drawing/2014/main" id="{FBBDE717-2B59-4CB4-A42E-8A18770BE49E}"/>
                  </a:ext>
                </a:extLst>
              </p:cNvPr>
              <p:cNvSpPr/>
              <p:nvPr/>
            </p:nvSpPr>
            <p:spPr>
              <a:xfrm>
                <a:off x="4405862" y="3562900"/>
                <a:ext cx="1295400" cy="3994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C50B37"/>
                    </a:solidFill>
                  </a:rPr>
                  <a:t>৩</a:t>
                </a:r>
              </a:p>
            </p:txBody>
          </p:sp>
          <p:sp>
            <p:nvSpPr>
              <p:cNvPr id="17" name="Rectangle 16">
                <a:extLst>
                  <a:ext uri="{FF2B5EF4-FFF2-40B4-BE49-F238E27FC236}">
                    <a16:creationId xmlns:a16="http://schemas.microsoft.com/office/drawing/2014/main" id="{CBBACAE0-248B-44F2-9A29-ACC22A3FE560}"/>
                  </a:ext>
                </a:extLst>
              </p:cNvPr>
              <p:cNvSpPr/>
              <p:nvPr/>
            </p:nvSpPr>
            <p:spPr>
              <a:xfrm>
                <a:off x="5768090" y="3569680"/>
                <a:ext cx="1066800" cy="3994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0000"/>
                    </a:solidFill>
                  </a:rPr>
                  <a:t>৪</a:t>
                </a:r>
              </a:p>
            </p:txBody>
          </p:sp>
          <p:sp>
            <p:nvSpPr>
              <p:cNvPr id="18" name="Rectangle 17">
                <a:extLst>
                  <a:ext uri="{FF2B5EF4-FFF2-40B4-BE49-F238E27FC236}">
                    <a16:creationId xmlns:a16="http://schemas.microsoft.com/office/drawing/2014/main" id="{27C9E502-4772-4B04-A155-51AC1A65C049}"/>
                  </a:ext>
                </a:extLst>
              </p:cNvPr>
              <p:cNvSpPr/>
              <p:nvPr/>
            </p:nvSpPr>
            <p:spPr>
              <a:xfrm>
                <a:off x="6901718" y="3569680"/>
                <a:ext cx="1012340" cy="392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0000"/>
                    </a:solidFill>
                  </a:rPr>
                  <a:t>৫</a:t>
                </a:r>
              </a:p>
            </p:txBody>
          </p:sp>
          <p:sp>
            <p:nvSpPr>
              <p:cNvPr id="19" name="Rectangle 18">
                <a:extLst>
                  <a:ext uri="{FF2B5EF4-FFF2-40B4-BE49-F238E27FC236}">
                    <a16:creationId xmlns:a16="http://schemas.microsoft.com/office/drawing/2014/main" id="{02818CDC-EF20-42F1-B8BA-50D06D4E1ACF}"/>
                  </a:ext>
                </a:extLst>
              </p:cNvPr>
              <p:cNvSpPr/>
              <p:nvPr/>
            </p:nvSpPr>
            <p:spPr>
              <a:xfrm>
                <a:off x="7973517" y="3562901"/>
                <a:ext cx="1147373" cy="3994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0000"/>
                    </a:solidFill>
                  </a:rPr>
                  <a:t>৬</a:t>
                </a:r>
              </a:p>
            </p:txBody>
          </p:sp>
        </p:grpSp>
        <p:grpSp>
          <p:nvGrpSpPr>
            <p:cNvPr id="27" name="Group 26">
              <a:extLst>
                <a:ext uri="{FF2B5EF4-FFF2-40B4-BE49-F238E27FC236}">
                  <a16:creationId xmlns:a16="http://schemas.microsoft.com/office/drawing/2014/main" id="{36B26B50-0289-4BAE-BCE7-FCA851137F28}"/>
                </a:ext>
              </a:extLst>
            </p:cNvPr>
            <p:cNvGrpSpPr/>
            <p:nvPr/>
          </p:nvGrpSpPr>
          <p:grpSpPr>
            <a:xfrm>
              <a:off x="340716" y="4245872"/>
              <a:ext cx="8587489" cy="685800"/>
              <a:chOff x="533400" y="4807720"/>
              <a:chExt cx="8587489" cy="685800"/>
            </a:xfrm>
          </p:grpSpPr>
          <p:sp>
            <p:nvSpPr>
              <p:cNvPr id="22" name="TextBox 21">
                <a:extLst>
                  <a:ext uri="{FF2B5EF4-FFF2-40B4-BE49-F238E27FC236}">
                    <a16:creationId xmlns:a16="http://schemas.microsoft.com/office/drawing/2014/main" id="{1443E433-8F9B-41B2-AB6C-24328D019596}"/>
                  </a:ext>
                </a:extLst>
              </p:cNvPr>
              <p:cNvSpPr txBox="1"/>
              <p:nvPr/>
            </p:nvSpPr>
            <p:spPr>
              <a:xfrm>
                <a:off x="533400" y="4876800"/>
                <a:ext cx="2895600" cy="523220"/>
              </a:xfrm>
              <a:prstGeom prst="rect">
                <a:avLst/>
              </a:prstGeom>
              <a:noFill/>
            </p:spPr>
            <p:txBody>
              <a:bodyPr wrap="square" rtlCol="0">
                <a:spAutoFit/>
              </a:bodyPr>
              <a:lstStyle/>
              <a:p>
                <a:r>
                  <a:rPr lang="en-US" sz="2800" dirty="0"/>
                  <a:t>৩।  </a:t>
                </a:r>
                <a:r>
                  <a:rPr lang="en-US" sz="2800" dirty="0" err="1"/>
                  <a:t>হারাম</a:t>
                </a:r>
                <a:r>
                  <a:rPr lang="en-US" sz="2800" dirty="0"/>
                  <a:t> </a:t>
                </a:r>
                <a:r>
                  <a:rPr lang="en-US" sz="2800" dirty="0" err="1"/>
                  <a:t>মাস</a:t>
                </a:r>
                <a:r>
                  <a:rPr lang="en-US" sz="2800" dirty="0"/>
                  <a:t> </a:t>
                </a:r>
                <a:r>
                  <a:rPr lang="en-US" sz="2800" dirty="0" err="1"/>
                  <a:t>কয়টি</a:t>
                </a:r>
                <a:r>
                  <a:rPr lang="en-US" sz="2800" dirty="0"/>
                  <a:t>:</a:t>
                </a:r>
              </a:p>
            </p:txBody>
          </p:sp>
          <p:sp>
            <p:nvSpPr>
              <p:cNvPr id="23" name="Rectangle 22">
                <a:extLst>
                  <a:ext uri="{FF2B5EF4-FFF2-40B4-BE49-F238E27FC236}">
                    <a16:creationId xmlns:a16="http://schemas.microsoft.com/office/drawing/2014/main" id="{38AC58ED-3E07-40ED-AABA-4FC18B7EF6F7}"/>
                  </a:ext>
                </a:extLst>
              </p:cNvPr>
              <p:cNvSpPr/>
              <p:nvPr/>
            </p:nvSpPr>
            <p:spPr>
              <a:xfrm>
                <a:off x="3653857" y="4807720"/>
                <a:ext cx="12954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8</a:t>
                </a:r>
              </a:p>
            </p:txBody>
          </p:sp>
          <p:sp>
            <p:nvSpPr>
              <p:cNvPr id="24" name="Rectangle 23">
                <a:extLst>
                  <a:ext uri="{FF2B5EF4-FFF2-40B4-BE49-F238E27FC236}">
                    <a16:creationId xmlns:a16="http://schemas.microsoft.com/office/drawing/2014/main" id="{4220DE2C-95E2-4842-BB43-C4828D76863B}"/>
                  </a:ext>
                </a:extLst>
              </p:cNvPr>
              <p:cNvSpPr/>
              <p:nvPr/>
            </p:nvSpPr>
            <p:spPr>
              <a:xfrm>
                <a:off x="5042319" y="4807720"/>
                <a:ext cx="12954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৬</a:t>
                </a:r>
              </a:p>
            </p:txBody>
          </p:sp>
          <p:sp>
            <p:nvSpPr>
              <p:cNvPr id="25" name="Rectangle 24">
                <a:extLst>
                  <a:ext uri="{FF2B5EF4-FFF2-40B4-BE49-F238E27FC236}">
                    <a16:creationId xmlns:a16="http://schemas.microsoft.com/office/drawing/2014/main" id="{790501DD-FF4A-44A6-910A-739969961331}"/>
                  </a:ext>
                </a:extLst>
              </p:cNvPr>
              <p:cNvSpPr/>
              <p:nvPr/>
            </p:nvSpPr>
            <p:spPr>
              <a:xfrm>
                <a:off x="6433904" y="4807720"/>
                <a:ext cx="12954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৮</a:t>
                </a:r>
              </a:p>
            </p:txBody>
          </p:sp>
          <p:sp>
            <p:nvSpPr>
              <p:cNvPr id="26" name="Rectangle 25">
                <a:extLst>
                  <a:ext uri="{FF2B5EF4-FFF2-40B4-BE49-F238E27FC236}">
                    <a16:creationId xmlns:a16="http://schemas.microsoft.com/office/drawing/2014/main" id="{329891AB-1D24-4687-AA94-A506DE87BEB5}"/>
                  </a:ext>
                </a:extLst>
              </p:cNvPr>
              <p:cNvSpPr/>
              <p:nvPr/>
            </p:nvSpPr>
            <p:spPr>
              <a:xfrm>
                <a:off x="7825489" y="4807720"/>
                <a:ext cx="12954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১২</a:t>
                </a:r>
              </a:p>
            </p:txBody>
          </p:sp>
        </p:grpSp>
        <p:grpSp>
          <p:nvGrpSpPr>
            <p:cNvPr id="31" name="Group 30">
              <a:extLst>
                <a:ext uri="{FF2B5EF4-FFF2-40B4-BE49-F238E27FC236}">
                  <a16:creationId xmlns:a16="http://schemas.microsoft.com/office/drawing/2014/main" id="{AF812F3A-B251-4B14-BB1E-5C4B7B6247C7}"/>
                </a:ext>
              </a:extLst>
            </p:cNvPr>
            <p:cNvGrpSpPr/>
            <p:nvPr/>
          </p:nvGrpSpPr>
          <p:grpSpPr>
            <a:xfrm>
              <a:off x="370695" y="5447888"/>
              <a:ext cx="8628049" cy="783032"/>
              <a:chOff x="370695" y="5447888"/>
              <a:chExt cx="8628049" cy="783032"/>
            </a:xfrm>
          </p:grpSpPr>
          <p:sp>
            <p:nvSpPr>
              <p:cNvPr id="30" name="TextBox 29">
                <a:extLst>
                  <a:ext uri="{FF2B5EF4-FFF2-40B4-BE49-F238E27FC236}">
                    <a16:creationId xmlns:a16="http://schemas.microsoft.com/office/drawing/2014/main" id="{2F2788D6-0EFD-4B12-8E00-AF4567E556AB}"/>
                  </a:ext>
                </a:extLst>
              </p:cNvPr>
              <p:cNvSpPr txBox="1"/>
              <p:nvPr/>
            </p:nvSpPr>
            <p:spPr>
              <a:xfrm rot="10800000" flipV="1">
                <a:off x="370695" y="5545917"/>
                <a:ext cx="309047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b="1" dirty="0">
                    <a:solidFill>
                      <a:schemeClr val="accent4">
                        <a:lumMod val="50000"/>
                      </a:schemeClr>
                    </a:solidFill>
                  </a:rPr>
                  <a:t>الۡبَیۡتَ الۡحَرَامَ </a:t>
                </a:r>
                <a:r>
                  <a:rPr lang="en-US" sz="2800" b="1" dirty="0" err="1">
                    <a:solidFill>
                      <a:schemeClr val="accent4">
                        <a:lumMod val="50000"/>
                      </a:schemeClr>
                    </a:solidFill>
                  </a:rPr>
                  <a:t>কোনটি</a:t>
                </a:r>
                <a:r>
                  <a:rPr lang="en-US" sz="2800" b="1" dirty="0">
                    <a:solidFill>
                      <a:schemeClr val="accent4">
                        <a:lumMod val="50000"/>
                      </a:schemeClr>
                    </a:solidFill>
                  </a:rPr>
                  <a:t>?</a:t>
                </a:r>
                <a:endParaRPr lang="en-US" sz="2800" dirty="0"/>
              </a:p>
            </p:txBody>
          </p:sp>
          <p:pic>
            <p:nvPicPr>
              <p:cNvPr id="2050" name="Picture 2" descr="History of Qibla: The shift from Bait-ul Maqdas to Masjid-al Haram|  IslamicFinder">
                <a:extLst>
                  <a:ext uri="{FF2B5EF4-FFF2-40B4-BE49-F238E27FC236}">
                    <a16:creationId xmlns:a16="http://schemas.microsoft.com/office/drawing/2014/main" id="{B77514AD-DB1E-4354-8FBA-99939E4BD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3516" y="5447888"/>
                <a:ext cx="1025228" cy="7679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মেরাজ ও মসজিদে আকসা | 355221 | কালের কণ্ঠ | kalerkantho">
                <a:extLst>
                  <a:ext uri="{FF2B5EF4-FFF2-40B4-BE49-F238E27FC236}">
                    <a16:creationId xmlns:a16="http://schemas.microsoft.com/office/drawing/2014/main" id="{62CCA0F9-8EF8-483D-8BB2-00DC019168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136" y="5462989"/>
                <a:ext cx="962495" cy="7679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41B679E-C5E2-4073-8F53-2AF164C01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465" y="5518308"/>
                <a:ext cx="627089" cy="62708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83339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2048"/>
                                        </p:tgtEl>
                                        <p:attrNameLst>
                                          <p:attrName>style.visibility</p:attrName>
                                        </p:attrNameLst>
                                      </p:cBhvr>
                                      <p:to>
                                        <p:strVal val="visible"/>
                                      </p:to>
                                    </p:set>
                                    <p:animEffect transition="in" filter="circle(out)">
                                      <p:cBhvr>
                                        <p:cTn id="13" dur="200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14D8B0C-6390-412B-858F-52F65C5BFF36}"/>
              </a:ext>
            </a:extLst>
          </p:cNvPr>
          <p:cNvGrpSpPr/>
          <p:nvPr/>
        </p:nvGrpSpPr>
        <p:grpSpPr>
          <a:xfrm>
            <a:off x="20053" y="838200"/>
            <a:ext cx="8971547" cy="4837569"/>
            <a:chOff x="20053" y="838200"/>
            <a:chExt cx="8971547" cy="4837569"/>
          </a:xfrm>
        </p:grpSpPr>
        <p:sp>
          <p:nvSpPr>
            <p:cNvPr id="2" name="TextBox 1">
              <a:extLst>
                <a:ext uri="{FF2B5EF4-FFF2-40B4-BE49-F238E27FC236}">
                  <a16:creationId xmlns:a16="http://schemas.microsoft.com/office/drawing/2014/main" id="{EB892807-DF1E-436F-B848-5E7219DFA47C}"/>
                </a:ext>
              </a:extLst>
            </p:cNvPr>
            <p:cNvSpPr txBox="1"/>
            <p:nvPr/>
          </p:nvSpPr>
          <p:spPr>
            <a:xfrm>
              <a:off x="3505200" y="838200"/>
              <a:ext cx="2590800" cy="523220"/>
            </a:xfrm>
            <a:prstGeom prst="rect">
              <a:avLst/>
            </a:prstGeom>
            <a:noFill/>
          </p:spPr>
          <p:txBody>
            <a:bodyPr wrap="square" rtlCol="0">
              <a:spAutoFit/>
            </a:bodyPr>
            <a:lstStyle/>
            <a:p>
              <a:pPr algn="ctr"/>
              <a:r>
                <a:rPr lang="en-US" sz="2800" dirty="0" err="1"/>
                <a:t>বাড়ীর</a:t>
              </a:r>
              <a:r>
                <a:rPr lang="en-US" sz="2800" dirty="0"/>
                <a:t> </a:t>
              </a:r>
              <a:r>
                <a:rPr lang="en-US" sz="2800" dirty="0" err="1"/>
                <a:t>কাজ</a:t>
              </a:r>
              <a:endParaRPr lang="en-US" sz="2800" dirty="0"/>
            </a:p>
          </p:txBody>
        </p:sp>
        <p:pic>
          <p:nvPicPr>
            <p:cNvPr id="3074" name="Picture 2" descr="বাড়ি তৈরির আগে যে বিষয়গুলো মনে রাখবেন">
              <a:extLst>
                <a:ext uri="{FF2B5EF4-FFF2-40B4-BE49-F238E27FC236}">
                  <a16:creationId xmlns:a16="http://schemas.microsoft.com/office/drawing/2014/main" id="{9DE5606A-793C-4567-9D6F-DBD0F2720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3" y="1600200"/>
              <a:ext cx="2971800" cy="15430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642B9C-DFEA-44EC-8CF2-2787FF0BFE90}"/>
                </a:ext>
              </a:extLst>
            </p:cNvPr>
            <p:cNvSpPr txBox="1"/>
            <p:nvPr/>
          </p:nvSpPr>
          <p:spPr>
            <a:xfrm>
              <a:off x="20053" y="3429000"/>
              <a:ext cx="8971547" cy="2246769"/>
            </a:xfrm>
            <a:prstGeom prst="rect">
              <a:avLst/>
            </a:prstGeom>
            <a:noFill/>
          </p:spPr>
          <p:txBody>
            <a:bodyPr wrap="square">
              <a:spAutoFit/>
            </a:bodyPr>
            <a:lstStyle/>
            <a:p>
              <a:pPr algn="just"/>
              <a:r>
                <a:rPr lang="bn-BD" sz="1800" b="1" dirty="0">
                  <a:solidFill>
                    <a:schemeClr val="accent4">
                      <a:lumMod val="50000"/>
                    </a:schemeClr>
                  </a:solidFill>
                </a:rPr>
                <a:t> </a:t>
              </a:r>
              <a:r>
                <a:rPr lang="ar-SA" sz="2800" b="1" dirty="0">
                  <a:solidFill>
                    <a:schemeClr val="accent4">
                      <a:lumMod val="50000"/>
                    </a:schemeClr>
                  </a:solidFill>
                </a:rPr>
                <a:t>یَایُّهَا الَّذِیۡنَ اٰمَنُوۡا لَا تُحِلُّوۡا </a:t>
              </a:r>
              <a:r>
                <a:rPr lang="ar-SA" sz="2800" b="1" dirty="0">
                  <a:solidFill>
                    <a:srgbClr val="00FF00"/>
                  </a:solidFill>
                </a:rPr>
                <a:t>شَعَآئِرَ اللّٰهِ </a:t>
              </a:r>
              <a:r>
                <a:rPr lang="ar-SA" sz="2800" b="1" dirty="0">
                  <a:solidFill>
                    <a:schemeClr val="accent4">
                      <a:lumMod val="50000"/>
                    </a:schemeClr>
                  </a:solidFill>
                </a:rPr>
                <a:t>وَ لَا </a:t>
              </a:r>
              <a:r>
                <a:rPr lang="ar-SA" sz="2800" b="1" dirty="0">
                  <a:solidFill>
                    <a:srgbClr val="00FF00"/>
                  </a:solidFill>
                </a:rPr>
                <a:t>الشَّهۡرَ الۡحَرَامَ </a:t>
              </a:r>
              <a:r>
                <a:rPr lang="ar-SA" sz="2800" b="1" dirty="0">
                  <a:solidFill>
                    <a:schemeClr val="accent4">
                      <a:lumMod val="50000"/>
                    </a:schemeClr>
                  </a:solidFill>
                </a:rPr>
                <a:t>وَ لَا </a:t>
              </a:r>
              <a:r>
                <a:rPr lang="ar-SA" sz="2800" b="1" dirty="0">
                  <a:solidFill>
                    <a:srgbClr val="00FF00"/>
                  </a:solidFill>
                </a:rPr>
                <a:t>الۡهَدۡیَ</a:t>
              </a:r>
              <a:r>
                <a:rPr lang="ar-SA" sz="2800" b="1" dirty="0">
                  <a:solidFill>
                    <a:schemeClr val="accent4">
                      <a:lumMod val="50000"/>
                    </a:schemeClr>
                  </a:solidFill>
                </a:rPr>
                <a:t> وَ لَا ا</a:t>
              </a:r>
              <a:r>
                <a:rPr lang="ar-SA" sz="2800" b="1" dirty="0">
                  <a:solidFill>
                    <a:srgbClr val="00FF00"/>
                  </a:solidFill>
                </a:rPr>
                <a:t>لۡقَلَآئِد</a:t>
              </a:r>
              <a:r>
                <a:rPr lang="ar-SA" sz="2800" b="1" dirty="0">
                  <a:solidFill>
                    <a:schemeClr val="accent4">
                      <a:lumMod val="50000"/>
                    </a:schemeClr>
                  </a:solidFill>
                </a:rPr>
                <a:t>َ وَ لَاۤ آٰمِّیۡنَ الۡبَیۡتَ الۡحَرَامَ یَبۡتَغُوۡنَ فَضۡلًا مِّنۡ رَّبِّهِمۡ وَ رِضۡوَانًا ؕ وَ اِذَا حَلَلۡتُمۡ فَاصۡطَادُوۡا ؕ وَ لَا یَجۡرِمَنَّکُمۡ شَنَاٰنُ قَوۡمٍ اَنۡ صَدُّوۡکُمۡ عَنِ </a:t>
              </a:r>
              <a:r>
                <a:rPr lang="ar-SA" sz="2800" b="1" dirty="0">
                  <a:solidFill>
                    <a:srgbClr val="00FF00"/>
                  </a:solidFill>
                </a:rPr>
                <a:t>الۡمَسۡجِدِ</a:t>
              </a:r>
              <a:r>
                <a:rPr lang="ar-SA" sz="2800" b="1" dirty="0">
                  <a:solidFill>
                    <a:schemeClr val="accent4">
                      <a:lumMod val="50000"/>
                    </a:schemeClr>
                  </a:solidFill>
                </a:rPr>
                <a:t> </a:t>
              </a:r>
              <a:r>
                <a:rPr lang="ar-SA" sz="2800" b="1" dirty="0">
                  <a:solidFill>
                    <a:srgbClr val="00FF00"/>
                  </a:solidFill>
                </a:rPr>
                <a:t>الۡحَرَامِ</a:t>
              </a:r>
              <a:r>
                <a:rPr lang="ar-SA" sz="2800" b="1" dirty="0">
                  <a:solidFill>
                    <a:schemeClr val="accent4">
                      <a:lumMod val="50000"/>
                    </a:schemeClr>
                  </a:solidFill>
                </a:rPr>
                <a:t> اَنۡ تَعۡتَدُوۡا ۘ وَ تَعَاوَنُوۡا عَلَی </a:t>
              </a:r>
              <a:r>
                <a:rPr lang="ar-SA" sz="2800" b="1" dirty="0">
                  <a:solidFill>
                    <a:srgbClr val="FF00FF"/>
                  </a:solidFill>
                </a:rPr>
                <a:t>الۡبِرِّ وَ التَّقۡوٰی </a:t>
              </a:r>
              <a:r>
                <a:rPr lang="ar-SA" sz="2800" b="1" dirty="0">
                  <a:solidFill>
                    <a:schemeClr val="accent4">
                      <a:lumMod val="50000"/>
                    </a:schemeClr>
                  </a:solidFill>
                </a:rPr>
                <a:t>۪ وَ لَا تَعَاوَنُوۡا عَلَی </a:t>
              </a:r>
              <a:r>
                <a:rPr lang="ar-SA" sz="2800" b="1" dirty="0">
                  <a:solidFill>
                    <a:srgbClr val="FF00FF"/>
                  </a:solidFill>
                </a:rPr>
                <a:t>الۡاِثۡمِ وَ الۡعُدۡوَانِ </a:t>
              </a:r>
              <a:r>
                <a:rPr lang="ar-SA" sz="2800" b="1" dirty="0">
                  <a:solidFill>
                    <a:schemeClr val="accent4">
                      <a:lumMod val="50000"/>
                    </a:schemeClr>
                  </a:solidFill>
                </a:rPr>
                <a:t>۪ وَ اتَّقُوا اللّٰهَ ؕ اِنَّ اللّٰهَ شَدِیۡدُ الۡعِقَابِ</a:t>
              </a:r>
              <a:endParaRPr lang="en-US" sz="2800" b="1" dirty="0">
                <a:solidFill>
                  <a:schemeClr val="accent4">
                    <a:lumMod val="50000"/>
                  </a:schemeClr>
                </a:solidFill>
                <a:latin typeface="alqalam"/>
              </a:endParaRPr>
            </a:p>
          </p:txBody>
        </p:sp>
        <p:sp>
          <p:nvSpPr>
            <p:cNvPr id="8" name="Speech Bubble: Rectangle 7">
              <a:extLst>
                <a:ext uri="{FF2B5EF4-FFF2-40B4-BE49-F238E27FC236}">
                  <a16:creationId xmlns:a16="http://schemas.microsoft.com/office/drawing/2014/main" id="{1C8CB094-AB88-4C94-9978-0E8CB8E711C9}"/>
                </a:ext>
              </a:extLst>
            </p:cNvPr>
            <p:cNvSpPr/>
            <p:nvPr/>
          </p:nvSpPr>
          <p:spPr>
            <a:xfrm>
              <a:off x="3561349" y="1366060"/>
              <a:ext cx="2590800" cy="1543050"/>
            </a:xfrm>
            <a:prstGeom prst="wedgeRectCallout">
              <a:avLst>
                <a:gd name="adj1" fmla="val 144492"/>
                <a:gd name="adj2" fmla="val 1178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FF00"/>
                  </a:solidFill>
                </a:rPr>
                <a:t>সবুজ</a:t>
              </a:r>
              <a:r>
                <a:rPr lang="en-US" sz="2400" dirty="0">
                  <a:solidFill>
                    <a:srgbClr val="00FF00"/>
                  </a:solidFill>
                </a:rPr>
                <a:t> </a:t>
              </a:r>
              <a:r>
                <a:rPr lang="en-US" sz="2400" dirty="0" err="1">
                  <a:solidFill>
                    <a:srgbClr val="00FF00"/>
                  </a:solidFill>
                </a:rPr>
                <a:t>রঙে</a:t>
              </a:r>
              <a:r>
                <a:rPr lang="en-US" sz="2400" dirty="0">
                  <a:solidFill>
                    <a:srgbClr val="00FF00"/>
                  </a:solidFill>
                </a:rPr>
                <a:t> </a:t>
              </a:r>
              <a:r>
                <a:rPr lang="en-US" sz="2400" dirty="0" err="1">
                  <a:solidFill>
                    <a:srgbClr val="00FF00"/>
                  </a:solidFill>
                </a:rPr>
                <a:t>চিহ্নিত</a:t>
              </a:r>
              <a:r>
                <a:rPr lang="en-US" sz="2400" dirty="0">
                  <a:solidFill>
                    <a:srgbClr val="00FF00"/>
                  </a:solidFill>
                </a:rPr>
                <a:t> </a:t>
              </a:r>
              <a:r>
                <a:rPr lang="en-US" sz="2400" dirty="0" err="1">
                  <a:solidFill>
                    <a:srgbClr val="00FF00"/>
                  </a:solidFill>
                </a:rPr>
                <a:t>শব্দগুলোর</a:t>
              </a:r>
              <a:r>
                <a:rPr lang="en-US" sz="2400" dirty="0">
                  <a:solidFill>
                    <a:srgbClr val="00FF00"/>
                  </a:solidFill>
                </a:rPr>
                <a:t> </a:t>
              </a:r>
              <a:r>
                <a:rPr lang="en-US" sz="2400" dirty="0" err="1">
                  <a:solidFill>
                    <a:srgbClr val="00FF00"/>
                  </a:solidFill>
                </a:rPr>
                <a:t>তাহকীক</a:t>
              </a:r>
              <a:r>
                <a:rPr lang="en-US" sz="2400" dirty="0">
                  <a:solidFill>
                    <a:srgbClr val="00FF00"/>
                  </a:solidFill>
                </a:rPr>
                <a:t> </a:t>
              </a:r>
              <a:r>
                <a:rPr lang="en-US" sz="2400" dirty="0" err="1">
                  <a:solidFill>
                    <a:srgbClr val="00FF00"/>
                  </a:solidFill>
                </a:rPr>
                <a:t>কর</a:t>
              </a:r>
              <a:r>
                <a:rPr lang="en-US" sz="2400" dirty="0">
                  <a:solidFill>
                    <a:srgbClr val="00FF00"/>
                  </a:solidFill>
                </a:rPr>
                <a:t>:</a:t>
              </a:r>
            </a:p>
          </p:txBody>
        </p:sp>
      </p:grpSp>
    </p:spTree>
    <p:extLst>
      <p:ext uri="{BB962C8B-B14F-4D97-AF65-F5344CB8AC3E}">
        <p14:creationId xmlns:p14="http://schemas.microsoft.com/office/powerpoint/2010/main" val="2375150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py (2) of pint4">
            <a:hlinkClick r:id="" action="ppaction://media"/>
            <a:extLst>
              <a:ext uri="{FF2B5EF4-FFF2-40B4-BE49-F238E27FC236}">
                <a16:creationId xmlns:a16="http://schemas.microsoft.com/office/drawing/2014/main" id="{06E6BD4F-5875-4E8E-BE80-EA0669240AA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
            <a:ext cx="9067800" cy="7924800"/>
          </a:xfrm>
          <a:prstGeom prst="rect">
            <a:avLst/>
          </a:prstGeom>
        </p:spPr>
      </p:pic>
      <p:sp>
        <p:nvSpPr>
          <p:cNvPr id="4" name="Rectangle 3">
            <a:extLst>
              <a:ext uri="{FF2B5EF4-FFF2-40B4-BE49-F238E27FC236}">
                <a16:creationId xmlns:a16="http://schemas.microsoft.com/office/drawing/2014/main" id="{792E0C3C-2803-4C40-8764-883C4DFC3804}"/>
              </a:ext>
            </a:extLst>
          </p:cNvPr>
          <p:cNvSpPr/>
          <p:nvPr/>
        </p:nvSpPr>
        <p:spPr>
          <a:xfrm>
            <a:off x="457200" y="685800"/>
            <a:ext cx="64770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solidFill>
                  <a:srgbClr val="00FF00"/>
                </a:solidFill>
              </a:rPr>
              <a:t>ধ</a:t>
            </a:r>
            <a:r>
              <a:rPr lang="en-US" sz="6600" dirty="0" err="1">
                <a:solidFill>
                  <a:srgbClr val="FFFF00"/>
                </a:solidFill>
              </a:rPr>
              <a:t>ন্য</a:t>
            </a:r>
            <a:r>
              <a:rPr lang="en-US" sz="6600" dirty="0" err="1">
                <a:solidFill>
                  <a:srgbClr val="FF00FF"/>
                </a:solidFill>
              </a:rPr>
              <a:t>বা</a:t>
            </a:r>
            <a:r>
              <a:rPr lang="en-US" sz="6600" dirty="0" err="1">
                <a:solidFill>
                  <a:srgbClr val="FF0000"/>
                </a:solidFill>
              </a:rPr>
              <a:t>দ</a:t>
            </a:r>
            <a:r>
              <a:rPr lang="en-US" dirty="0"/>
              <a:t> </a:t>
            </a:r>
          </a:p>
        </p:txBody>
      </p:sp>
    </p:spTree>
    <p:extLst>
      <p:ext uri="{BB962C8B-B14F-4D97-AF65-F5344CB8AC3E}">
        <p14:creationId xmlns:p14="http://schemas.microsoft.com/office/powerpoint/2010/main" val="20327353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24ADEE0-441B-4A00-AC7D-CBB053E2E3F0}"/>
              </a:ext>
            </a:extLst>
          </p:cNvPr>
          <p:cNvSpPr txBox="1"/>
          <p:nvPr/>
        </p:nvSpPr>
        <p:spPr>
          <a:xfrm>
            <a:off x="3124200" y="2590800"/>
            <a:ext cx="5749204" cy="3539430"/>
          </a:xfrm>
          <a:prstGeom prst="rect">
            <a:avLst/>
          </a:prstGeom>
          <a:noFill/>
        </p:spPr>
        <p:txBody>
          <a:bodyPr wrap="square" rtlCol="0">
            <a:spAutoFit/>
          </a:bodyPr>
          <a:lstStyle/>
          <a:p>
            <a:pPr algn="ctr"/>
            <a:r>
              <a:rPr lang="en-US" sz="2800" dirty="0">
                <a:ln/>
                <a:solidFill>
                  <a:schemeClr val="accent6">
                    <a:lumMod val="50000"/>
                  </a:schemeClr>
                </a:solidFill>
              </a:rPr>
              <a:t>মোহাম্মদ </a:t>
            </a:r>
            <a:r>
              <a:rPr lang="en-US" sz="2800" dirty="0" err="1">
                <a:ln/>
                <a:solidFill>
                  <a:schemeClr val="accent6">
                    <a:lumMod val="50000"/>
                  </a:schemeClr>
                </a:solidFill>
              </a:rPr>
              <a:t>আনোয়ারুল</a:t>
            </a:r>
            <a:r>
              <a:rPr lang="en-US" sz="2800" dirty="0">
                <a:ln/>
                <a:solidFill>
                  <a:schemeClr val="accent6">
                    <a:lumMod val="50000"/>
                  </a:schemeClr>
                </a:solidFill>
              </a:rPr>
              <a:t> </a:t>
            </a:r>
            <a:r>
              <a:rPr lang="en-US" sz="2800" dirty="0" err="1">
                <a:ln/>
                <a:solidFill>
                  <a:schemeClr val="accent6">
                    <a:lumMod val="50000"/>
                  </a:schemeClr>
                </a:solidFill>
              </a:rPr>
              <a:t>ইসলাম</a:t>
            </a:r>
            <a:endParaRPr lang="en-US" sz="2800" dirty="0">
              <a:ln/>
              <a:solidFill>
                <a:schemeClr val="accent6">
                  <a:lumMod val="50000"/>
                </a:schemeClr>
              </a:solidFill>
            </a:endParaRPr>
          </a:p>
          <a:p>
            <a:pPr algn="ctr"/>
            <a:r>
              <a:rPr lang="en-US" sz="2800" dirty="0">
                <a:ln/>
                <a:solidFill>
                  <a:schemeClr val="accent6">
                    <a:lumMod val="50000"/>
                  </a:schemeClr>
                </a:solidFill>
              </a:rPr>
              <a:t> </a:t>
            </a:r>
            <a:r>
              <a:rPr lang="en-US" sz="2800" dirty="0" err="1">
                <a:ln/>
                <a:solidFill>
                  <a:schemeClr val="accent6">
                    <a:lumMod val="50000"/>
                  </a:schemeClr>
                </a:solidFill>
              </a:rPr>
              <a:t>সহকারী</a:t>
            </a:r>
            <a:r>
              <a:rPr lang="en-US" sz="2800" dirty="0">
                <a:ln/>
                <a:solidFill>
                  <a:schemeClr val="accent6">
                    <a:lumMod val="50000"/>
                  </a:schemeClr>
                </a:solidFill>
              </a:rPr>
              <a:t> </a:t>
            </a:r>
            <a:r>
              <a:rPr lang="en-US" sz="2800" dirty="0" err="1">
                <a:ln/>
                <a:solidFill>
                  <a:schemeClr val="accent6">
                    <a:lumMod val="50000"/>
                  </a:schemeClr>
                </a:solidFill>
              </a:rPr>
              <a:t>অধ্যাপক</a:t>
            </a:r>
            <a:r>
              <a:rPr lang="en-US" sz="2800" dirty="0">
                <a:ln/>
                <a:solidFill>
                  <a:schemeClr val="accent6">
                    <a:lumMod val="50000"/>
                  </a:schemeClr>
                </a:solidFill>
              </a:rPr>
              <a:t>(</a:t>
            </a:r>
            <a:r>
              <a:rPr lang="en-US" sz="2800" dirty="0" err="1">
                <a:ln/>
                <a:solidFill>
                  <a:schemeClr val="accent6">
                    <a:lumMod val="50000"/>
                  </a:schemeClr>
                </a:solidFill>
              </a:rPr>
              <a:t>আরবি</a:t>
            </a:r>
            <a:r>
              <a:rPr lang="en-US" sz="2800" dirty="0">
                <a:ln/>
                <a:solidFill>
                  <a:schemeClr val="accent6">
                    <a:lumMod val="50000"/>
                  </a:schemeClr>
                </a:solidFill>
              </a:rPr>
              <a:t>)</a:t>
            </a:r>
          </a:p>
          <a:p>
            <a:pPr algn="ctr"/>
            <a:r>
              <a:rPr lang="en-US" sz="2800" dirty="0" err="1">
                <a:ln/>
                <a:solidFill>
                  <a:schemeClr val="accent6">
                    <a:lumMod val="50000"/>
                  </a:schemeClr>
                </a:solidFill>
              </a:rPr>
              <a:t>বালিয়াডাঙ্গা</a:t>
            </a:r>
            <a:r>
              <a:rPr lang="en-US" sz="2800" dirty="0">
                <a:ln/>
                <a:solidFill>
                  <a:schemeClr val="accent6">
                    <a:lumMod val="50000"/>
                  </a:schemeClr>
                </a:solidFill>
              </a:rPr>
              <a:t> </a:t>
            </a:r>
            <a:r>
              <a:rPr lang="en-US" sz="2800" dirty="0" err="1">
                <a:ln/>
                <a:solidFill>
                  <a:schemeClr val="accent6">
                    <a:lumMod val="50000"/>
                  </a:schemeClr>
                </a:solidFill>
              </a:rPr>
              <a:t>দারুস</a:t>
            </a:r>
            <a:r>
              <a:rPr lang="en-US" sz="2800" dirty="0">
                <a:ln/>
                <a:solidFill>
                  <a:schemeClr val="accent6">
                    <a:lumMod val="50000"/>
                  </a:schemeClr>
                </a:solidFill>
              </a:rPr>
              <a:t> </a:t>
            </a:r>
            <a:r>
              <a:rPr lang="en-US" sz="2800" dirty="0" err="1">
                <a:ln/>
                <a:solidFill>
                  <a:schemeClr val="accent6">
                    <a:lumMod val="50000"/>
                  </a:schemeClr>
                </a:solidFill>
              </a:rPr>
              <a:t>সুন্নাত</a:t>
            </a:r>
            <a:r>
              <a:rPr lang="en-US" sz="2800" dirty="0">
                <a:ln/>
                <a:solidFill>
                  <a:schemeClr val="accent6">
                    <a:lumMod val="50000"/>
                  </a:schemeClr>
                </a:solidFill>
              </a:rPr>
              <a:t> </a:t>
            </a:r>
            <a:r>
              <a:rPr lang="en-US" sz="2800" dirty="0" err="1">
                <a:ln/>
                <a:solidFill>
                  <a:schemeClr val="accent6">
                    <a:lumMod val="50000"/>
                  </a:schemeClr>
                </a:solidFill>
              </a:rPr>
              <a:t>ফাযিল</a:t>
            </a:r>
            <a:r>
              <a:rPr lang="en-US" sz="2800" dirty="0">
                <a:ln/>
                <a:solidFill>
                  <a:schemeClr val="accent6">
                    <a:lumMod val="50000"/>
                  </a:schemeClr>
                </a:solidFill>
              </a:rPr>
              <a:t> </a:t>
            </a:r>
            <a:r>
              <a:rPr lang="en-US" sz="2800" dirty="0" err="1">
                <a:ln/>
                <a:solidFill>
                  <a:schemeClr val="accent6">
                    <a:lumMod val="50000"/>
                  </a:schemeClr>
                </a:solidFill>
              </a:rPr>
              <a:t>মাদরাসা</a:t>
            </a:r>
            <a:endParaRPr lang="en-US" sz="2800" dirty="0">
              <a:ln/>
              <a:solidFill>
                <a:schemeClr val="accent6">
                  <a:lumMod val="50000"/>
                </a:schemeClr>
              </a:solidFill>
            </a:endParaRPr>
          </a:p>
          <a:p>
            <a:pPr algn="ctr"/>
            <a:r>
              <a:rPr lang="en-US" sz="2800" dirty="0" err="1">
                <a:ln/>
                <a:solidFill>
                  <a:schemeClr val="accent6">
                    <a:lumMod val="50000"/>
                  </a:schemeClr>
                </a:solidFill>
              </a:rPr>
              <a:t>ডাকঘর</a:t>
            </a:r>
            <a:r>
              <a:rPr lang="en-US" sz="2800" dirty="0">
                <a:ln/>
                <a:solidFill>
                  <a:schemeClr val="accent6">
                    <a:lumMod val="50000"/>
                  </a:schemeClr>
                </a:solidFill>
              </a:rPr>
              <a:t>: </a:t>
            </a:r>
            <a:r>
              <a:rPr lang="en-US" sz="2800" dirty="0" err="1">
                <a:ln/>
                <a:solidFill>
                  <a:schemeClr val="accent6">
                    <a:lumMod val="50000"/>
                  </a:schemeClr>
                </a:solidFill>
              </a:rPr>
              <a:t>বালিয়াডাঙ্গা</a:t>
            </a:r>
            <a:endParaRPr lang="en-US" sz="2800" dirty="0">
              <a:ln/>
              <a:solidFill>
                <a:schemeClr val="accent6">
                  <a:lumMod val="50000"/>
                </a:schemeClr>
              </a:solidFill>
            </a:endParaRPr>
          </a:p>
          <a:p>
            <a:pPr algn="ctr"/>
            <a:r>
              <a:rPr lang="en-US" sz="2800" dirty="0">
                <a:ln/>
                <a:solidFill>
                  <a:schemeClr val="accent6">
                    <a:lumMod val="50000"/>
                  </a:schemeClr>
                </a:solidFill>
              </a:rPr>
              <a:t> </a:t>
            </a:r>
            <a:r>
              <a:rPr lang="en-US" sz="2800" dirty="0" err="1">
                <a:ln/>
                <a:solidFill>
                  <a:schemeClr val="accent6">
                    <a:lumMod val="50000"/>
                  </a:schemeClr>
                </a:solidFill>
              </a:rPr>
              <a:t>উপজেলা</a:t>
            </a:r>
            <a:r>
              <a:rPr lang="en-US" sz="2800" dirty="0">
                <a:ln/>
                <a:solidFill>
                  <a:schemeClr val="accent6">
                    <a:lumMod val="50000"/>
                  </a:schemeClr>
                </a:solidFill>
              </a:rPr>
              <a:t>: </a:t>
            </a:r>
            <a:r>
              <a:rPr lang="en-US" sz="2800" dirty="0" err="1">
                <a:ln/>
                <a:solidFill>
                  <a:schemeClr val="accent6">
                    <a:lumMod val="50000"/>
                  </a:schemeClr>
                </a:solidFill>
              </a:rPr>
              <a:t>সদর</a:t>
            </a:r>
            <a:endParaRPr lang="en-US" sz="2800" dirty="0">
              <a:ln/>
              <a:solidFill>
                <a:schemeClr val="accent6">
                  <a:lumMod val="50000"/>
                </a:schemeClr>
              </a:solidFill>
            </a:endParaRPr>
          </a:p>
          <a:p>
            <a:pPr algn="ctr"/>
            <a:r>
              <a:rPr lang="en-US" sz="2800" dirty="0" err="1">
                <a:ln/>
                <a:solidFill>
                  <a:schemeClr val="accent6">
                    <a:lumMod val="50000"/>
                  </a:schemeClr>
                </a:solidFill>
              </a:rPr>
              <a:t>জেলা</a:t>
            </a:r>
            <a:r>
              <a:rPr lang="en-US" sz="2800" dirty="0">
                <a:ln/>
                <a:solidFill>
                  <a:schemeClr val="accent6">
                    <a:lumMod val="50000"/>
                  </a:schemeClr>
                </a:solidFill>
              </a:rPr>
              <a:t>: </a:t>
            </a:r>
            <a:r>
              <a:rPr lang="en-US" sz="2800" dirty="0" err="1">
                <a:ln/>
                <a:solidFill>
                  <a:schemeClr val="accent6">
                    <a:lumMod val="50000"/>
                  </a:schemeClr>
                </a:solidFill>
              </a:rPr>
              <a:t>চাঁপাইনবাবগঞ্জ</a:t>
            </a:r>
            <a:endParaRPr lang="en-US" sz="2800" dirty="0">
              <a:ln/>
              <a:solidFill>
                <a:schemeClr val="accent6">
                  <a:lumMod val="50000"/>
                </a:schemeClr>
              </a:solidFill>
            </a:endParaRPr>
          </a:p>
          <a:p>
            <a:pPr algn="ctr"/>
            <a:r>
              <a:rPr lang="en-US" sz="2800" dirty="0" err="1">
                <a:ln/>
                <a:solidFill>
                  <a:schemeClr val="accent6">
                    <a:lumMod val="50000"/>
                  </a:schemeClr>
                </a:solidFill>
              </a:rPr>
              <a:t>মোবাইল</a:t>
            </a:r>
            <a:r>
              <a:rPr lang="en-US" sz="2800" dirty="0">
                <a:ln/>
                <a:solidFill>
                  <a:schemeClr val="accent6">
                    <a:lumMod val="50000"/>
                  </a:schemeClr>
                </a:solidFill>
              </a:rPr>
              <a:t> নং-০১৭২৬৪৩৪৬৩৪</a:t>
            </a:r>
          </a:p>
          <a:p>
            <a:pPr algn="ctr"/>
            <a:r>
              <a:rPr lang="en-US" sz="2000" dirty="0">
                <a:ln/>
                <a:solidFill>
                  <a:schemeClr val="accent6">
                    <a:lumMod val="50000"/>
                  </a:schemeClr>
                </a:solidFill>
              </a:rPr>
              <a:t>mdanwarulislam8@gmail.com</a:t>
            </a:r>
          </a:p>
        </p:txBody>
      </p:sp>
      <p:sp>
        <p:nvSpPr>
          <p:cNvPr id="13" name="TextBox 12">
            <a:extLst>
              <a:ext uri="{FF2B5EF4-FFF2-40B4-BE49-F238E27FC236}">
                <a16:creationId xmlns:a16="http://schemas.microsoft.com/office/drawing/2014/main" id="{F13E207E-D698-46A0-B076-6F126DA3A197}"/>
              </a:ext>
            </a:extLst>
          </p:cNvPr>
          <p:cNvSpPr txBox="1"/>
          <p:nvPr/>
        </p:nvSpPr>
        <p:spPr>
          <a:xfrm>
            <a:off x="0" y="0"/>
            <a:ext cx="9144000" cy="707886"/>
          </a:xfrm>
          <a:prstGeom prst="rect">
            <a:avLst/>
          </a:prstGeom>
          <a:noFill/>
        </p:spPr>
        <p:txBody>
          <a:bodyPr wrap="square" rtlCol="0">
            <a:spAutoFit/>
          </a:bodyPr>
          <a:lstStyle/>
          <a:p>
            <a:pPr algn="ctr"/>
            <a:r>
              <a:rPr lang="en-US" sz="4000" b="1" dirty="0"/>
              <a:t> </a:t>
            </a:r>
            <a:r>
              <a:rPr lang="en-US" sz="4000" b="1" dirty="0" err="1">
                <a:solidFill>
                  <a:srgbClr val="00FF00"/>
                </a:solidFill>
              </a:rPr>
              <a:t>পরিচিতি</a:t>
            </a:r>
            <a:r>
              <a:rPr lang="en-US" sz="4000" b="1" dirty="0"/>
              <a:t> </a:t>
            </a:r>
          </a:p>
        </p:txBody>
      </p:sp>
      <p:sp>
        <p:nvSpPr>
          <p:cNvPr id="14" name="TextBox 13">
            <a:extLst>
              <a:ext uri="{FF2B5EF4-FFF2-40B4-BE49-F238E27FC236}">
                <a16:creationId xmlns:a16="http://schemas.microsoft.com/office/drawing/2014/main" id="{04F92666-F6B6-4938-961A-FA53BC92E21C}"/>
              </a:ext>
            </a:extLst>
          </p:cNvPr>
          <p:cNvSpPr txBox="1"/>
          <p:nvPr/>
        </p:nvSpPr>
        <p:spPr>
          <a:xfrm>
            <a:off x="3352800" y="1371600"/>
            <a:ext cx="4267200" cy="707886"/>
          </a:xfrm>
          <a:prstGeom prst="rect">
            <a:avLst/>
          </a:prstGeom>
          <a:noFill/>
        </p:spPr>
        <p:txBody>
          <a:bodyPr wrap="square" rtlCol="0">
            <a:spAutoFit/>
          </a:bodyPr>
          <a:lstStyle/>
          <a:p>
            <a:pPr algn="ctr"/>
            <a:r>
              <a:rPr lang="en-US" sz="4000" b="1" dirty="0" err="1">
                <a:solidFill>
                  <a:srgbClr val="FF00FF"/>
                </a:solidFill>
              </a:rPr>
              <a:t>শিক্ষক</a:t>
            </a:r>
            <a:r>
              <a:rPr lang="en-US" sz="4000" b="1" dirty="0">
                <a:solidFill>
                  <a:srgbClr val="FF00FF"/>
                </a:solidFill>
              </a:rPr>
              <a:t> </a:t>
            </a:r>
            <a:r>
              <a:rPr lang="en-US" sz="4000" b="1" dirty="0" err="1">
                <a:solidFill>
                  <a:srgbClr val="FF00FF"/>
                </a:solidFill>
              </a:rPr>
              <a:t>পরিচিতি</a:t>
            </a:r>
            <a:r>
              <a:rPr lang="en-US" sz="4000" b="1" dirty="0">
                <a:solidFill>
                  <a:srgbClr val="FF00FF"/>
                </a:solidFill>
              </a:rPr>
              <a:t> </a:t>
            </a:r>
          </a:p>
        </p:txBody>
      </p:sp>
      <p:grpSp>
        <p:nvGrpSpPr>
          <p:cNvPr id="5" name="Group 4">
            <a:extLst>
              <a:ext uri="{FF2B5EF4-FFF2-40B4-BE49-F238E27FC236}">
                <a16:creationId xmlns:a16="http://schemas.microsoft.com/office/drawing/2014/main" id="{F1169127-9963-40F0-964E-4187655C4B38}"/>
              </a:ext>
            </a:extLst>
          </p:cNvPr>
          <p:cNvGrpSpPr/>
          <p:nvPr/>
        </p:nvGrpSpPr>
        <p:grpSpPr>
          <a:xfrm>
            <a:off x="-32479" y="2590800"/>
            <a:ext cx="2743200" cy="2438400"/>
            <a:chOff x="-48570" y="2679105"/>
            <a:chExt cx="2743200" cy="2438400"/>
          </a:xfrm>
        </p:grpSpPr>
        <p:pic>
          <p:nvPicPr>
            <p:cNvPr id="3" name="Picture 2">
              <a:extLst>
                <a:ext uri="{FF2B5EF4-FFF2-40B4-BE49-F238E27FC236}">
                  <a16:creationId xmlns:a16="http://schemas.microsoft.com/office/drawing/2014/main" id="{B419F67F-EBA5-45F6-BD7F-25D991BD05F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8570" y="2679105"/>
              <a:ext cx="2743200" cy="2438400"/>
            </a:xfrm>
            <a:prstGeom prst="ellipse">
              <a:avLst/>
            </a:prstGeom>
            <a:ln>
              <a:noFill/>
            </a:ln>
            <a:effectLst>
              <a:softEdge rad="112500"/>
            </a:effectLst>
          </p:spPr>
        </p:pic>
        <p:pic>
          <p:nvPicPr>
            <p:cNvPr id="11" name="Picture 10">
              <a:extLst>
                <a:ext uri="{FF2B5EF4-FFF2-40B4-BE49-F238E27FC236}">
                  <a16:creationId xmlns:a16="http://schemas.microsoft.com/office/drawing/2014/main" id="{5A2D455B-6677-4C34-B09D-1BC8F6481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95" y="3004665"/>
              <a:ext cx="1610670" cy="1610670"/>
            </a:xfrm>
            <a:prstGeom prst="ellipse">
              <a:avLst/>
            </a:prstGeom>
            <a:ln>
              <a:noFill/>
            </a:ln>
            <a:effectLst>
              <a:softEdge rad="112500"/>
            </a:effectLst>
          </p:spPr>
        </p:pic>
      </p:grpSp>
    </p:spTree>
    <p:extLst>
      <p:ext uri="{BB962C8B-B14F-4D97-AF65-F5344CB8AC3E}">
        <p14:creationId xmlns:p14="http://schemas.microsoft.com/office/powerpoint/2010/main" val="3660228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Effect transition="in" filter="wipe(down)">
                                      <p:cBhvr>
                                        <p:cTn id="28" dur="500"/>
                                        <p:tgtEl>
                                          <p:spTgt spid="17">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Effect transition="in" filter="wipe(down)">
                                      <p:cBhvr>
                                        <p:cTn id="31" dur="500"/>
                                        <p:tgtEl>
                                          <p:spTgt spid="17">
                                            <p:txEl>
                                              <p:pRg st="2" end="2"/>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xEl>
                                              <p:pRg st="3" end="3"/>
                                            </p:txEl>
                                          </p:spTgt>
                                        </p:tgtEl>
                                        <p:attrNameLst>
                                          <p:attrName>style.visibility</p:attrName>
                                        </p:attrNameLst>
                                      </p:cBhvr>
                                      <p:to>
                                        <p:strVal val="visible"/>
                                      </p:to>
                                    </p:set>
                                    <p:animEffect transition="in" filter="wipe(down)">
                                      <p:cBhvr>
                                        <p:cTn id="34" dur="500"/>
                                        <p:tgtEl>
                                          <p:spTgt spid="17">
                                            <p:txEl>
                                              <p:pRg st="3" end="3"/>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Effect transition="in" filter="wipe(down)">
                                      <p:cBhvr>
                                        <p:cTn id="37" dur="500"/>
                                        <p:tgtEl>
                                          <p:spTgt spid="17">
                                            <p:txEl>
                                              <p:pRg st="4" end="4"/>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xEl>
                                              <p:pRg st="5" end="5"/>
                                            </p:txEl>
                                          </p:spTgt>
                                        </p:tgtEl>
                                        <p:attrNameLst>
                                          <p:attrName>style.visibility</p:attrName>
                                        </p:attrNameLst>
                                      </p:cBhvr>
                                      <p:to>
                                        <p:strVal val="visible"/>
                                      </p:to>
                                    </p:set>
                                    <p:animEffect transition="in" filter="wipe(down)">
                                      <p:cBhvr>
                                        <p:cTn id="40" dur="500"/>
                                        <p:tgtEl>
                                          <p:spTgt spid="17">
                                            <p:txEl>
                                              <p:pRg st="5" end="5"/>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xEl>
                                              <p:pRg st="6" end="6"/>
                                            </p:txEl>
                                          </p:spTgt>
                                        </p:tgtEl>
                                        <p:attrNameLst>
                                          <p:attrName>style.visibility</p:attrName>
                                        </p:attrNameLst>
                                      </p:cBhvr>
                                      <p:to>
                                        <p:strVal val="visible"/>
                                      </p:to>
                                    </p:set>
                                    <p:animEffect transition="in" filter="wipe(down)">
                                      <p:cBhvr>
                                        <p:cTn id="43" dur="500"/>
                                        <p:tgtEl>
                                          <p:spTgt spid="17">
                                            <p:txEl>
                                              <p:pRg st="6" end="6"/>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17">
                                            <p:txEl>
                                              <p:pRg st="7" end="7"/>
                                            </p:txEl>
                                          </p:spTgt>
                                        </p:tgtEl>
                                        <p:attrNameLst>
                                          <p:attrName>style.visibility</p:attrName>
                                        </p:attrNameLst>
                                      </p:cBhvr>
                                      <p:to>
                                        <p:strVal val="visible"/>
                                      </p:to>
                                    </p:set>
                                    <p:animEffect transition="in" filter="wipe(down)">
                                      <p:cBhvr>
                                        <p:cTn id="46" dur="500"/>
                                        <p:tgtEl>
                                          <p:spTgt spid="17">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32"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amond(out)">
                                      <p:cBhvr>
                                        <p:cTn id="5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4" name="Picture 10" descr="MuslimSG | Beautiful Quran Verses On Love">
            <a:extLst>
              <a:ext uri="{FF2B5EF4-FFF2-40B4-BE49-F238E27FC236}">
                <a16:creationId xmlns:a16="http://schemas.microsoft.com/office/drawing/2014/main" id="{D1C2C66E-E3F3-4B2F-9131-2C1CA2DB9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82" y="1720746"/>
            <a:ext cx="2466975" cy="1936854"/>
          </a:xfrm>
          <a:prstGeom prst="rect">
            <a:avLst/>
          </a:prstGeom>
          <a:noFill/>
          <a:ln w="57150">
            <a:solidFill>
              <a:srgbClr val="00FF00"/>
            </a:solid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55371B-A2C1-4185-8083-A5A7B642C7CD}"/>
              </a:ext>
            </a:extLst>
          </p:cNvPr>
          <p:cNvSpPr txBox="1"/>
          <p:nvPr/>
        </p:nvSpPr>
        <p:spPr>
          <a:xfrm>
            <a:off x="3429000" y="1815059"/>
            <a:ext cx="3352800" cy="3970318"/>
          </a:xfrm>
          <a:prstGeom prst="rect">
            <a:avLst/>
          </a:prstGeom>
          <a:noFill/>
        </p:spPr>
        <p:txBody>
          <a:bodyPr wrap="square" rtlCol="0">
            <a:spAutoFit/>
          </a:bodyPr>
          <a:lstStyle/>
          <a:p>
            <a:pPr algn="ctr"/>
            <a:r>
              <a:rPr lang="en-US" sz="2800" dirty="0" err="1">
                <a:solidFill>
                  <a:srgbClr val="FF00FF"/>
                </a:solidFill>
              </a:rPr>
              <a:t>শ্রেনি</a:t>
            </a:r>
            <a:r>
              <a:rPr lang="en-US" sz="2800" dirty="0">
                <a:solidFill>
                  <a:srgbClr val="FF00FF"/>
                </a:solidFill>
              </a:rPr>
              <a:t>: </a:t>
            </a:r>
            <a:r>
              <a:rPr lang="en-US" sz="2800" dirty="0" err="1">
                <a:solidFill>
                  <a:srgbClr val="FF00FF"/>
                </a:solidFill>
              </a:rPr>
              <a:t>একাদশ</a:t>
            </a:r>
            <a:r>
              <a:rPr lang="en-US" sz="2800" dirty="0">
                <a:solidFill>
                  <a:srgbClr val="FF00FF"/>
                </a:solidFill>
              </a:rPr>
              <a:t> (</a:t>
            </a:r>
            <a:r>
              <a:rPr lang="en-US" sz="2800" dirty="0" err="1">
                <a:solidFill>
                  <a:srgbClr val="FF00FF"/>
                </a:solidFill>
              </a:rPr>
              <a:t>আলিম</a:t>
            </a:r>
            <a:r>
              <a:rPr lang="en-US" sz="2800" dirty="0">
                <a:solidFill>
                  <a:srgbClr val="FF00FF"/>
                </a:solidFill>
              </a:rPr>
              <a:t> ১ম)</a:t>
            </a:r>
          </a:p>
          <a:p>
            <a:pPr algn="ctr"/>
            <a:r>
              <a:rPr lang="en-US" sz="2800" dirty="0" err="1">
                <a:solidFill>
                  <a:srgbClr val="FF00FF"/>
                </a:solidFill>
              </a:rPr>
              <a:t>বিষয়</a:t>
            </a:r>
            <a:r>
              <a:rPr lang="en-US" sz="2800" dirty="0">
                <a:solidFill>
                  <a:srgbClr val="FF00FF"/>
                </a:solidFill>
              </a:rPr>
              <a:t>: </a:t>
            </a:r>
            <a:r>
              <a:rPr lang="en-US" sz="2800" dirty="0" err="1">
                <a:solidFill>
                  <a:srgbClr val="FF00FF"/>
                </a:solidFill>
              </a:rPr>
              <a:t>আল</a:t>
            </a:r>
            <a:r>
              <a:rPr lang="en-US" sz="2800" dirty="0">
                <a:solidFill>
                  <a:srgbClr val="FF00FF"/>
                </a:solidFill>
              </a:rPr>
              <a:t>- </a:t>
            </a:r>
            <a:r>
              <a:rPr lang="en-US" sz="2800" dirty="0" err="1">
                <a:solidFill>
                  <a:srgbClr val="FF00FF"/>
                </a:solidFill>
              </a:rPr>
              <a:t>কুরআনুল</a:t>
            </a:r>
            <a:r>
              <a:rPr lang="en-US" sz="2800" dirty="0">
                <a:solidFill>
                  <a:srgbClr val="FF00FF"/>
                </a:solidFill>
              </a:rPr>
              <a:t> </a:t>
            </a:r>
            <a:r>
              <a:rPr lang="en-US" sz="2800" dirty="0" err="1">
                <a:solidFill>
                  <a:srgbClr val="FF00FF"/>
                </a:solidFill>
              </a:rPr>
              <a:t>কারিম</a:t>
            </a:r>
            <a:endParaRPr lang="en-US" sz="2800" dirty="0">
              <a:solidFill>
                <a:srgbClr val="FF00FF"/>
              </a:solidFill>
            </a:endParaRPr>
          </a:p>
          <a:p>
            <a:pPr algn="ctr"/>
            <a:r>
              <a:rPr lang="en-US" sz="2800" dirty="0">
                <a:solidFill>
                  <a:srgbClr val="FF00FF"/>
                </a:solidFill>
              </a:rPr>
              <a:t> </a:t>
            </a:r>
            <a:r>
              <a:rPr lang="en-US" sz="2400" dirty="0" err="1">
                <a:solidFill>
                  <a:srgbClr val="FF00FF"/>
                </a:solidFill>
              </a:rPr>
              <a:t>সূরা</a:t>
            </a:r>
            <a:r>
              <a:rPr lang="en-US" sz="2400" dirty="0">
                <a:solidFill>
                  <a:srgbClr val="FF00FF"/>
                </a:solidFill>
              </a:rPr>
              <a:t>- </a:t>
            </a:r>
            <a:r>
              <a:rPr lang="en-US" sz="2400" dirty="0" err="1">
                <a:solidFill>
                  <a:srgbClr val="FF00FF"/>
                </a:solidFill>
              </a:rPr>
              <a:t>আল-মায়িদা</a:t>
            </a:r>
            <a:endParaRPr lang="en-US" sz="2400" dirty="0">
              <a:solidFill>
                <a:srgbClr val="FF00FF"/>
              </a:solidFill>
            </a:endParaRPr>
          </a:p>
          <a:p>
            <a:pPr algn="ctr"/>
            <a:r>
              <a:rPr lang="en-US" sz="2800" dirty="0" err="1">
                <a:solidFill>
                  <a:srgbClr val="FF00FF"/>
                </a:solidFill>
              </a:rPr>
              <a:t>মাদানী</a:t>
            </a:r>
            <a:r>
              <a:rPr lang="en-US" sz="2800" dirty="0">
                <a:solidFill>
                  <a:srgbClr val="FF00FF"/>
                </a:solidFill>
              </a:rPr>
              <a:t> </a:t>
            </a:r>
            <a:r>
              <a:rPr lang="en-US" sz="2800" dirty="0" err="1">
                <a:solidFill>
                  <a:srgbClr val="FF00FF"/>
                </a:solidFill>
              </a:rPr>
              <a:t>সূরা</a:t>
            </a:r>
            <a:r>
              <a:rPr lang="en-US" sz="2800" dirty="0">
                <a:solidFill>
                  <a:srgbClr val="FF00FF"/>
                </a:solidFill>
              </a:rPr>
              <a:t>, </a:t>
            </a:r>
            <a:r>
              <a:rPr lang="en-US" sz="2800" dirty="0" err="1">
                <a:solidFill>
                  <a:srgbClr val="FF00FF"/>
                </a:solidFill>
              </a:rPr>
              <a:t>আয়াত</a:t>
            </a:r>
            <a:r>
              <a:rPr lang="en-US" sz="2800" dirty="0">
                <a:solidFill>
                  <a:srgbClr val="FF00FF"/>
                </a:solidFill>
              </a:rPr>
              <a:t> </a:t>
            </a:r>
            <a:r>
              <a:rPr lang="en-US" sz="2800" dirty="0" err="1">
                <a:solidFill>
                  <a:srgbClr val="FF00FF"/>
                </a:solidFill>
              </a:rPr>
              <a:t>নং</a:t>
            </a:r>
            <a:r>
              <a:rPr lang="en-US" sz="2800" dirty="0">
                <a:solidFill>
                  <a:srgbClr val="FF00FF"/>
                </a:solidFill>
              </a:rPr>
              <a:t> ১ </a:t>
            </a:r>
            <a:r>
              <a:rPr lang="en-US" sz="2800" dirty="0" err="1">
                <a:solidFill>
                  <a:srgbClr val="FF00FF"/>
                </a:solidFill>
              </a:rPr>
              <a:t>হতে</a:t>
            </a:r>
            <a:r>
              <a:rPr lang="en-US" sz="2800" dirty="0">
                <a:solidFill>
                  <a:srgbClr val="FF00FF"/>
                </a:solidFill>
              </a:rPr>
              <a:t> ২ </a:t>
            </a:r>
            <a:r>
              <a:rPr lang="en-US" sz="2800" dirty="0" err="1">
                <a:solidFill>
                  <a:srgbClr val="FF00FF"/>
                </a:solidFill>
              </a:rPr>
              <a:t>আয়াত</a:t>
            </a:r>
            <a:r>
              <a:rPr lang="en-US" sz="2800" dirty="0">
                <a:solidFill>
                  <a:srgbClr val="FF00FF"/>
                </a:solidFill>
              </a:rPr>
              <a:t> </a:t>
            </a:r>
            <a:r>
              <a:rPr lang="en-US" sz="2800" dirty="0" err="1">
                <a:solidFill>
                  <a:srgbClr val="FF00FF"/>
                </a:solidFill>
              </a:rPr>
              <a:t>পর্যন্ত</a:t>
            </a:r>
            <a:endParaRPr lang="en-US" sz="2800" dirty="0">
              <a:solidFill>
                <a:srgbClr val="FF00FF"/>
              </a:solidFill>
            </a:endParaRPr>
          </a:p>
          <a:p>
            <a:pPr algn="ctr"/>
            <a:r>
              <a:rPr lang="en-US" sz="2800" dirty="0" err="1">
                <a:solidFill>
                  <a:srgbClr val="FF00FF"/>
                </a:solidFill>
              </a:rPr>
              <a:t>পিরিয়ড</a:t>
            </a:r>
            <a:r>
              <a:rPr lang="en-US" sz="2800" dirty="0">
                <a:solidFill>
                  <a:srgbClr val="FF00FF"/>
                </a:solidFill>
              </a:rPr>
              <a:t>- ২য়</a:t>
            </a:r>
          </a:p>
          <a:p>
            <a:pPr algn="ctr"/>
            <a:r>
              <a:rPr lang="en-US" sz="2800" dirty="0" err="1">
                <a:solidFill>
                  <a:srgbClr val="FF00FF"/>
                </a:solidFill>
              </a:rPr>
              <a:t>সময়</a:t>
            </a:r>
            <a:r>
              <a:rPr lang="en-US" sz="2800" dirty="0">
                <a:solidFill>
                  <a:srgbClr val="FF00FF"/>
                </a:solidFill>
              </a:rPr>
              <a:t>- ৪৫মিনিট</a:t>
            </a:r>
          </a:p>
          <a:p>
            <a:pPr algn="ctr"/>
            <a:r>
              <a:rPr lang="en-US" sz="2800" dirty="0" err="1">
                <a:solidFill>
                  <a:srgbClr val="FF00FF"/>
                </a:solidFill>
              </a:rPr>
              <a:t>তারিখ</a:t>
            </a:r>
            <a:r>
              <a:rPr lang="en-US" sz="2800" dirty="0">
                <a:solidFill>
                  <a:srgbClr val="FF00FF"/>
                </a:solidFill>
              </a:rPr>
              <a:t>- ০১-০৭-২০২১ </a:t>
            </a:r>
            <a:r>
              <a:rPr lang="en-US" sz="2800" dirty="0" err="1">
                <a:solidFill>
                  <a:srgbClr val="FF00FF"/>
                </a:solidFill>
              </a:rPr>
              <a:t>খ্রি</a:t>
            </a:r>
            <a:r>
              <a:rPr lang="en-US" sz="2800" dirty="0">
                <a:solidFill>
                  <a:srgbClr val="FF00FF"/>
                </a:solidFill>
              </a:rPr>
              <a:t>:</a:t>
            </a:r>
          </a:p>
          <a:p>
            <a:endParaRPr lang="en-US" sz="2800" dirty="0"/>
          </a:p>
        </p:txBody>
      </p:sp>
      <p:pic>
        <p:nvPicPr>
          <p:cNvPr id="9" name="Picture 8">
            <a:extLst>
              <a:ext uri="{FF2B5EF4-FFF2-40B4-BE49-F238E27FC236}">
                <a16:creationId xmlns:a16="http://schemas.microsoft.com/office/drawing/2014/main" id="{8A519CAE-3212-4289-B14B-35F484754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610"/>
            <a:ext cx="9144000" cy="957590"/>
          </a:xfrm>
          <a:prstGeom prst="ellipse">
            <a:avLst/>
          </a:prstGeom>
          <a:ln w="63500" cap="rnd">
            <a:solidFill>
              <a:srgbClr val="FF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Box 19">
            <a:extLst>
              <a:ext uri="{FF2B5EF4-FFF2-40B4-BE49-F238E27FC236}">
                <a16:creationId xmlns:a16="http://schemas.microsoft.com/office/drawing/2014/main" id="{3B2F4F7E-B4A8-45DC-AA2D-79423B8EBBBD}"/>
              </a:ext>
            </a:extLst>
          </p:cNvPr>
          <p:cNvSpPr txBox="1"/>
          <p:nvPr/>
        </p:nvSpPr>
        <p:spPr>
          <a:xfrm>
            <a:off x="2743200" y="119390"/>
            <a:ext cx="3352801" cy="584775"/>
          </a:xfrm>
          <a:prstGeom prst="rect">
            <a:avLst/>
          </a:prstGeom>
          <a:noFill/>
        </p:spPr>
        <p:txBody>
          <a:bodyPr wrap="square" rtlCol="0">
            <a:spAutoFit/>
          </a:bodyPr>
          <a:lstStyle/>
          <a:p>
            <a:pPr algn="ctr"/>
            <a:r>
              <a:rPr lang="en-US" sz="3200" b="1" dirty="0" err="1">
                <a:ln w="0"/>
                <a:solidFill>
                  <a:srgbClr val="7030A0"/>
                </a:solidFill>
                <a:effectLst>
                  <a:outerShdw blurRad="38100" dist="19050" dir="2700000" algn="tl" rotWithShape="0">
                    <a:schemeClr val="dk1">
                      <a:alpha val="40000"/>
                    </a:schemeClr>
                  </a:outerShdw>
                </a:effectLst>
              </a:rPr>
              <a:t>পাঠ</a:t>
            </a:r>
            <a:r>
              <a:rPr lang="en-US" sz="3200" b="1" dirty="0">
                <a:ln w="0"/>
                <a:solidFill>
                  <a:srgbClr val="7030A0"/>
                </a:solidFill>
                <a:effectLst>
                  <a:outerShdw blurRad="38100" dist="19050" dir="2700000" algn="tl" rotWithShape="0">
                    <a:schemeClr val="dk1">
                      <a:alpha val="40000"/>
                    </a:schemeClr>
                  </a:outerShdw>
                </a:effectLst>
              </a:rPr>
              <a:t> </a:t>
            </a:r>
            <a:r>
              <a:rPr lang="en-US" sz="3200" b="1" dirty="0" err="1">
                <a:ln w="0"/>
                <a:solidFill>
                  <a:srgbClr val="7030A0"/>
                </a:solidFill>
                <a:effectLst>
                  <a:outerShdw blurRad="38100" dist="19050" dir="2700000" algn="tl" rotWithShape="0">
                    <a:schemeClr val="dk1">
                      <a:alpha val="40000"/>
                    </a:schemeClr>
                  </a:outerShdw>
                </a:effectLst>
              </a:rPr>
              <a:t>পরিচিতি</a:t>
            </a:r>
            <a:endParaRPr lang="en-US" sz="3200" b="1" dirty="0">
              <a:ln w="0"/>
              <a:solidFill>
                <a:srgbClr val="7030A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03180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232A8-7CAD-43EC-96E9-5E82B3F57EDF}"/>
              </a:ext>
            </a:extLst>
          </p:cNvPr>
          <p:cNvSpPr txBox="1"/>
          <p:nvPr/>
        </p:nvSpPr>
        <p:spPr>
          <a:xfrm>
            <a:off x="32656" y="1091625"/>
            <a:ext cx="9035143" cy="584775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0" i="0" dirty="0">
                <a:solidFill>
                  <a:srgbClr val="FF0000"/>
                </a:solidFill>
                <a:effectLst/>
                <a:latin typeface="alqalam"/>
              </a:rPr>
              <a:t>* </a:t>
            </a:r>
            <a:r>
              <a:rPr lang="en-US" b="1" i="0" dirty="0" err="1">
                <a:solidFill>
                  <a:srgbClr val="FF0000"/>
                </a:solidFill>
                <a:effectLst/>
                <a:latin typeface="alqalam"/>
              </a:rPr>
              <a:t>অনুবাদ</a:t>
            </a:r>
            <a:r>
              <a:rPr lang="en-US" b="1" i="0" dirty="0">
                <a:solidFill>
                  <a:srgbClr val="FF0000"/>
                </a:solidFill>
                <a:effectLst/>
                <a:latin typeface="alqalam"/>
              </a:rPr>
              <a:t> </a:t>
            </a:r>
            <a:r>
              <a:rPr lang="en-US" b="1" i="0" dirty="0" err="1">
                <a:solidFill>
                  <a:srgbClr val="FF0000"/>
                </a:solidFill>
                <a:effectLst/>
                <a:latin typeface="alqalam"/>
              </a:rPr>
              <a:t>সহ</a:t>
            </a:r>
            <a:r>
              <a:rPr lang="en-US" b="1" i="0" dirty="0">
                <a:solidFill>
                  <a:srgbClr val="FF0000"/>
                </a:solidFill>
                <a:effectLst/>
                <a:latin typeface="alqalam"/>
              </a:rPr>
              <a:t>  </a:t>
            </a:r>
            <a:r>
              <a:rPr lang="en-US" b="1" i="0" dirty="0" err="1">
                <a:solidFill>
                  <a:srgbClr val="FF0000"/>
                </a:solidFill>
                <a:effectLst/>
                <a:latin typeface="alqalam"/>
              </a:rPr>
              <a:t>আয়াত</a:t>
            </a:r>
            <a:r>
              <a:rPr lang="en-US" b="1" i="0" dirty="0">
                <a:solidFill>
                  <a:srgbClr val="FF0000"/>
                </a:solidFill>
                <a:effectLst/>
                <a:latin typeface="alqalam"/>
              </a:rPr>
              <a:t> নং-১- </a:t>
            </a:r>
            <a:r>
              <a:rPr lang="bn-BD" b="1" i="0" dirty="0">
                <a:solidFill>
                  <a:srgbClr val="FF0000"/>
                </a:solidFill>
                <a:effectLst/>
                <a:latin typeface="alqalam"/>
              </a:rPr>
              <a:t> </a:t>
            </a:r>
            <a:r>
              <a:rPr lang="bn-BD" dirty="0">
                <a:solidFill>
                  <a:srgbClr val="FF0000"/>
                </a:solidFill>
              </a:rPr>
              <a:t> </a:t>
            </a:r>
            <a:r>
              <a:rPr lang="ar-SA" sz="2000" b="1" dirty="0">
                <a:solidFill>
                  <a:srgbClr val="FF00FF"/>
                </a:solidFill>
              </a:rPr>
              <a:t>یٰۤاَیُّهَا الَّذِیۡنَ اٰمَنُوۡۤا اَوۡفُوۡا بِالۡعُقُوۡدِ ۬ؕ اُحِلَّتۡ لَکُمۡ </a:t>
            </a:r>
            <a:r>
              <a:rPr lang="ar-SA" sz="2000" b="1" dirty="0">
                <a:solidFill>
                  <a:srgbClr val="FF0000"/>
                </a:solidFill>
              </a:rPr>
              <a:t>بَهِیۡمَۃُ الۡاَنۡعَامِ </a:t>
            </a:r>
            <a:r>
              <a:rPr lang="ar-SA" sz="2000" b="1" dirty="0">
                <a:solidFill>
                  <a:srgbClr val="FF00FF"/>
                </a:solidFill>
              </a:rPr>
              <a:t>اِلَّا مَا یُتۡلٰی عَلَیۡکُمۡ غَیۡرَ مُحِلِّی الصَّیۡدِ وَ اَنۡتُمۡ </a:t>
            </a:r>
            <a:r>
              <a:rPr lang="ar-SA" sz="2000" b="1" dirty="0">
                <a:solidFill>
                  <a:srgbClr val="FF0000"/>
                </a:solidFill>
              </a:rPr>
              <a:t>حُرُمٌ </a:t>
            </a:r>
            <a:r>
              <a:rPr lang="ar-SA" sz="2000" b="1" dirty="0">
                <a:solidFill>
                  <a:srgbClr val="FF00FF"/>
                </a:solidFill>
              </a:rPr>
              <a:t>ؕ اِنَّ اللّٰهَ یَحۡکُمُ مَا یُرِیۡدُ </a:t>
            </a:r>
            <a:endParaRPr lang="en-US" sz="2000" b="1" dirty="0">
              <a:solidFill>
                <a:srgbClr val="FF00FF"/>
              </a:solidFill>
            </a:endParaRPr>
          </a:p>
          <a:p>
            <a:endParaRPr lang="en-US" i="1" dirty="0">
              <a:solidFill>
                <a:srgbClr val="7030A0"/>
              </a:solidFill>
            </a:endParaRPr>
          </a:p>
          <a:p>
            <a:r>
              <a:rPr lang="en-US" i="1" dirty="0">
                <a:solidFill>
                  <a:srgbClr val="7030A0"/>
                </a:solidFill>
              </a:rPr>
              <a:t>**</a:t>
            </a:r>
            <a:r>
              <a:rPr lang="bn-BD" i="1" dirty="0">
                <a:solidFill>
                  <a:srgbClr val="7030A0"/>
                </a:solidFill>
              </a:rPr>
              <a:t>হে মুমিনগণ, তোমরা অঙ্গীকারসমূহ পূর্ণ কর। তোমাদের জন্য গৃহপালিত চতুস্পদ জন্তু হালাল করা হয়েছে, তোমাদের নিকট যা বর্ণনা করা হচ্ছে তা ছাড়া। তবে ইহরাম অবস্থায় শিকারকে হালাল করবে না। নিশ্চয় আল্লাহ যা ইচ্ছা বিধান দেন।</a:t>
            </a:r>
            <a:endParaRPr lang="en-US" i="1" dirty="0">
              <a:solidFill>
                <a:srgbClr val="7030A0"/>
              </a:solidFill>
            </a:endParaRPr>
          </a:p>
          <a:p>
            <a:r>
              <a:rPr lang="en-US" dirty="0"/>
              <a:t> </a:t>
            </a:r>
            <a:endParaRPr lang="en-US" b="1" dirty="0">
              <a:solidFill>
                <a:schemeClr val="bg2">
                  <a:lumMod val="25000"/>
                </a:schemeClr>
              </a:solidFill>
            </a:endParaRPr>
          </a:p>
          <a:p>
            <a:endParaRPr lang="en-US" sz="2000" b="1" dirty="0">
              <a:solidFill>
                <a:schemeClr val="accent4">
                  <a:lumMod val="50000"/>
                </a:schemeClr>
              </a:solidFill>
            </a:endParaRPr>
          </a:p>
          <a:p>
            <a:r>
              <a:rPr lang="en-US" sz="2000" b="1" dirty="0">
                <a:solidFill>
                  <a:schemeClr val="accent4">
                    <a:lumMod val="50000"/>
                  </a:schemeClr>
                </a:solidFill>
              </a:rPr>
              <a:t>২।</a:t>
            </a:r>
            <a:r>
              <a:rPr lang="bn-BD" sz="2000" b="1" dirty="0">
                <a:solidFill>
                  <a:schemeClr val="accent4">
                    <a:lumMod val="50000"/>
                  </a:schemeClr>
                </a:solidFill>
              </a:rPr>
              <a:t> </a:t>
            </a:r>
            <a:r>
              <a:rPr lang="ar-SA" sz="2000" b="1" dirty="0">
                <a:solidFill>
                  <a:schemeClr val="accent4">
                    <a:lumMod val="50000"/>
                  </a:schemeClr>
                </a:solidFill>
              </a:rPr>
              <a:t>یَیُّهَا الَّذِیۡنَ اٰمَنُوۡا لَا تُحِلُّوۡا </a:t>
            </a:r>
            <a:r>
              <a:rPr lang="ar-SA" sz="2000" b="1" dirty="0">
                <a:solidFill>
                  <a:srgbClr val="00FF00"/>
                </a:solidFill>
              </a:rPr>
              <a:t>شَعَآئِرَ اللّٰهِ </a:t>
            </a:r>
            <a:r>
              <a:rPr lang="ar-SA" sz="2000" b="1" dirty="0">
                <a:solidFill>
                  <a:schemeClr val="accent4">
                    <a:lumMod val="50000"/>
                  </a:schemeClr>
                </a:solidFill>
              </a:rPr>
              <a:t>وَ لَا </a:t>
            </a:r>
            <a:r>
              <a:rPr lang="ar-SA" sz="2000" b="1" dirty="0">
                <a:solidFill>
                  <a:srgbClr val="00FF00"/>
                </a:solidFill>
              </a:rPr>
              <a:t>الشَّهۡرَ الۡحَرَامَ </a:t>
            </a:r>
            <a:r>
              <a:rPr lang="ar-SA" sz="2000" b="1" dirty="0">
                <a:solidFill>
                  <a:schemeClr val="accent4">
                    <a:lumMod val="50000"/>
                  </a:schemeClr>
                </a:solidFill>
              </a:rPr>
              <a:t>وَ لَا </a:t>
            </a:r>
            <a:r>
              <a:rPr lang="ar-SA" sz="2000" b="1" dirty="0">
                <a:solidFill>
                  <a:srgbClr val="00FF00"/>
                </a:solidFill>
              </a:rPr>
              <a:t>الۡهَدۡیَ</a:t>
            </a:r>
            <a:r>
              <a:rPr lang="ar-SA" sz="2000" b="1" dirty="0">
                <a:solidFill>
                  <a:schemeClr val="accent4">
                    <a:lumMod val="50000"/>
                  </a:schemeClr>
                </a:solidFill>
              </a:rPr>
              <a:t> وَ لَا ا</a:t>
            </a:r>
            <a:r>
              <a:rPr lang="ar-SA" sz="2000" b="1" dirty="0">
                <a:solidFill>
                  <a:srgbClr val="00FF00"/>
                </a:solidFill>
              </a:rPr>
              <a:t>لۡقَلَآئِد</a:t>
            </a:r>
            <a:r>
              <a:rPr lang="ar-SA" sz="2000" b="1" dirty="0">
                <a:solidFill>
                  <a:schemeClr val="accent4">
                    <a:lumMod val="50000"/>
                  </a:schemeClr>
                </a:solidFill>
              </a:rPr>
              <a:t>َ وَ لَاۤ آٰمِّیۡنَ الۡبَیۡتَ الۡحَرَامَ یَبۡتَغُوۡنَ فَضۡلًا مِّنۡ رَّبِّهِمۡ وَ رِضۡوَانًا ؕ وَ اِذَا حَلَلۡتُمۡ فَاصۡطَادُوۡا ؕ وَ لَا یَجۡرِمَنَّکُمۡ شَنَاٰنُ قَوۡمٍ اَنۡ صَدُّوۡکُمۡ عَنِ </a:t>
            </a:r>
            <a:r>
              <a:rPr lang="ar-SA" sz="2000" b="1" dirty="0">
                <a:solidFill>
                  <a:srgbClr val="00FF00"/>
                </a:solidFill>
              </a:rPr>
              <a:t>الۡمَسۡجِدِ</a:t>
            </a:r>
            <a:r>
              <a:rPr lang="ar-SA" sz="2000" b="1" dirty="0">
                <a:solidFill>
                  <a:schemeClr val="accent4">
                    <a:lumMod val="50000"/>
                  </a:schemeClr>
                </a:solidFill>
              </a:rPr>
              <a:t> </a:t>
            </a:r>
            <a:r>
              <a:rPr lang="ar-SA" sz="2000" b="1" dirty="0">
                <a:solidFill>
                  <a:srgbClr val="00FF00"/>
                </a:solidFill>
              </a:rPr>
              <a:t>الۡحَرَامِ</a:t>
            </a:r>
            <a:r>
              <a:rPr lang="ar-SA" sz="2000" b="1" dirty="0">
                <a:solidFill>
                  <a:schemeClr val="accent4">
                    <a:lumMod val="50000"/>
                  </a:schemeClr>
                </a:solidFill>
              </a:rPr>
              <a:t> اَنۡ تَعۡتَدُوۡا ۘ وَ تَعَاوَنُوۡا عَلَی </a:t>
            </a:r>
            <a:r>
              <a:rPr lang="ar-SA" sz="2000" b="1" dirty="0">
                <a:solidFill>
                  <a:srgbClr val="FF00FF"/>
                </a:solidFill>
              </a:rPr>
              <a:t>الۡبِرِّ وَ التَّقۡوٰی </a:t>
            </a:r>
            <a:r>
              <a:rPr lang="ar-SA" sz="2000" b="1" dirty="0">
                <a:solidFill>
                  <a:schemeClr val="accent4">
                    <a:lumMod val="50000"/>
                  </a:schemeClr>
                </a:solidFill>
              </a:rPr>
              <a:t>۪ وَ لَا تَعَاوَنُوۡا عَلَی </a:t>
            </a:r>
            <a:r>
              <a:rPr lang="ar-SA" sz="2000" b="1" dirty="0">
                <a:solidFill>
                  <a:srgbClr val="FF00FF"/>
                </a:solidFill>
              </a:rPr>
              <a:t>الۡاِثۡمِ وَ الۡعُدۡوَانِ </a:t>
            </a:r>
            <a:r>
              <a:rPr lang="ar-SA" sz="2000" b="1" dirty="0">
                <a:solidFill>
                  <a:schemeClr val="accent4">
                    <a:lumMod val="50000"/>
                  </a:schemeClr>
                </a:solidFill>
              </a:rPr>
              <a:t>۪ وَ اتَّقُوا اللّٰهَ ؕ اِنَّ اللّٰهَ شَدِیۡدُ الۡعِقَابِ</a:t>
            </a:r>
            <a:endParaRPr lang="en-US" sz="2000" b="1" dirty="0">
              <a:solidFill>
                <a:schemeClr val="accent4">
                  <a:lumMod val="50000"/>
                </a:schemeClr>
              </a:solidFill>
              <a:latin typeface="alqalam"/>
            </a:endParaRPr>
          </a:p>
          <a:p>
            <a:endParaRPr lang="en-US" b="0" i="0" dirty="0">
              <a:solidFill>
                <a:srgbClr val="212529"/>
              </a:solidFill>
              <a:effectLst/>
              <a:latin typeface="alqalam"/>
            </a:endParaRPr>
          </a:p>
          <a:p>
            <a:r>
              <a:rPr lang="bn-BD" dirty="0">
                <a:solidFill>
                  <a:schemeClr val="accent3">
                    <a:lumMod val="50000"/>
                  </a:schemeClr>
                </a:solidFill>
              </a:rPr>
              <a:t>হে মুমিনগণ, তোমরা অসম্মান করো না আল্লাহর নিদর্শনসমূহের, হারাম মাসের, হারামে প্রেরিত কুরবানীর পশুর, গলায় চি‎হ্ন দেয়া পশুর এবং আপন রবের অনুগ্রহ ও সন্তুষ্টির অনুসন্ধানে পবিত্র গৃহের অভিমুখীদের। যখন তোমরা হালাল হও, তখন শিকার কর। কোন কওমের শত্রুতা যে, তারা তোমাদেরকে মসজিদে হারাম থেকে বাধা প্রদান করেছে, তোমাদেরকে যেন কখনো প্ররোচিত না করে যে, তোমরা সীমালঙ্ঘন করবে। সৎকর্ম ও তাকওয়ায় তোমরা পরস্পরের সহযোগিতা কর। মন্দকর্ম ও সীমালঙ্ঘনে পরস্পরের সহযোগিতা করো না। আর আল্লাহকে ভয় কর। নিশ্চয় আল্লাহ আযাব প্রদানে কঠোর। </a:t>
            </a:r>
            <a:endParaRPr lang="en-US" dirty="0">
              <a:solidFill>
                <a:schemeClr val="accent3">
                  <a:lumMod val="50000"/>
                </a:schemeClr>
              </a:solidFill>
            </a:endParaRPr>
          </a:p>
        </p:txBody>
      </p:sp>
      <p:sp>
        <p:nvSpPr>
          <p:cNvPr id="4" name="TextBox 3">
            <a:extLst>
              <a:ext uri="{FF2B5EF4-FFF2-40B4-BE49-F238E27FC236}">
                <a16:creationId xmlns:a16="http://schemas.microsoft.com/office/drawing/2014/main" id="{B0CC4B1C-2C53-4BB7-BFF2-C5EE1D43FF90}"/>
              </a:ext>
            </a:extLst>
          </p:cNvPr>
          <p:cNvSpPr txBox="1"/>
          <p:nvPr/>
        </p:nvSpPr>
        <p:spPr>
          <a:xfrm>
            <a:off x="2133600" y="364897"/>
            <a:ext cx="3657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a:solidFill>
                  <a:srgbClr val="7030A0"/>
                </a:solidFill>
              </a:rPr>
              <a:t>পাঠ</a:t>
            </a:r>
            <a:r>
              <a:rPr lang="en-US" sz="3200" b="1" dirty="0">
                <a:solidFill>
                  <a:srgbClr val="7030A0"/>
                </a:solidFill>
              </a:rPr>
              <a:t> </a:t>
            </a:r>
            <a:r>
              <a:rPr lang="en-US" sz="3200" b="1" dirty="0" err="1">
                <a:solidFill>
                  <a:srgbClr val="7030A0"/>
                </a:solidFill>
              </a:rPr>
              <a:t>উপস্থাপন</a:t>
            </a:r>
            <a:endParaRPr lang="en-US" sz="3200" b="1" dirty="0">
              <a:solidFill>
                <a:srgbClr val="7030A0"/>
              </a:solidFill>
            </a:endParaRPr>
          </a:p>
        </p:txBody>
      </p:sp>
    </p:spTree>
    <p:extLst>
      <p:ext uri="{BB962C8B-B14F-4D97-AF65-F5344CB8AC3E}">
        <p14:creationId xmlns:p14="http://schemas.microsoft.com/office/powerpoint/2010/main" val="2709689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par>
                                <p:cTn id="17" presetID="41" presetClass="entr" presetSubtype="0" fill="hold"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2" end="2"/>
                                            </p:txEl>
                                          </p:spTgt>
                                        </p:tgtEl>
                                      </p:cBhvr>
                                    </p:animEffect>
                                  </p:childTnLst>
                                </p:cTn>
                              </p:par>
                              <p:par>
                                <p:cTn id="24" presetID="41" presetClass="entr" presetSubtype="0" fill="hold" nodeType="withEffect">
                                  <p:stCondLst>
                                    <p:cond delay="0"/>
                                  </p:stCondLst>
                                  <p:iterate type="lt">
                                    <p:tmPct val="10000"/>
                                  </p:iterate>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xEl>
                                              <p:pRg st="3" end="3"/>
                                            </p:txEl>
                                          </p:spTgt>
                                        </p:tgtEl>
                                      </p:cBhvr>
                                    </p:animEffect>
                                  </p:childTnLst>
                                </p:cTn>
                              </p:par>
                              <p:par>
                                <p:cTn id="31" presetID="41" presetClass="entr" presetSubtype="0" fill="hold" nodeType="withEffect">
                                  <p:stCondLst>
                                    <p:cond delay="0"/>
                                  </p:stCondLst>
                                  <p:iterate type="lt">
                                    <p:tmPct val="10000"/>
                                  </p:iterate>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5" end="5"/>
                                            </p:txEl>
                                          </p:spTgt>
                                        </p:tgtEl>
                                      </p:cBhvr>
                                    </p:animEffect>
                                  </p:childTnLst>
                                </p:cTn>
                              </p:par>
                              <p:par>
                                <p:cTn id="38" presetID="41" presetClass="entr" presetSubtype="0" fill="hold" nodeType="withEffect">
                                  <p:stCondLst>
                                    <p:cond delay="0"/>
                                  </p:stCondLst>
                                  <p:iterate type="lt">
                                    <p:tmPct val="10000"/>
                                  </p:iterate>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BF1B718-D5D8-4C13-A681-F25DE2D13623}"/>
              </a:ext>
            </a:extLst>
          </p:cNvPr>
          <p:cNvGrpSpPr/>
          <p:nvPr/>
        </p:nvGrpSpPr>
        <p:grpSpPr>
          <a:xfrm>
            <a:off x="114646" y="1133189"/>
            <a:ext cx="8876955" cy="4126343"/>
            <a:chOff x="114646" y="1133189"/>
            <a:chExt cx="8876955" cy="4126343"/>
          </a:xfrm>
        </p:grpSpPr>
        <p:pic>
          <p:nvPicPr>
            <p:cNvPr id="2062" name="Picture 14" descr="খুবই লাভজনক ভারতীয় জাতের গাড়ল ভেড়া পালন | Khulna Times">
              <a:extLst>
                <a:ext uri="{FF2B5EF4-FFF2-40B4-BE49-F238E27FC236}">
                  <a16:creationId xmlns:a16="http://schemas.microsoft.com/office/drawing/2014/main" id="{5F858447-B912-4FE1-9080-62DF48A0F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513909"/>
              <a:ext cx="1594345" cy="11839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64" name="Picture 16" descr="চিকন লতি - “উটের দিকে তাকিয়ে দেখেছ, কীভাবে তাকে সৃষ্টি করা... | Facebook">
              <a:extLst>
                <a:ext uri="{FF2B5EF4-FFF2-40B4-BE49-F238E27FC236}">
                  <a16:creationId xmlns:a16="http://schemas.microsoft.com/office/drawing/2014/main" id="{FFE15B5D-4597-464F-BBF0-EB5CDFDE7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811" y="1143001"/>
              <a:ext cx="1594345" cy="993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70" name="Picture 22" descr="Cow Images Hd Indian - Sahara">
              <a:extLst>
                <a:ext uri="{FF2B5EF4-FFF2-40B4-BE49-F238E27FC236}">
                  <a16:creationId xmlns:a16="http://schemas.microsoft.com/office/drawing/2014/main" id="{0C93C14C-EBC0-4F44-A413-F93929B81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46" y="2541795"/>
              <a:ext cx="1594346" cy="1274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72" name="Picture 24" descr="আমি ভাবছি ভেড়ার শিং থাকে কিনা? - প্রকৃতি 2021">
              <a:extLst>
                <a:ext uri="{FF2B5EF4-FFF2-40B4-BE49-F238E27FC236}">
                  <a16:creationId xmlns:a16="http://schemas.microsoft.com/office/drawing/2014/main" id="{C9CB985D-2BD2-4643-88C0-8BADD4DC6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712" y="2622347"/>
              <a:ext cx="1594346" cy="1194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8" name="Picture 30" descr="ব্যবসায়িক">
              <a:extLst>
                <a:ext uri="{FF2B5EF4-FFF2-40B4-BE49-F238E27FC236}">
                  <a16:creationId xmlns:a16="http://schemas.microsoft.com/office/drawing/2014/main" id="{CBD2D087-D5F6-4640-BBF7-F21000936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6679" y="1133189"/>
              <a:ext cx="1272677" cy="906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84" name="Picture 36" descr="ছাগল গর্ভবতী হওয়ার পর যেমন যত্ন করা দরকার | Adhunik Krishi Khamar">
              <a:extLst>
                <a:ext uri="{FF2B5EF4-FFF2-40B4-BE49-F238E27FC236}">
                  <a16:creationId xmlns:a16="http://schemas.microsoft.com/office/drawing/2014/main" id="{504E3004-9702-46BA-9485-6361FF68D1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143000"/>
              <a:ext cx="1424960" cy="898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86" name="Picture 38" descr="একটি কুঁচকানো উট। এক কুমারী উটের জীবনযাত্রা এবং আবাসস্থল - বন্য প্রানী">
              <a:extLst>
                <a:ext uri="{FF2B5EF4-FFF2-40B4-BE49-F238E27FC236}">
                  <a16:creationId xmlns:a16="http://schemas.microsoft.com/office/drawing/2014/main" id="{62452E09-F6C0-45CF-912F-7785F75D29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143000"/>
              <a:ext cx="1807774" cy="1063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6" descr="ভেড়া একটি প্রাণী। ভেড়ার বর্ণনা, বৈশিষ্ট্য, প্রজাতি, জীবনধারা ও আবাসস্থল -  পোষা প্রাণী">
              <a:extLst>
                <a:ext uri="{FF2B5EF4-FFF2-40B4-BE49-F238E27FC236}">
                  <a16:creationId xmlns:a16="http://schemas.microsoft.com/office/drawing/2014/main" id="{5488B8C9-803F-4060-90C7-337DB537B8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5581" y="2472974"/>
              <a:ext cx="1386020" cy="1183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1" name="Picture 44" descr="KGN Agro Farm - বাংলাদেশের দুম্বা - ভেড়া পালন... | Facebook">
              <a:extLst>
                <a:ext uri="{FF2B5EF4-FFF2-40B4-BE49-F238E27FC236}">
                  <a16:creationId xmlns:a16="http://schemas.microsoft.com/office/drawing/2014/main" id="{39D8AA5A-6AA7-4C9A-A5E0-59830E01BD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5955" y="2586408"/>
              <a:ext cx="1594346" cy="127477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SULTAN (semen available) - The Tallest Murrah Bull (5'11&quot;inch) of the  world. - Full Video. - YouTube">
              <a:extLst>
                <a:ext uri="{FF2B5EF4-FFF2-40B4-BE49-F238E27FC236}">
                  <a16:creationId xmlns:a16="http://schemas.microsoft.com/office/drawing/2014/main" id="{B6C35C63-35F5-44B6-980B-7D0018E1F9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278" y="4118642"/>
              <a:ext cx="1787434" cy="106295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3" name="Picture 2" descr="Bangladesh's Cattle tales | The Daily Star">
              <a:extLst>
                <a:ext uri="{FF2B5EF4-FFF2-40B4-BE49-F238E27FC236}">
                  <a16:creationId xmlns:a16="http://schemas.microsoft.com/office/drawing/2014/main" id="{D298EAB1-8D7A-4298-A7B0-7BCE972AB7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202" y="1143001"/>
              <a:ext cx="1272677" cy="906064"/>
            </a:xfrm>
            <a:prstGeom prst="rect">
              <a:avLst/>
            </a:prstGeom>
            <a:ln w="88900" cap="sq" cmpd="thickThin">
              <a:solidFill>
                <a:srgbClr val="000000"/>
              </a:solidFill>
              <a:prstDash val="solid"/>
              <a:miter lim="800000"/>
            </a:ln>
            <a:effectLst>
              <a:innerShdw blurRad="76200">
                <a:srgbClr val="000000"/>
              </a:innerShdw>
            </a:effectLst>
          </p:spPr>
        </p:pic>
        <p:pic>
          <p:nvPicPr>
            <p:cNvPr id="34" name="Picture 8" descr="Buffalo rearing) মহিষ পালন করে মাসে লাখ টাকার মুনাফা অর্জন করছেন এই কৃষক,  জেনে নিন মহিষের কোন প্রজাতি পালনে আপনারও আয় হবে লক্ষাধিক">
              <a:extLst>
                <a:ext uri="{FF2B5EF4-FFF2-40B4-BE49-F238E27FC236}">
                  <a16:creationId xmlns:a16="http://schemas.microsoft.com/office/drawing/2014/main" id="{C7A49FF0-E7BE-4BCF-9F51-78ECA9BEC0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7034" y="4110323"/>
              <a:ext cx="2022566" cy="10712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5" name="Picture 4" descr="Nilgai High Res Stock Images | Shutterstock">
              <a:extLst>
                <a:ext uri="{FF2B5EF4-FFF2-40B4-BE49-F238E27FC236}">
                  <a16:creationId xmlns:a16="http://schemas.microsoft.com/office/drawing/2014/main" id="{7CDB754B-4E33-4027-ACF7-7A5428C40E2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075567"/>
              <a:ext cx="2204316" cy="11839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0" descr="পাথরঘাটা হাসপাতালে মারা গেল অসুস্থ হরিণ">
              <a:extLst>
                <a:ext uri="{FF2B5EF4-FFF2-40B4-BE49-F238E27FC236}">
                  <a16:creationId xmlns:a16="http://schemas.microsoft.com/office/drawing/2014/main" id="{0CE12D1D-0A3F-41B4-A938-792896034FB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9685" y="4075567"/>
              <a:ext cx="2051915" cy="110603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33B28D2-BAA9-4BD6-A62B-D4F8537266DF}"/>
              </a:ext>
            </a:extLst>
          </p:cNvPr>
          <p:cNvSpPr txBox="1"/>
          <p:nvPr/>
        </p:nvSpPr>
        <p:spPr>
          <a:xfrm>
            <a:off x="114646" y="304800"/>
            <a:ext cx="9029354" cy="523220"/>
          </a:xfrm>
          <a:prstGeom prst="rect">
            <a:avLst/>
          </a:prstGeom>
          <a:noFill/>
        </p:spPr>
        <p:txBody>
          <a:bodyPr wrap="square" rtlCol="0">
            <a:spAutoFit/>
          </a:bodyPr>
          <a:lstStyle/>
          <a:p>
            <a:pPr algn="ctr"/>
            <a:r>
              <a:rPr lang="en-US" sz="2800" b="1" dirty="0" err="1">
                <a:solidFill>
                  <a:schemeClr val="accent6">
                    <a:lumMod val="75000"/>
                  </a:schemeClr>
                </a:solidFill>
              </a:rPr>
              <a:t>ছবিগুলির</a:t>
            </a:r>
            <a:r>
              <a:rPr lang="en-US" sz="2800" b="1" dirty="0">
                <a:solidFill>
                  <a:schemeClr val="accent6">
                    <a:lumMod val="75000"/>
                  </a:schemeClr>
                </a:solidFill>
              </a:rPr>
              <a:t> </a:t>
            </a:r>
            <a:r>
              <a:rPr lang="en-US" sz="2800" b="1" dirty="0" err="1">
                <a:solidFill>
                  <a:schemeClr val="accent6">
                    <a:lumMod val="75000"/>
                  </a:schemeClr>
                </a:solidFill>
              </a:rPr>
              <a:t>দিকে</a:t>
            </a:r>
            <a:r>
              <a:rPr lang="en-US" sz="2800" b="1" dirty="0">
                <a:solidFill>
                  <a:schemeClr val="accent6">
                    <a:lumMod val="75000"/>
                  </a:schemeClr>
                </a:solidFill>
              </a:rPr>
              <a:t> </a:t>
            </a:r>
            <a:r>
              <a:rPr lang="en-US" sz="2800" b="1" dirty="0" err="1">
                <a:solidFill>
                  <a:schemeClr val="accent6">
                    <a:lumMod val="75000"/>
                  </a:schemeClr>
                </a:solidFill>
              </a:rPr>
              <a:t>তাকাও</a:t>
            </a:r>
            <a:r>
              <a:rPr lang="en-US" sz="2800" b="1" dirty="0">
                <a:solidFill>
                  <a:schemeClr val="accent6">
                    <a:lumMod val="75000"/>
                  </a:schemeClr>
                </a:solidFill>
              </a:rPr>
              <a:t> ও  </a:t>
            </a:r>
            <a:r>
              <a:rPr lang="en-US" sz="2800" b="1" dirty="0" err="1">
                <a:solidFill>
                  <a:schemeClr val="accent6">
                    <a:lumMod val="75000"/>
                  </a:schemeClr>
                </a:solidFill>
              </a:rPr>
              <a:t>পশুগুলির</a:t>
            </a:r>
            <a:r>
              <a:rPr lang="en-US" sz="2800" b="1" dirty="0">
                <a:solidFill>
                  <a:schemeClr val="accent6">
                    <a:lumMod val="75000"/>
                  </a:schemeClr>
                </a:solidFill>
              </a:rPr>
              <a:t>  </a:t>
            </a:r>
            <a:r>
              <a:rPr lang="en-US" sz="2800" b="1" dirty="0" err="1">
                <a:solidFill>
                  <a:schemeClr val="accent6">
                    <a:lumMod val="75000"/>
                  </a:schemeClr>
                </a:solidFill>
              </a:rPr>
              <a:t>নাম</a:t>
            </a:r>
            <a:r>
              <a:rPr lang="en-US" sz="2800" b="1" dirty="0">
                <a:solidFill>
                  <a:schemeClr val="accent6">
                    <a:lumMod val="75000"/>
                  </a:schemeClr>
                </a:solidFill>
              </a:rPr>
              <a:t> </a:t>
            </a:r>
            <a:r>
              <a:rPr lang="en-US" sz="2800" b="1" dirty="0" err="1">
                <a:solidFill>
                  <a:schemeClr val="accent6">
                    <a:lumMod val="75000"/>
                  </a:schemeClr>
                </a:solidFill>
              </a:rPr>
              <a:t>বলো</a:t>
            </a:r>
            <a:r>
              <a:rPr lang="en-US" sz="2800" b="1" dirty="0">
                <a:solidFill>
                  <a:schemeClr val="accent6">
                    <a:lumMod val="75000"/>
                  </a:schemeClr>
                </a:solidFill>
              </a:rPr>
              <a:t>:</a:t>
            </a:r>
          </a:p>
        </p:txBody>
      </p:sp>
    </p:spTree>
    <p:extLst>
      <p:ext uri="{BB962C8B-B14F-4D97-AF65-F5344CB8AC3E}">
        <p14:creationId xmlns:p14="http://schemas.microsoft.com/office/powerpoint/2010/main" val="2822870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F6FEC6-C856-46DF-B0B5-56412D047E31}"/>
              </a:ext>
            </a:extLst>
          </p:cNvPr>
          <p:cNvSpPr txBox="1"/>
          <p:nvPr/>
        </p:nvSpPr>
        <p:spPr>
          <a:xfrm>
            <a:off x="76200" y="0"/>
            <a:ext cx="8991600" cy="584775"/>
          </a:xfrm>
          <a:prstGeom prst="rect">
            <a:avLst/>
          </a:prstGeom>
          <a:noFill/>
        </p:spPr>
        <p:txBody>
          <a:bodyPr wrap="square" rtlCol="0">
            <a:spAutoFit/>
          </a:bodyPr>
          <a:lstStyle/>
          <a:p>
            <a:pPr algn="ctr"/>
            <a:r>
              <a:rPr lang="en-US" sz="3200" dirty="0" err="1"/>
              <a:t>পূর্ব</a:t>
            </a:r>
            <a:r>
              <a:rPr lang="en-US" sz="3200" dirty="0"/>
              <a:t> </a:t>
            </a:r>
            <a:r>
              <a:rPr lang="en-US" sz="3200" dirty="0" err="1"/>
              <a:t>জ্ঞান</a:t>
            </a:r>
            <a:r>
              <a:rPr lang="en-US" sz="3200" dirty="0"/>
              <a:t> </a:t>
            </a:r>
            <a:r>
              <a:rPr lang="en-US" sz="3200" dirty="0" err="1"/>
              <a:t>যাচাই</a:t>
            </a:r>
            <a:endParaRPr lang="en-US" sz="3200" dirty="0"/>
          </a:p>
        </p:txBody>
      </p:sp>
      <p:grpSp>
        <p:nvGrpSpPr>
          <p:cNvPr id="14" name="Group 13">
            <a:extLst>
              <a:ext uri="{FF2B5EF4-FFF2-40B4-BE49-F238E27FC236}">
                <a16:creationId xmlns:a16="http://schemas.microsoft.com/office/drawing/2014/main" id="{D0F4BF75-8F9D-46A6-B331-43E4B809D521}"/>
              </a:ext>
            </a:extLst>
          </p:cNvPr>
          <p:cNvGrpSpPr/>
          <p:nvPr/>
        </p:nvGrpSpPr>
        <p:grpSpPr>
          <a:xfrm>
            <a:off x="4597168" y="2590680"/>
            <a:ext cx="4224096" cy="4267320"/>
            <a:chOff x="114646" y="1133189"/>
            <a:chExt cx="8876955" cy="4126343"/>
          </a:xfrm>
        </p:grpSpPr>
        <p:pic>
          <p:nvPicPr>
            <p:cNvPr id="15" name="Picture 14" descr="খুবই লাভজনক ভারতীয় জাতের গাড়ল ভেড়া পালন | Khulna Times">
              <a:extLst>
                <a:ext uri="{FF2B5EF4-FFF2-40B4-BE49-F238E27FC236}">
                  <a16:creationId xmlns:a16="http://schemas.microsoft.com/office/drawing/2014/main" id="{796C835D-7F58-408E-BAB9-6F571FE3E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513909"/>
              <a:ext cx="1594345" cy="11839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Picture 16" descr="চিকন লতি - “উটের দিকে তাকিয়ে দেখেছ, কীভাবে তাকে সৃষ্টি করা... | Facebook">
              <a:extLst>
                <a:ext uri="{FF2B5EF4-FFF2-40B4-BE49-F238E27FC236}">
                  <a16:creationId xmlns:a16="http://schemas.microsoft.com/office/drawing/2014/main" id="{C3A64E49-2664-4F09-890D-9EBF1A9E7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811" y="1143001"/>
              <a:ext cx="1594345" cy="993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Picture 22" descr="Cow Images Hd Indian - Sahara">
              <a:extLst>
                <a:ext uri="{FF2B5EF4-FFF2-40B4-BE49-F238E27FC236}">
                  <a16:creationId xmlns:a16="http://schemas.microsoft.com/office/drawing/2014/main" id="{ECE95BDC-642B-4610-932F-E50691246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46" y="2541795"/>
              <a:ext cx="1594346" cy="1274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24" descr="আমি ভাবছি ভেড়ার শিং থাকে কিনা? - প্রকৃতি 2021">
              <a:extLst>
                <a:ext uri="{FF2B5EF4-FFF2-40B4-BE49-F238E27FC236}">
                  <a16:creationId xmlns:a16="http://schemas.microsoft.com/office/drawing/2014/main" id="{DEF79269-CB35-42E1-A73F-C5CE587CB7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712" y="2622347"/>
              <a:ext cx="1594346" cy="1194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30" descr="ব্যবসায়িক">
              <a:extLst>
                <a:ext uri="{FF2B5EF4-FFF2-40B4-BE49-F238E27FC236}">
                  <a16:creationId xmlns:a16="http://schemas.microsoft.com/office/drawing/2014/main" id="{B4E83CD3-F2E6-4FC7-AE2E-EF6437233C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6679" y="1133189"/>
              <a:ext cx="1272677" cy="906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36" descr="ছাগল গর্ভবতী হওয়ার পর যেমন যত্ন করা দরকার | Adhunik Krishi Khamar">
              <a:extLst>
                <a:ext uri="{FF2B5EF4-FFF2-40B4-BE49-F238E27FC236}">
                  <a16:creationId xmlns:a16="http://schemas.microsoft.com/office/drawing/2014/main" id="{26802F16-5BD8-4C30-B94E-E449643D5E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143000"/>
              <a:ext cx="1424960" cy="898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1" name="Picture 38" descr="একটি কুঁচকানো উট। এক কুমারী উটের জীবনযাত্রা এবং আবাসস্থল - বন্য প্রানী">
              <a:extLst>
                <a:ext uri="{FF2B5EF4-FFF2-40B4-BE49-F238E27FC236}">
                  <a16:creationId xmlns:a16="http://schemas.microsoft.com/office/drawing/2014/main" id="{E0358CD6-6155-4732-970A-57A8D4FDD2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143000"/>
              <a:ext cx="1807774" cy="1063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Picture 6" descr="ভেড়া একটি প্রাণী। ভেড়ার বর্ণনা, বৈশিষ্ট্য, প্রজাতি, জীবনধারা ও আবাসস্থল -  পোষা প্রাণী">
              <a:extLst>
                <a:ext uri="{FF2B5EF4-FFF2-40B4-BE49-F238E27FC236}">
                  <a16:creationId xmlns:a16="http://schemas.microsoft.com/office/drawing/2014/main" id="{1771EE07-0E07-41AB-BF69-6CAD528A77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5581" y="2472974"/>
              <a:ext cx="1386020" cy="1183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Picture 44" descr="KGN Agro Farm - বাংলাদেশের দুম্বা - ভেড়া পালন... | Facebook">
              <a:extLst>
                <a:ext uri="{FF2B5EF4-FFF2-40B4-BE49-F238E27FC236}">
                  <a16:creationId xmlns:a16="http://schemas.microsoft.com/office/drawing/2014/main" id="{7C09065B-5C58-4FE5-9799-7CCD1C7C47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5955" y="2586408"/>
              <a:ext cx="1594346" cy="12747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SULTAN (semen available) - The Tallest Murrah Bull (5'11&quot;inch) of the  world. - Full Video. - YouTube">
              <a:extLst>
                <a:ext uri="{FF2B5EF4-FFF2-40B4-BE49-F238E27FC236}">
                  <a16:creationId xmlns:a16="http://schemas.microsoft.com/office/drawing/2014/main" id="{4D515B2D-6C20-41FF-ACA1-D934137939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278" y="4118642"/>
              <a:ext cx="1787434" cy="106295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5" name="Picture 2" descr="Bangladesh's Cattle tales | The Daily Star">
              <a:extLst>
                <a:ext uri="{FF2B5EF4-FFF2-40B4-BE49-F238E27FC236}">
                  <a16:creationId xmlns:a16="http://schemas.microsoft.com/office/drawing/2014/main" id="{709A7885-931A-48A1-B888-2B7984ACAE1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202" y="1143001"/>
              <a:ext cx="1272677" cy="906064"/>
            </a:xfrm>
            <a:prstGeom prst="rect">
              <a:avLst/>
            </a:prstGeom>
            <a:ln w="88900" cap="sq" cmpd="thickThin">
              <a:solidFill>
                <a:srgbClr val="000000"/>
              </a:solidFill>
              <a:prstDash val="solid"/>
              <a:miter lim="800000"/>
            </a:ln>
            <a:effectLst>
              <a:innerShdw blurRad="76200">
                <a:srgbClr val="000000"/>
              </a:innerShdw>
            </a:effectLst>
          </p:spPr>
        </p:pic>
        <p:pic>
          <p:nvPicPr>
            <p:cNvPr id="26" name="Picture 8" descr="Buffalo rearing) মহিষ পালন করে মাসে লাখ টাকার মুনাফা অর্জন করছেন এই কৃষক,  জেনে নিন মহিষের কোন প্রজাতি পালনে আপনারও আয় হবে লক্ষাধিক">
              <a:extLst>
                <a:ext uri="{FF2B5EF4-FFF2-40B4-BE49-F238E27FC236}">
                  <a16:creationId xmlns:a16="http://schemas.microsoft.com/office/drawing/2014/main" id="{E40CD8DC-2EE0-46EB-8A86-F5F209D4C1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7034" y="4110323"/>
              <a:ext cx="2022566" cy="10712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7" name="Picture 4" descr="Nilgai High Res Stock Images | Shutterstock">
              <a:extLst>
                <a:ext uri="{FF2B5EF4-FFF2-40B4-BE49-F238E27FC236}">
                  <a16:creationId xmlns:a16="http://schemas.microsoft.com/office/drawing/2014/main" id="{584077E6-FEE9-4976-89FF-491399B735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075567"/>
              <a:ext cx="2204316" cy="11839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0" descr="পাথরঘাটা হাসপাতালে মারা গেল অসুস্থ হরিণ">
              <a:extLst>
                <a:ext uri="{FF2B5EF4-FFF2-40B4-BE49-F238E27FC236}">
                  <a16:creationId xmlns:a16="http://schemas.microsoft.com/office/drawing/2014/main" id="{CC16F08D-51B6-41C7-8C1A-6117DFC1EA0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9685" y="4075567"/>
              <a:ext cx="2051915" cy="11060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A657C236-8766-464F-8E52-2A3753D7D695}"/>
              </a:ext>
            </a:extLst>
          </p:cNvPr>
          <p:cNvGrpSpPr/>
          <p:nvPr/>
        </p:nvGrpSpPr>
        <p:grpSpPr>
          <a:xfrm>
            <a:off x="34248" y="2600826"/>
            <a:ext cx="4010588" cy="4787197"/>
            <a:chOff x="-32479" y="1031877"/>
            <a:chExt cx="4357761" cy="5549077"/>
          </a:xfrm>
        </p:grpSpPr>
        <p:pic>
          <p:nvPicPr>
            <p:cNvPr id="1026" name="Picture 2" descr="Elephant In The Room Pictures | Download Free Images on Unsplash">
              <a:extLst>
                <a:ext uri="{FF2B5EF4-FFF2-40B4-BE49-F238E27FC236}">
                  <a16:creationId xmlns:a16="http://schemas.microsoft.com/office/drawing/2014/main" id="{A85583F7-6EB5-4008-AF22-74CD9F7284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479" y="2192873"/>
              <a:ext cx="2362200" cy="15172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ogs of Bangladesh Images, Stock Photos &amp; Vectors | Shutterstock">
              <a:extLst>
                <a:ext uri="{FF2B5EF4-FFF2-40B4-BE49-F238E27FC236}">
                  <a16:creationId xmlns:a16="http://schemas.microsoft.com/office/drawing/2014/main" id="{0A728AFB-B45A-46EC-9D64-6382AD52237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63081" y="2369465"/>
              <a:ext cx="1769212" cy="11492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Bengal fox - Wikipedia">
              <a:extLst>
                <a:ext uri="{FF2B5EF4-FFF2-40B4-BE49-F238E27FC236}">
                  <a16:creationId xmlns:a16="http://schemas.microsoft.com/office/drawing/2014/main" id="{F8BF6027-B0CC-4B7C-A97F-A373FF09E5D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3872905"/>
              <a:ext cx="1703438" cy="11335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Black cat: কালো বিড়াল কি সত্যিই অশুভ? জানুন আসল কারণ - why we are scared  of black cat crossing our path reason revealed | Eisamay">
              <a:extLst>
                <a:ext uri="{FF2B5EF4-FFF2-40B4-BE49-F238E27FC236}">
                  <a16:creationId xmlns:a16="http://schemas.microsoft.com/office/drawing/2014/main" id="{0DF95157-98E1-45A5-BF11-B9718779147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90441" y="3617603"/>
              <a:ext cx="1975925" cy="11869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শূকর পালন লাভ জনক হচ্ছে">
              <a:extLst>
                <a:ext uri="{FF2B5EF4-FFF2-40B4-BE49-F238E27FC236}">
                  <a16:creationId xmlns:a16="http://schemas.microsoft.com/office/drawing/2014/main" id="{CF166565-BBF4-4FD8-8C26-4954BE62284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12561" y="4707146"/>
              <a:ext cx="2119732" cy="1682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Horse Png PNG Transparent For Free Download - PngFind">
              <a:extLst>
                <a:ext uri="{FF2B5EF4-FFF2-40B4-BE49-F238E27FC236}">
                  <a16:creationId xmlns:a16="http://schemas.microsoft.com/office/drawing/2014/main" id="{2D021330-C447-49CE-96A7-1483CB797CB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3641" y="5105400"/>
              <a:ext cx="1859198" cy="14755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0" name="Picture 16" descr="দেড় যুগে সুন্দরবনে বাঘের আক্রমণে ২৬৫ জনের প্রাণ গেছে : বাঘ মরেছে ১৫টি -">
              <a:extLst>
                <a:ext uri="{FF2B5EF4-FFF2-40B4-BE49-F238E27FC236}">
                  <a16:creationId xmlns:a16="http://schemas.microsoft.com/office/drawing/2014/main" id="{3DA63AD9-07F9-4110-B750-3E06931C28B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072" y="1031877"/>
              <a:ext cx="1859198" cy="12760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2" name="Picture 18" descr="মানুষ দেখলেই বিরক্ত, গা ঢাকা দিচ্ছে সিংহ - Kolkata24x7 | Read Latest  Bengali News, Breaking News in Bangla from West Bengal's Leading online  Newspaper">
              <a:extLst>
                <a:ext uri="{FF2B5EF4-FFF2-40B4-BE49-F238E27FC236}">
                  <a16:creationId xmlns:a16="http://schemas.microsoft.com/office/drawing/2014/main" id="{BE205237-EE96-4D2F-BDD1-534D2772A44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47468" y="1155730"/>
              <a:ext cx="2177814" cy="12760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7" name="Callout: Down Arrow 6">
            <a:extLst>
              <a:ext uri="{FF2B5EF4-FFF2-40B4-BE49-F238E27FC236}">
                <a16:creationId xmlns:a16="http://schemas.microsoft.com/office/drawing/2014/main" id="{5FA363A8-3FC2-496C-80E9-66268272D906}"/>
              </a:ext>
            </a:extLst>
          </p:cNvPr>
          <p:cNvSpPr/>
          <p:nvPr/>
        </p:nvSpPr>
        <p:spPr>
          <a:xfrm>
            <a:off x="76199" y="596911"/>
            <a:ext cx="9047488" cy="1318326"/>
          </a:xfrm>
          <a:prstGeom prst="downArrowCallout">
            <a:avLst>
              <a:gd name="adj1" fmla="val 44162"/>
              <a:gd name="adj2" fmla="val 46891"/>
              <a:gd name="adj3" fmla="val 25000"/>
              <a:gd name="adj4" fmla="val 6497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FF00FF"/>
                </a:solidFill>
              </a:rPr>
              <a:t>اُحِلَّتۡ لَکُمۡ </a:t>
            </a:r>
            <a:r>
              <a:rPr lang="ar-SA" sz="2800" b="1" dirty="0">
                <a:solidFill>
                  <a:srgbClr val="FF0000"/>
                </a:solidFill>
              </a:rPr>
              <a:t>بهيمة الانعام:</a:t>
            </a:r>
            <a:endParaRPr lang="en-US" sz="2800" b="1" dirty="0">
              <a:solidFill>
                <a:srgbClr val="FF0000"/>
              </a:solidFill>
            </a:endParaRPr>
          </a:p>
        </p:txBody>
      </p:sp>
      <p:grpSp>
        <p:nvGrpSpPr>
          <p:cNvPr id="10" name="Group 9">
            <a:extLst>
              <a:ext uri="{FF2B5EF4-FFF2-40B4-BE49-F238E27FC236}">
                <a16:creationId xmlns:a16="http://schemas.microsoft.com/office/drawing/2014/main" id="{6A4239D4-6869-4970-93F0-F444F0C8EFF4}"/>
              </a:ext>
            </a:extLst>
          </p:cNvPr>
          <p:cNvGrpSpPr/>
          <p:nvPr/>
        </p:nvGrpSpPr>
        <p:grpSpPr>
          <a:xfrm>
            <a:off x="76199" y="1492262"/>
            <a:ext cx="9067800" cy="977901"/>
            <a:chOff x="76199" y="1492262"/>
            <a:chExt cx="9067800" cy="977901"/>
          </a:xfrm>
        </p:grpSpPr>
        <p:sp>
          <p:nvSpPr>
            <p:cNvPr id="9" name="Callout: Down Arrow 8">
              <a:extLst>
                <a:ext uri="{FF2B5EF4-FFF2-40B4-BE49-F238E27FC236}">
                  <a16:creationId xmlns:a16="http://schemas.microsoft.com/office/drawing/2014/main" id="{97800D21-26C4-488C-B791-63CD444EF1C5}"/>
                </a:ext>
              </a:extLst>
            </p:cNvPr>
            <p:cNvSpPr/>
            <p:nvPr/>
          </p:nvSpPr>
          <p:spPr>
            <a:xfrm>
              <a:off x="5105400" y="1492262"/>
              <a:ext cx="4038599" cy="97790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হালাল</a:t>
              </a:r>
              <a:r>
                <a:rPr lang="en-US" sz="3600" dirty="0"/>
                <a:t>  </a:t>
              </a:r>
              <a:r>
                <a:rPr lang="en-US" sz="3600" dirty="0" err="1"/>
                <a:t>প্রানি</a:t>
              </a:r>
              <a:endParaRPr lang="en-US" sz="3600" dirty="0"/>
            </a:p>
          </p:txBody>
        </p:sp>
        <p:sp>
          <p:nvSpPr>
            <p:cNvPr id="34" name="Callout: Down Arrow 33">
              <a:extLst>
                <a:ext uri="{FF2B5EF4-FFF2-40B4-BE49-F238E27FC236}">
                  <a16:creationId xmlns:a16="http://schemas.microsoft.com/office/drawing/2014/main" id="{1857B1BF-2427-4D57-A784-C80C6D3BF102}"/>
                </a:ext>
              </a:extLst>
            </p:cNvPr>
            <p:cNvSpPr/>
            <p:nvPr/>
          </p:nvSpPr>
          <p:spPr>
            <a:xfrm>
              <a:off x="76199" y="1510167"/>
              <a:ext cx="4044521" cy="88306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হারাম</a:t>
              </a:r>
              <a:r>
                <a:rPr lang="en-US" sz="3600" dirty="0"/>
                <a:t> </a:t>
              </a:r>
              <a:r>
                <a:rPr lang="en-US" sz="3600" dirty="0" err="1"/>
                <a:t>প্রানি</a:t>
              </a:r>
              <a:endParaRPr lang="en-US" sz="3600" dirty="0"/>
            </a:p>
          </p:txBody>
        </p:sp>
      </p:grpSp>
    </p:spTree>
    <p:extLst>
      <p:ext uri="{BB962C8B-B14F-4D97-AF65-F5344CB8AC3E}">
        <p14:creationId xmlns:p14="http://schemas.microsoft.com/office/powerpoint/2010/main" val="2135602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ou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out)">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5F0F65F-0641-4BA3-B365-03D0C5BDBA0E}"/>
              </a:ext>
            </a:extLst>
          </p:cNvPr>
          <p:cNvGrpSpPr/>
          <p:nvPr/>
        </p:nvGrpSpPr>
        <p:grpSpPr>
          <a:xfrm>
            <a:off x="59961" y="274393"/>
            <a:ext cx="9084039" cy="6583607"/>
            <a:chOff x="59961" y="274393"/>
            <a:chExt cx="9084039" cy="6583607"/>
          </a:xfrm>
        </p:grpSpPr>
        <p:pic>
          <p:nvPicPr>
            <p:cNvPr id="1030" name="Picture 6" descr="যে কারণে ৪০ বারের বেশি বন্ধ ছিল হজ">
              <a:extLst>
                <a:ext uri="{FF2B5EF4-FFF2-40B4-BE49-F238E27FC236}">
                  <a16:creationId xmlns:a16="http://schemas.microsoft.com/office/drawing/2014/main" id="{520459E6-79E0-4760-A1AB-B412A83B8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325" y="4038600"/>
              <a:ext cx="3876675" cy="27732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দাড়ি রাখা কি অপরাধ???!! - Jibu0595's bangla blog">
              <a:extLst>
                <a:ext uri="{FF2B5EF4-FFF2-40B4-BE49-F238E27FC236}">
                  <a16:creationId xmlns:a16="http://schemas.microsoft.com/office/drawing/2014/main" id="{D131D1E7-652C-49FA-9A46-9A19D4C81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1" y="4714875"/>
              <a:ext cx="329159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জামায়াতে নামাজের রাকাত ছুটে গেলে যা করতে হবে - ইসলাম - Premier News  Syndicate Limited (PNS)">
              <a:extLst>
                <a:ext uri="{FF2B5EF4-FFF2-40B4-BE49-F238E27FC236}">
                  <a16:creationId xmlns:a16="http://schemas.microsoft.com/office/drawing/2014/main" id="{DAD883F9-FADB-45D1-85D9-6E58309B6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1" y="1811311"/>
              <a:ext cx="3276600" cy="26236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257C80-03F0-478B-93B3-6DD7B0C7A3F0}"/>
                </a:ext>
              </a:extLst>
            </p:cNvPr>
            <p:cNvSpPr txBox="1"/>
            <p:nvPr/>
          </p:nvSpPr>
          <p:spPr>
            <a:xfrm>
              <a:off x="2887246" y="274393"/>
              <a:ext cx="2524125" cy="523220"/>
            </a:xfrm>
            <a:prstGeom prst="rect">
              <a:avLst/>
            </a:prstGeom>
            <a:noFill/>
          </p:spPr>
          <p:txBody>
            <a:bodyPr wrap="square" rtlCol="0">
              <a:spAutoFit/>
            </a:bodyPr>
            <a:lstStyle/>
            <a:p>
              <a:pPr algn="ctr"/>
              <a:r>
                <a:rPr lang="en-US" sz="2800" b="1" dirty="0" err="1">
                  <a:solidFill>
                    <a:srgbClr val="00FF00"/>
                  </a:solidFill>
                </a:rPr>
                <a:t>পাঠ</a:t>
              </a:r>
              <a:r>
                <a:rPr lang="en-US" sz="2800" b="1" dirty="0">
                  <a:solidFill>
                    <a:srgbClr val="00FF00"/>
                  </a:solidFill>
                </a:rPr>
                <a:t> </a:t>
              </a:r>
              <a:r>
                <a:rPr lang="en-US" sz="2800" b="1" dirty="0" err="1">
                  <a:solidFill>
                    <a:srgbClr val="00FF00"/>
                  </a:solidFill>
                </a:rPr>
                <a:t>বিশ্লেষন</a:t>
              </a:r>
              <a:r>
                <a:rPr lang="en-US" sz="2800" b="1" dirty="0">
                  <a:solidFill>
                    <a:srgbClr val="00FF00"/>
                  </a:solidFill>
                </a:rPr>
                <a:t> -১</a:t>
              </a:r>
            </a:p>
          </p:txBody>
        </p:sp>
        <p:sp>
          <p:nvSpPr>
            <p:cNvPr id="2" name="Speech Bubble: Rectangle 1">
              <a:extLst>
                <a:ext uri="{FF2B5EF4-FFF2-40B4-BE49-F238E27FC236}">
                  <a16:creationId xmlns:a16="http://schemas.microsoft.com/office/drawing/2014/main" id="{39459644-0DE0-4AFC-ABB9-2606A3D3313F}"/>
                </a:ext>
              </a:extLst>
            </p:cNvPr>
            <p:cNvSpPr/>
            <p:nvPr/>
          </p:nvSpPr>
          <p:spPr>
            <a:xfrm>
              <a:off x="3196808" y="797613"/>
              <a:ext cx="1905000" cy="990600"/>
            </a:xfrm>
            <a:prstGeom prst="wedgeRectCallout">
              <a:avLst>
                <a:gd name="adj1" fmla="val 61790"/>
                <a:gd name="adj2" fmla="val 153294"/>
              </a:avLst>
            </a:prstGeom>
            <a:noFill/>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ar-SA" sz="3200" b="1" i="0" dirty="0">
                  <a:ln/>
                  <a:solidFill>
                    <a:srgbClr val="00FF00"/>
                  </a:solidFill>
                  <a:latin typeface="alqalam"/>
                </a:rPr>
                <a:t>شَعَآئِرَ اللّٰهِ</a:t>
              </a:r>
              <a:endParaRPr lang="en-US" sz="3200" b="1" dirty="0">
                <a:ln/>
                <a:solidFill>
                  <a:srgbClr val="00FF00"/>
                </a:solidFill>
              </a:endParaRPr>
            </a:p>
          </p:txBody>
        </p:sp>
        <p:pic>
          <p:nvPicPr>
            <p:cNvPr id="1026" name="Picture 2" descr="আজান দেওয়ার সময় কানে হাত দেয়া হয় কেন ? - প্রবাসীর দিগন্ত">
              <a:extLst>
                <a:ext uri="{FF2B5EF4-FFF2-40B4-BE49-F238E27FC236}">
                  <a16:creationId xmlns:a16="http://schemas.microsoft.com/office/drawing/2014/main" id="{51CD5504-04C0-47F4-87EB-F887D63F4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1369" y="1594194"/>
              <a:ext cx="3657679" cy="22158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954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 name="AutoShape 6" descr="একই কক্ষে ঝুলছিল বড় বোন, শিকলে বাঁধা ছোট বোন">
            <a:extLst>
              <a:ext uri="{FF2B5EF4-FFF2-40B4-BE49-F238E27FC236}">
                <a16:creationId xmlns:a16="http://schemas.microsoft.com/office/drawing/2014/main" id="{F8906790-6E7D-41E4-9207-398D2E430A45}"/>
              </a:ext>
            </a:extLst>
          </p:cNvPr>
          <p:cNvSpPr>
            <a:spLocks noChangeAspect="1" noChangeArrowheads="1"/>
          </p:cNvSpPr>
          <p:nvPr/>
        </p:nvSpPr>
        <p:spPr bwMode="auto">
          <a:xfrm flipV="1">
            <a:off x="3657600" y="3581400"/>
            <a:ext cx="106680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622333EB-22B1-475E-986C-B3C1D0A84A01}"/>
              </a:ext>
            </a:extLst>
          </p:cNvPr>
          <p:cNvGrpSpPr/>
          <p:nvPr/>
        </p:nvGrpSpPr>
        <p:grpSpPr>
          <a:xfrm>
            <a:off x="0" y="21236"/>
            <a:ext cx="8991600" cy="6693889"/>
            <a:chOff x="0" y="21236"/>
            <a:chExt cx="8991600" cy="6693889"/>
          </a:xfrm>
        </p:grpSpPr>
        <p:sp>
          <p:nvSpPr>
            <p:cNvPr id="4" name="TextBox 3">
              <a:extLst>
                <a:ext uri="{FF2B5EF4-FFF2-40B4-BE49-F238E27FC236}">
                  <a16:creationId xmlns:a16="http://schemas.microsoft.com/office/drawing/2014/main" id="{D0791916-A02B-49E6-8488-DC7A84CC6692}"/>
                </a:ext>
              </a:extLst>
            </p:cNvPr>
            <p:cNvSpPr txBox="1"/>
            <p:nvPr/>
          </p:nvSpPr>
          <p:spPr>
            <a:xfrm>
              <a:off x="3657600" y="21236"/>
              <a:ext cx="2590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err="1">
                  <a:solidFill>
                    <a:srgbClr val="00FF00"/>
                  </a:solidFill>
                </a:rPr>
                <a:t>পাঠ</a:t>
              </a:r>
              <a:r>
                <a:rPr lang="en-US" sz="2800" b="1" dirty="0">
                  <a:solidFill>
                    <a:srgbClr val="00FF00"/>
                  </a:solidFill>
                </a:rPr>
                <a:t> </a:t>
              </a:r>
              <a:r>
                <a:rPr lang="en-US" sz="2800" b="1" dirty="0" err="1">
                  <a:solidFill>
                    <a:srgbClr val="00FF00"/>
                  </a:solidFill>
                </a:rPr>
                <a:t>বিশ্লেষন</a:t>
              </a:r>
              <a:r>
                <a:rPr lang="en-US" sz="2800" b="1" dirty="0">
                  <a:solidFill>
                    <a:srgbClr val="00FF00"/>
                  </a:solidFill>
                </a:rPr>
                <a:t> -২</a:t>
              </a:r>
            </a:p>
          </p:txBody>
        </p:sp>
        <p:sp>
          <p:nvSpPr>
            <p:cNvPr id="6" name="TextBox 5">
              <a:extLst>
                <a:ext uri="{FF2B5EF4-FFF2-40B4-BE49-F238E27FC236}">
                  <a16:creationId xmlns:a16="http://schemas.microsoft.com/office/drawing/2014/main" id="{606F61EB-D9B0-4E18-9CAD-08D657F1B4F1}"/>
                </a:ext>
              </a:extLst>
            </p:cNvPr>
            <p:cNvSpPr txBox="1"/>
            <p:nvPr/>
          </p:nvSpPr>
          <p:spPr>
            <a:xfrm>
              <a:off x="304800" y="516974"/>
              <a:ext cx="2743200" cy="523220"/>
            </a:xfrm>
            <a:prstGeom prst="rect">
              <a:avLst/>
            </a:prstGeom>
            <a:noFill/>
          </p:spPr>
          <p:txBody>
            <a:bodyPr wrap="square">
              <a:spAutoFit/>
            </a:bodyPr>
            <a:lstStyle/>
            <a:p>
              <a:r>
                <a:rPr lang="ar-SA" sz="2800" b="1" u="sng" dirty="0">
                  <a:solidFill>
                    <a:srgbClr val="FF00FF"/>
                  </a:solidFill>
                </a:rPr>
                <a:t>اَوۡفُوۡ</a:t>
              </a:r>
              <a:r>
                <a:rPr lang="ar-SA" sz="2800" b="1" dirty="0">
                  <a:solidFill>
                    <a:srgbClr val="FF00FF"/>
                  </a:solidFill>
                </a:rPr>
                <a:t>ا </a:t>
              </a:r>
              <a:r>
                <a:rPr lang="ar-SA" sz="2800" b="1" u="sng" dirty="0">
                  <a:solidFill>
                    <a:srgbClr val="FF00FF"/>
                  </a:solidFill>
                </a:rPr>
                <a:t>بِالۡعُقُوۡدِ</a:t>
              </a:r>
              <a:r>
                <a:rPr lang="en-US" sz="2800" b="1" u="sng" dirty="0">
                  <a:solidFill>
                    <a:srgbClr val="FF00FF"/>
                  </a:solidFill>
                </a:rPr>
                <a:t>ঃ-</a:t>
              </a:r>
              <a:endParaRPr lang="en-US" sz="2800" dirty="0"/>
            </a:p>
          </p:txBody>
        </p:sp>
        <p:sp>
          <p:nvSpPr>
            <p:cNvPr id="8" name="TextBox 7">
              <a:extLst>
                <a:ext uri="{FF2B5EF4-FFF2-40B4-BE49-F238E27FC236}">
                  <a16:creationId xmlns:a16="http://schemas.microsoft.com/office/drawing/2014/main" id="{2FFE23C2-D116-4190-B6E1-52D3FDE84565}"/>
                </a:ext>
              </a:extLst>
            </p:cNvPr>
            <p:cNvSpPr txBox="1"/>
            <p:nvPr/>
          </p:nvSpPr>
          <p:spPr>
            <a:xfrm>
              <a:off x="4724400" y="1295400"/>
              <a:ext cx="4267200" cy="2862322"/>
            </a:xfrm>
            <a:prstGeom prst="rect">
              <a:avLst/>
            </a:prstGeom>
            <a:noFill/>
          </p:spPr>
          <p:txBody>
            <a:bodyPr wrap="square">
              <a:spAutoFit/>
            </a:bodyPr>
            <a:lstStyle/>
            <a:p>
              <a:pPr algn="just"/>
              <a:r>
                <a:rPr lang="ar-SA" sz="2000" b="0" i="0" dirty="0">
                  <a:solidFill>
                    <a:srgbClr val="212529"/>
                  </a:solidFill>
                  <a:effectLst/>
                  <a:latin typeface="Kalpurush" panose="02000600000000000000" pitchFamily="2" charset="0"/>
                </a:rPr>
                <a:t>ع</a:t>
              </a:r>
              <a:r>
                <a:rPr lang="ar-SA" sz="2000" b="0" i="0" dirty="0">
                  <a:solidFill>
                    <a:schemeClr val="accent6">
                      <a:lumMod val="50000"/>
                    </a:schemeClr>
                  </a:solidFill>
                  <a:effectLst/>
                  <a:latin typeface="Kalpurush" panose="02000600000000000000" pitchFamily="2" charset="0"/>
                </a:rPr>
                <a:t>ُقُودٌ** </a:t>
              </a:r>
              <a:r>
                <a:rPr lang="ar-SA" sz="1600" b="0" i="0" dirty="0">
                  <a:solidFill>
                    <a:schemeClr val="accent6">
                      <a:lumMod val="50000"/>
                    </a:schemeClr>
                  </a:solidFill>
                  <a:effectLst/>
                  <a:latin typeface="Kalpurush" panose="02000600000000000000" pitchFamily="2" charset="0"/>
                </a:rPr>
                <a:t> </a:t>
              </a:r>
              <a:r>
                <a:rPr lang="bn-BD" sz="1600" b="0" i="0" dirty="0">
                  <a:solidFill>
                    <a:schemeClr val="accent6">
                      <a:lumMod val="50000"/>
                    </a:schemeClr>
                  </a:solidFill>
                  <a:effectLst/>
                  <a:latin typeface="Kalpurush" panose="02000600000000000000" pitchFamily="2" charset="0"/>
                </a:rPr>
                <a:t>শব্দটি </a:t>
              </a:r>
              <a:r>
                <a:rPr lang="ar-SA" sz="1600" b="0" i="0" dirty="0">
                  <a:solidFill>
                    <a:schemeClr val="accent6">
                      <a:lumMod val="50000"/>
                    </a:schemeClr>
                  </a:solidFill>
                  <a:effectLst/>
                  <a:latin typeface="Kalpurush" panose="02000600000000000000" pitchFamily="2" charset="0"/>
                </a:rPr>
                <a:t>عقد </a:t>
              </a:r>
              <a:r>
                <a:rPr lang="bn-BD" sz="1600" b="0" i="0" dirty="0">
                  <a:solidFill>
                    <a:schemeClr val="accent6">
                      <a:lumMod val="50000"/>
                    </a:schemeClr>
                  </a:solidFill>
                  <a:effectLst/>
                  <a:latin typeface="Kalpurush" panose="02000600000000000000" pitchFamily="2" charset="0"/>
                </a:rPr>
                <a:t>শব্দের বহুবচন। এর শাব্দিক অর্থ বাঁধা, আবদ্ধ করা। চুক্তিতে যেহেতু দুই ব্যক্তি অথবা দুই দল আবদ্ধ হয়, এজন্য এটাকেও </a:t>
              </a:r>
              <a:r>
                <a:rPr lang="ar-SA" sz="1600" b="0" i="0" dirty="0">
                  <a:solidFill>
                    <a:schemeClr val="accent6">
                      <a:lumMod val="50000"/>
                    </a:schemeClr>
                  </a:solidFill>
                  <a:effectLst/>
                  <a:latin typeface="Kalpurush" panose="02000600000000000000" pitchFamily="2" charset="0"/>
                </a:rPr>
                <a:t>عقد </a:t>
              </a:r>
              <a:r>
                <a:rPr lang="bn-BD" sz="1600" b="0" i="0" dirty="0">
                  <a:solidFill>
                    <a:schemeClr val="accent6">
                      <a:lumMod val="50000"/>
                    </a:schemeClr>
                  </a:solidFill>
                  <a:effectLst/>
                  <a:latin typeface="Kalpurush" panose="02000600000000000000" pitchFamily="2" charset="0"/>
                </a:rPr>
                <a:t>বলা হয়েছে।  আল্লাহ তা'আলা বান্দাদের কাছ থেকে </a:t>
              </a:r>
              <a:r>
                <a:rPr lang="bn-BD" sz="1600" b="0" i="0" dirty="0">
                  <a:solidFill>
                    <a:schemeClr val="accent1">
                      <a:lumMod val="75000"/>
                    </a:schemeClr>
                  </a:solidFill>
                  <a:effectLst/>
                  <a:latin typeface="Kalpurush" panose="02000600000000000000" pitchFamily="2" charset="0"/>
                </a:rPr>
                <a:t>ঈমান ও ইবাদত সম্পর্কিত </a:t>
              </a:r>
              <a:r>
                <a:rPr lang="bn-BD" sz="1600" b="0" i="0" dirty="0">
                  <a:solidFill>
                    <a:schemeClr val="accent6">
                      <a:lumMod val="50000"/>
                    </a:schemeClr>
                  </a:solidFill>
                  <a:effectLst/>
                  <a:latin typeface="Kalpurush" panose="02000600000000000000" pitchFamily="2" charset="0"/>
                </a:rPr>
                <a:t>যে সব অঙ্গীকার নিয়েছেন অথবা আল্লাহ্ তা'আলা বান্দাদের কাছ থেকে স্বীয় নাযিলকৃত বিধি-বিধান হালাল ও হারাম সম্পর্কিত যেসব অঙ্গীকার নিয়েছেন, আয়াতে সেগুলোকেই বুঝানো হয়েছেযা মানুষ পরস্পরে একে অন্যের সাথে সম্পাদন করে। যেমন, বিবাহ-শাদী ও ক্রয়-বিক্রয় চুক্তি ইত্যাদি।</a:t>
              </a:r>
              <a:endParaRPr lang="en-US" sz="1600" dirty="0">
                <a:solidFill>
                  <a:schemeClr val="accent6">
                    <a:lumMod val="50000"/>
                  </a:schemeClr>
                </a:solidFill>
              </a:endParaRPr>
            </a:p>
          </p:txBody>
        </p:sp>
        <p:pic>
          <p:nvPicPr>
            <p:cNvPr id="2050" name="Picture 2" descr="Pin on Photos">
              <a:extLst>
                <a:ext uri="{FF2B5EF4-FFF2-40B4-BE49-F238E27FC236}">
                  <a16:creationId xmlns:a16="http://schemas.microsoft.com/office/drawing/2014/main" id="{AE7AA1AA-4EA7-4283-B419-BC0FCA94B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8100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বাংলাদেশ-ভারত দ্বিপাক্ষিক সম্পর্কের ৫০ বছর">
              <a:extLst>
                <a:ext uri="{FF2B5EF4-FFF2-40B4-BE49-F238E27FC236}">
                  <a16:creationId xmlns:a16="http://schemas.microsoft.com/office/drawing/2014/main" id="{C6C3986B-F21E-49A4-99CE-14741C9D9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267200"/>
              <a:ext cx="42672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كيف يتم عقد الزواج الشرعي - موضوع">
              <a:extLst>
                <a:ext uri="{FF2B5EF4-FFF2-40B4-BE49-F238E27FC236}">
                  <a16:creationId xmlns:a16="http://schemas.microsoft.com/office/drawing/2014/main" id="{0AA2655D-A665-4B2D-8D1E-2C2AA37CC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900462"/>
              <a:ext cx="3676650" cy="2214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8827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30DE33-E573-4C7A-AA74-24CBF8C09B78}"/>
              </a:ext>
            </a:extLst>
          </p:cNvPr>
          <p:cNvSpPr txBox="1"/>
          <p:nvPr/>
        </p:nvSpPr>
        <p:spPr>
          <a:xfrm>
            <a:off x="0" y="94751"/>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err="1">
                <a:solidFill>
                  <a:srgbClr val="00FF00"/>
                </a:solidFill>
              </a:rPr>
              <a:t>পাঠ</a:t>
            </a:r>
            <a:r>
              <a:rPr lang="en-US" sz="2800" b="1" dirty="0">
                <a:solidFill>
                  <a:srgbClr val="00FF00"/>
                </a:solidFill>
              </a:rPr>
              <a:t> </a:t>
            </a:r>
            <a:r>
              <a:rPr lang="en-US" sz="2800" b="1" dirty="0" err="1">
                <a:solidFill>
                  <a:srgbClr val="00FF00"/>
                </a:solidFill>
              </a:rPr>
              <a:t>বিশ্লেষন</a:t>
            </a:r>
            <a:r>
              <a:rPr lang="en-US" sz="2800" b="1" dirty="0">
                <a:solidFill>
                  <a:srgbClr val="00FF00"/>
                </a:solidFill>
              </a:rPr>
              <a:t> -৩</a:t>
            </a:r>
          </a:p>
        </p:txBody>
      </p:sp>
      <p:sp>
        <p:nvSpPr>
          <p:cNvPr id="5" name="TextBox 4">
            <a:extLst>
              <a:ext uri="{FF2B5EF4-FFF2-40B4-BE49-F238E27FC236}">
                <a16:creationId xmlns:a16="http://schemas.microsoft.com/office/drawing/2014/main" id="{0B974BEE-9E4C-4A19-9413-4BB15B3440CB}"/>
              </a:ext>
            </a:extLst>
          </p:cNvPr>
          <p:cNvSpPr txBox="1"/>
          <p:nvPr/>
        </p:nvSpPr>
        <p:spPr>
          <a:xfrm>
            <a:off x="2209799" y="907542"/>
            <a:ext cx="297180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SA" sz="4000" b="1" dirty="0">
                <a:solidFill>
                  <a:srgbClr val="00FF00"/>
                </a:solidFill>
              </a:rPr>
              <a:t>الشَّهۡرَ الۡحَرَامَ </a:t>
            </a:r>
            <a:endParaRPr lang="en-US" sz="4000" dirty="0"/>
          </a:p>
        </p:txBody>
      </p:sp>
      <p:grpSp>
        <p:nvGrpSpPr>
          <p:cNvPr id="2" name="Group 1">
            <a:extLst>
              <a:ext uri="{FF2B5EF4-FFF2-40B4-BE49-F238E27FC236}">
                <a16:creationId xmlns:a16="http://schemas.microsoft.com/office/drawing/2014/main" id="{810B8BE2-7D6E-4F47-B83E-13CC9DDFA024}"/>
              </a:ext>
            </a:extLst>
          </p:cNvPr>
          <p:cNvGrpSpPr/>
          <p:nvPr/>
        </p:nvGrpSpPr>
        <p:grpSpPr>
          <a:xfrm>
            <a:off x="0" y="1905000"/>
            <a:ext cx="8915400" cy="4572000"/>
            <a:chOff x="152400" y="1179089"/>
            <a:chExt cx="6046033" cy="3329203"/>
          </a:xfrm>
          <a:solidFill>
            <a:srgbClr val="FF00FF"/>
          </a:solidFill>
        </p:grpSpPr>
        <p:pic>
          <p:nvPicPr>
            <p:cNvPr id="2050" name="Picture 2" descr="রাসুলুল্লাহ (সা.) রজব মাসে যে দোয়া বেশি পড়তেন">
              <a:extLst>
                <a:ext uri="{FF2B5EF4-FFF2-40B4-BE49-F238E27FC236}">
                  <a16:creationId xmlns:a16="http://schemas.microsoft.com/office/drawing/2014/main" id="{8EAFC647-214E-4BB0-AFCF-97F6F5D8B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79" y="1179089"/>
              <a:ext cx="2867025" cy="1590675"/>
            </a:xfrm>
            <a:prstGeom prst="rect">
              <a:avLst/>
            </a:prstGeom>
            <a:grpFill/>
          </p:spPr>
          <p:style>
            <a:lnRef idx="1">
              <a:schemeClr val="accent2"/>
            </a:lnRef>
            <a:fillRef idx="2">
              <a:schemeClr val="accent2"/>
            </a:fillRef>
            <a:effectRef idx="1">
              <a:schemeClr val="accent2"/>
            </a:effectRef>
            <a:fontRef idx="minor">
              <a:schemeClr val="dk1"/>
            </a:fontRef>
          </p:style>
        </p:pic>
        <p:pic>
          <p:nvPicPr>
            <p:cNvPr id="2052" name="Picture 4" descr="জিলকদ মাসের করনীয় স্মরণীয় | My Islam">
              <a:extLst>
                <a:ext uri="{FF2B5EF4-FFF2-40B4-BE49-F238E27FC236}">
                  <a16:creationId xmlns:a16="http://schemas.microsoft.com/office/drawing/2014/main" id="{4859CDE7-26C4-4E82-B15C-8DA4B2E12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633" y="1179089"/>
              <a:ext cx="2971800" cy="1543050"/>
            </a:xfrm>
            <a:prstGeom prst="rect">
              <a:avLst/>
            </a:prstGeom>
            <a:grpFill/>
          </p:spPr>
          <p:style>
            <a:lnRef idx="1">
              <a:schemeClr val="accent2"/>
            </a:lnRef>
            <a:fillRef idx="2">
              <a:schemeClr val="accent2"/>
            </a:fillRef>
            <a:effectRef idx="1">
              <a:schemeClr val="accent2"/>
            </a:effectRef>
            <a:fontRef idx="minor">
              <a:schemeClr val="dk1"/>
            </a:fontRef>
          </p:style>
        </p:pic>
        <p:pic>
          <p:nvPicPr>
            <p:cNvPr id="1026" name="Picture 2" descr="أسباب صيام العشر الأوائل من ذي الحجة : اقرأ - السوق المفتوح">
              <a:extLst>
                <a:ext uri="{FF2B5EF4-FFF2-40B4-BE49-F238E27FC236}">
                  <a16:creationId xmlns:a16="http://schemas.microsoft.com/office/drawing/2014/main" id="{FA4F585E-8564-460B-958F-C30F47D07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2908092"/>
              <a:ext cx="2857500" cy="1600200"/>
            </a:xfrm>
            <a:prstGeom prst="rect">
              <a:avLst/>
            </a:prstGeom>
            <a:grpFill/>
          </p:spPr>
          <p:style>
            <a:lnRef idx="1">
              <a:schemeClr val="accent2"/>
            </a:lnRef>
            <a:fillRef idx="2">
              <a:schemeClr val="accent2"/>
            </a:fillRef>
            <a:effectRef idx="1">
              <a:schemeClr val="accent2"/>
            </a:effectRef>
            <a:fontRef idx="minor">
              <a:schemeClr val="dk1"/>
            </a:fontRef>
          </p:style>
        </p:pic>
        <p:pic>
          <p:nvPicPr>
            <p:cNvPr id="1028" name="Picture 4" descr="نبذة عن شهر محرم الحرام – أصداء يمانية">
              <a:extLst>
                <a:ext uri="{FF2B5EF4-FFF2-40B4-BE49-F238E27FC236}">
                  <a16:creationId xmlns:a16="http://schemas.microsoft.com/office/drawing/2014/main" id="{1324D740-AEC4-487E-B53A-A6CC0C193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08092"/>
              <a:ext cx="2867025" cy="1590675"/>
            </a:xfrm>
            <a:prstGeom prst="rect">
              <a:avLst/>
            </a:prstGeom>
            <a:grpFill/>
          </p:spPr>
          <p:style>
            <a:lnRef idx="1">
              <a:schemeClr val="accent2"/>
            </a:lnRef>
            <a:fillRef idx="2">
              <a:schemeClr val="accent2"/>
            </a:fillRef>
            <a:effectRef idx="1">
              <a:schemeClr val="accent2"/>
            </a:effectRef>
            <a:fontRef idx="minor">
              <a:schemeClr val="dk1"/>
            </a:fontRef>
          </p:style>
        </p:pic>
      </p:grpSp>
    </p:spTree>
    <p:extLst>
      <p:ext uri="{BB962C8B-B14F-4D97-AF65-F5344CB8AC3E}">
        <p14:creationId xmlns:p14="http://schemas.microsoft.com/office/powerpoint/2010/main" val="843600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3778</TotalTime>
  <Words>672</Words>
  <Application>Microsoft Office PowerPoint</Application>
  <PresentationFormat>On-screen Show (4:3)</PresentationFormat>
  <Paragraphs>74</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alqalam</vt:lpstr>
      <vt:lpstr>Arial</vt:lpstr>
      <vt:lpstr>Calibri</vt:lpstr>
      <vt:lpstr>Kalpurush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Anwarul Islam</dc:creator>
  <cp:lastModifiedBy>Anwarul Islam</cp:lastModifiedBy>
  <cp:revision>212</cp:revision>
  <dcterms:created xsi:type="dcterms:W3CDTF">2020-10-06T04:21:25Z</dcterms:created>
  <dcterms:modified xsi:type="dcterms:W3CDTF">2021-07-01T11:48:54Z</dcterms:modified>
</cp:coreProperties>
</file>