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94" r:id="rId24"/>
    <p:sldId id="295"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6" r:id="rId39"/>
    <p:sldId id="293" r:id="rId40"/>
    <p:sldId id="29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281" autoAdjust="0"/>
    <p:restoredTop sz="94660"/>
  </p:normalViewPr>
  <p:slideViewPr>
    <p:cSldViewPr>
      <p:cViewPr varScale="1">
        <p:scale>
          <a:sx n="69" d="100"/>
          <a:sy n="69" d="100"/>
        </p:scale>
        <p:origin x="-13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B7137B-F639-4EF2-8630-0DA585CC6688}"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7137B-F639-4EF2-8630-0DA585CC6688}"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7137B-F639-4EF2-8630-0DA585CC6688}"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7137B-F639-4EF2-8630-0DA585CC6688}"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7137B-F639-4EF2-8630-0DA585CC6688}" type="datetimeFigureOut">
              <a:rPr lang="en-US" smtClean="0"/>
              <a:pPr/>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B7137B-F639-4EF2-8630-0DA585CC6688}"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B7137B-F639-4EF2-8630-0DA585CC6688}" type="datetimeFigureOut">
              <a:rPr lang="en-US" smtClean="0"/>
              <a:pPr/>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7137B-F639-4EF2-8630-0DA585CC6688}" type="datetimeFigureOut">
              <a:rPr lang="en-US" smtClean="0"/>
              <a:pPr/>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7137B-F639-4EF2-8630-0DA585CC6688}" type="datetimeFigureOut">
              <a:rPr lang="en-US" smtClean="0"/>
              <a:pPr/>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7137B-F639-4EF2-8630-0DA585CC6688}"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7137B-F639-4EF2-8630-0DA585CC6688}" type="datetimeFigureOut">
              <a:rPr lang="en-US" smtClean="0"/>
              <a:pPr/>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49B41-29F8-474E-995B-18CD29F663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7137B-F639-4EF2-8630-0DA585CC6688}" type="datetimeFigureOut">
              <a:rPr lang="en-US" smtClean="0"/>
              <a:pPr/>
              <a:t>6/30/2021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49B41-29F8-474E-995B-18CD29F663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mailto:shakhawath747@gamil.com" TargetMode="Externa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5.jpeg"/></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7.jpeg"/></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9.jpeg"/></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1.jpeg"/></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2.jpeg"/></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0.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pp.jpg"/>
          <p:cNvPicPr>
            <a:picLocks noChangeAspect="1" noChangeArrowheads="1"/>
          </p:cNvPicPr>
          <p:nvPr/>
        </p:nvPicPr>
        <p:blipFill>
          <a:blip r:embed="rId2"/>
          <a:srcRect/>
          <a:stretch>
            <a:fillRect/>
          </a:stretch>
        </p:blipFill>
        <p:spPr bwMode="auto">
          <a:xfrm rot="10800000">
            <a:off x="0" y="6019800"/>
            <a:ext cx="9144000" cy="838200"/>
          </a:xfrm>
          <a:prstGeom prst="rect">
            <a:avLst/>
          </a:prstGeom>
          <a:noFill/>
        </p:spPr>
      </p:pic>
      <p:pic>
        <p:nvPicPr>
          <p:cNvPr id="1027" name="Picture 3" descr="C:\Users\sagor khan\Downloads\pp.jpg"/>
          <p:cNvPicPr>
            <a:picLocks noChangeAspect="1" noChangeArrowheads="1"/>
          </p:cNvPicPr>
          <p:nvPr/>
        </p:nvPicPr>
        <p:blipFill>
          <a:blip r:embed="rId2"/>
          <a:srcRect/>
          <a:stretch>
            <a:fillRect/>
          </a:stretch>
        </p:blipFill>
        <p:spPr bwMode="auto">
          <a:xfrm rot="16200000">
            <a:off x="-2857500" y="2857500"/>
            <a:ext cx="6477000" cy="762000"/>
          </a:xfrm>
          <a:prstGeom prst="rect">
            <a:avLst/>
          </a:prstGeom>
          <a:noFill/>
        </p:spPr>
      </p:pic>
      <p:sp>
        <p:nvSpPr>
          <p:cNvPr id="4" name="Rectangle 3"/>
          <p:cNvSpPr/>
          <p:nvPr/>
        </p:nvSpPr>
        <p:spPr>
          <a:xfrm>
            <a:off x="685800" y="228600"/>
            <a:ext cx="8153400" cy="914400"/>
          </a:xfrm>
          <a:prstGeom prst="rect">
            <a:avLst/>
          </a:prstGeom>
          <a:solidFill>
            <a:srgbClr val="00B0F0"/>
          </a:solidFill>
          <a:ln>
            <a:solidFill>
              <a:srgbClr val="FF0000"/>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আজকের ক্লাসে সবাইকে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762000" y="1219200"/>
            <a:ext cx="8077200" cy="4800600"/>
          </a:xfrm>
          <a:prstGeom prst="rect">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descr="C:\Users\sagor khan\Downloads\12.jpg"/>
          <p:cNvPicPr>
            <a:picLocks noChangeAspect="1" noChangeArrowheads="1"/>
          </p:cNvPicPr>
          <p:nvPr/>
        </p:nvPicPr>
        <p:blipFill>
          <a:blip r:embed="rId3"/>
          <a:srcRect/>
          <a:stretch>
            <a:fillRect/>
          </a:stretch>
        </p:blipFill>
        <p:spPr bwMode="auto">
          <a:xfrm>
            <a:off x="1600200" y="1524000"/>
            <a:ext cx="6858000" cy="3962400"/>
          </a:xfrm>
          <a:prstGeom prst="rect">
            <a:avLst/>
          </a:prstGeom>
          <a:noFill/>
        </p:spPr>
      </p:pic>
      <p:sp>
        <p:nvSpPr>
          <p:cNvPr id="17" name="Oval 16"/>
          <p:cNvSpPr/>
          <p:nvPr/>
        </p:nvSpPr>
        <p:spPr>
          <a:xfrm>
            <a:off x="1371600" y="1447800"/>
            <a:ext cx="2133600" cy="19050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447800" y="3657600"/>
            <a:ext cx="2133600" cy="1981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400800" y="1447800"/>
            <a:ext cx="2133600" cy="1981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553200" y="3581400"/>
            <a:ext cx="2133600" cy="1981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5" name="Picture 11" descr="C:\Users\sagor khan\Downloads\26.jpg"/>
          <p:cNvPicPr>
            <a:picLocks noChangeAspect="1" noChangeArrowheads="1"/>
          </p:cNvPicPr>
          <p:nvPr/>
        </p:nvPicPr>
        <p:blipFill>
          <a:blip r:embed="rId4"/>
          <a:srcRect/>
          <a:stretch>
            <a:fillRect/>
          </a:stretch>
        </p:blipFill>
        <p:spPr bwMode="auto">
          <a:xfrm>
            <a:off x="1371600" y="1447800"/>
            <a:ext cx="2286000" cy="19050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36" name="Picture 12" descr="C:\Users\sagor khan\Downloads\26.jpg"/>
          <p:cNvPicPr>
            <a:picLocks noChangeAspect="1" noChangeArrowheads="1"/>
          </p:cNvPicPr>
          <p:nvPr/>
        </p:nvPicPr>
        <p:blipFill>
          <a:blip r:embed="rId4"/>
          <a:srcRect/>
          <a:stretch>
            <a:fillRect/>
          </a:stretch>
        </p:blipFill>
        <p:spPr bwMode="auto">
          <a:xfrm>
            <a:off x="1447801" y="3657600"/>
            <a:ext cx="2286000" cy="1981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37" name="Picture 13" descr="C:\Users\sagor khan\Downloads\26.jpg"/>
          <p:cNvPicPr>
            <a:picLocks noChangeAspect="1" noChangeArrowheads="1"/>
          </p:cNvPicPr>
          <p:nvPr/>
        </p:nvPicPr>
        <p:blipFill>
          <a:blip r:embed="rId4"/>
          <a:srcRect/>
          <a:stretch>
            <a:fillRect/>
          </a:stretch>
        </p:blipFill>
        <p:spPr bwMode="auto">
          <a:xfrm>
            <a:off x="6172200" y="1447800"/>
            <a:ext cx="2466975" cy="2057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38" name="Picture 14" descr="C:\Users\sagor khan\Downloads\26.jpg"/>
          <p:cNvPicPr>
            <a:picLocks noChangeAspect="1" noChangeArrowheads="1"/>
          </p:cNvPicPr>
          <p:nvPr/>
        </p:nvPicPr>
        <p:blipFill>
          <a:blip r:embed="rId4"/>
          <a:srcRect/>
          <a:stretch>
            <a:fillRect/>
          </a:stretch>
        </p:blipFill>
        <p:spPr bwMode="auto">
          <a:xfrm>
            <a:off x="6400800" y="3581400"/>
            <a:ext cx="2390775" cy="19812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5" name="TextBox 24"/>
          <p:cNvSpPr txBox="1"/>
          <p:nvPr/>
        </p:nvSpPr>
        <p:spPr>
          <a:xfrm>
            <a:off x="2133600" y="1981200"/>
            <a:ext cx="1524000" cy="769441"/>
          </a:xfrm>
          <a:prstGeom prst="rect">
            <a:avLst/>
          </a:prstGeom>
          <a:noFill/>
        </p:spPr>
        <p:txBody>
          <a:bodyPr wrap="square" rtlCol="0">
            <a:spAutoFit/>
          </a:bodyPr>
          <a:lstStyle/>
          <a:p>
            <a:r>
              <a:rPr lang="en-US" sz="4400" dirty="0" err="1" smtClean="0">
                <a:latin typeface="SutonnyOMJ" pitchFamily="2" charset="0"/>
                <a:cs typeface="SutonnyOMJ" pitchFamily="2" charset="0"/>
              </a:rPr>
              <a:t>স্ব</a:t>
            </a:r>
            <a:endParaRPr lang="en-US" sz="4400" dirty="0">
              <a:latin typeface="SutonnyOMJ" pitchFamily="2" charset="0"/>
              <a:cs typeface="SutonnyOMJ" pitchFamily="2" charset="0"/>
            </a:endParaRPr>
          </a:p>
        </p:txBody>
      </p:sp>
      <p:sp>
        <p:nvSpPr>
          <p:cNvPr id="26" name="TextBox 25"/>
          <p:cNvSpPr txBox="1"/>
          <p:nvPr/>
        </p:nvSpPr>
        <p:spPr>
          <a:xfrm>
            <a:off x="2133600" y="4267200"/>
            <a:ext cx="1295400" cy="769441"/>
          </a:xfrm>
          <a:prstGeom prst="rect">
            <a:avLst/>
          </a:prstGeom>
          <a:noFill/>
        </p:spPr>
        <p:txBody>
          <a:bodyPr wrap="square" rtlCol="0">
            <a:spAutoFit/>
          </a:bodyPr>
          <a:lstStyle/>
          <a:p>
            <a:r>
              <a:rPr lang="en-US" sz="4400" dirty="0">
                <a:latin typeface="SutonnyOMJ" pitchFamily="2" charset="0"/>
                <a:cs typeface="SutonnyOMJ" pitchFamily="2" charset="0"/>
              </a:rPr>
              <a:t>গ</a:t>
            </a:r>
          </a:p>
        </p:txBody>
      </p:sp>
      <p:sp>
        <p:nvSpPr>
          <p:cNvPr id="27" name="TextBox 26"/>
          <p:cNvSpPr txBox="1"/>
          <p:nvPr/>
        </p:nvSpPr>
        <p:spPr>
          <a:xfrm>
            <a:off x="6934200" y="2057400"/>
            <a:ext cx="1295400" cy="769441"/>
          </a:xfrm>
          <a:prstGeom prst="rect">
            <a:avLst/>
          </a:prstGeom>
          <a:noFill/>
        </p:spPr>
        <p:txBody>
          <a:bodyPr wrap="square" rtlCol="0">
            <a:spAutoFit/>
          </a:bodyPr>
          <a:lstStyle/>
          <a:p>
            <a:r>
              <a:rPr lang="en-US" sz="4400" dirty="0" smtClean="0">
                <a:latin typeface="SutonnyOMJ" pitchFamily="2" charset="0"/>
                <a:cs typeface="SutonnyOMJ" pitchFamily="2" charset="0"/>
              </a:rPr>
              <a:t>ত</a:t>
            </a:r>
            <a:endParaRPr lang="en-US" sz="4400" dirty="0">
              <a:latin typeface="SutonnyOMJ" pitchFamily="2" charset="0"/>
              <a:cs typeface="SutonnyOMJ" pitchFamily="2" charset="0"/>
            </a:endParaRPr>
          </a:p>
        </p:txBody>
      </p:sp>
      <p:sp>
        <p:nvSpPr>
          <p:cNvPr id="28" name="TextBox 27"/>
          <p:cNvSpPr txBox="1"/>
          <p:nvPr/>
        </p:nvSpPr>
        <p:spPr>
          <a:xfrm>
            <a:off x="7162800" y="4343400"/>
            <a:ext cx="1066800" cy="769441"/>
          </a:xfrm>
          <a:prstGeom prst="rect">
            <a:avLst/>
          </a:prstGeom>
          <a:noFill/>
        </p:spPr>
        <p:txBody>
          <a:bodyPr wrap="square" rtlCol="0">
            <a:spAutoFit/>
          </a:bodyPr>
          <a:lstStyle/>
          <a:p>
            <a:r>
              <a:rPr lang="en-US" sz="4400" dirty="0" smtClean="0">
                <a:latin typeface="SutonnyOMJ" pitchFamily="2" charset="0"/>
                <a:cs typeface="SutonnyOMJ" pitchFamily="2" charset="0"/>
              </a:rPr>
              <a:t>ম </a:t>
            </a:r>
            <a:endParaRPr lang="en-US" sz="4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35"/>
                                        </p:tgtEl>
                                        <p:attrNameLst>
                                          <p:attrName>style.visibility</p:attrName>
                                        </p:attrNameLst>
                                      </p:cBhvr>
                                      <p:to>
                                        <p:strVal val="visible"/>
                                      </p:to>
                                    </p:set>
                                    <p:animEffect transition="in" filter="wedge">
                                      <p:cBhvr>
                                        <p:cTn id="7" dur="2000"/>
                                        <p:tgtEl>
                                          <p:spTgt spid="103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36"/>
                                        </p:tgtEl>
                                        <p:attrNameLst>
                                          <p:attrName>style.visibility</p:attrName>
                                        </p:attrNameLst>
                                      </p:cBhvr>
                                      <p:to>
                                        <p:strVal val="visible"/>
                                      </p:to>
                                    </p:set>
                                    <p:animEffect transition="in" filter="wedge">
                                      <p:cBhvr>
                                        <p:cTn id="12" dur="2000"/>
                                        <p:tgtEl>
                                          <p:spTgt spid="1036"/>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037"/>
                                        </p:tgtEl>
                                        <p:attrNameLst>
                                          <p:attrName>style.visibility</p:attrName>
                                        </p:attrNameLst>
                                      </p:cBhvr>
                                      <p:to>
                                        <p:strVal val="visible"/>
                                      </p:to>
                                    </p:set>
                                    <p:animEffect transition="in" filter="wedge">
                                      <p:cBhvr>
                                        <p:cTn id="17" dur="2000"/>
                                        <p:tgtEl>
                                          <p:spTgt spid="1037"/>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1038"/>
                                        </p:tgtEl>
                                        <p:attrNameLst>
                                          <p:attrName>style.visibility</p:attrName>
                                        </p:attrNameLst>
                                      </p:cBhvr>
                                      <p:to>
                                        <p:strVal val="visible"/>
                                      </p:to>
                                    </p:set>
                                    <p:animEffect transition="in" filter="wedge">
                                      <p:cBhvr>
                                        <p:cTn id="22" dur="20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6200000">
            <a:off x="-3048000" y="3048000"/>
            <a:ext cx="6705600" cy="6096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0800000">
            <a:off x="457200" y="6172200"/>
            <a:ext cx="8686800" cy="685800"/>
          </a:xfrm>
          <a:prstGeom prst="rect">
            <a:avLst/>
          </a:prstGeom>
          <a:noFill/>
        </p:spPr>
      </p:pic>
      <p:sp>
        <p:nvSpPr>
          <p:cNvPr id="4" name="Rectangle 3"/>
          <p:cNvSpPr/>
          <p:nvPr/>
        </p:nvSpPr>
        <p:spPr>
          <a:xfrm>
            <a:off x="609600" y="152400"/>
            <a:ext cx="8305800" cy="914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bn-IN" sz="2800" dirty="0" smtClean="0">
                <a:solidFill>
                  <a:schemeClr val="tx1"/>
                </a:solidFill>
              </a:rPr>
              <a:t>নিচের চিত্রগুলো ভাল করে লক্ষ কর </a:t>
            </a:r>
            <a:endParaRPr lang="en-US" sz="2800" dirty="0">
              <a:solidFill>
                <a:schemeClr val="tx1"/>
              </a:solidFill>
            </a:endParaRPr>
          </a:p>
        </p:txBody>
      </p:sp>
      <p:sp>
        <p:nvSpPr>
          <p:cNvPr id="5" name="Rectangle 4"/>
          <p:cNvSpPr/>
          <p:nvPr/>
        </p:nvSpPr>
        <p:spPr>
          <a:xfrm>
            <a:off x="609600" y="1219200"/>
            <a:ext cx="8534400" cy="4953000"/>
          </a:xfrm>
          <a:prstGeom prst="rect">
            <a:avLst/>
          </a:prstGeom>
          <a:solidFill>
            <a:srgbClr val="7030A0"/>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ectangle 5"/>
          <p:cNvSpPr/>
          <p:nvPr/>
        </p:nvSpPr>
        <p:spPr>
          <a:xfrm>
            <a:off x="1066800" y="1295400"/>
            <a:ext cx="2362200" cy="2133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66800" y="1295400"/>
            <a:ext cx="2743200" cy="2362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7.jpg"/>
          <p:cNvPicPr>
            <a:picLocks noChangeAspect="1" noChangeArrowheads="1"/>
          </p:cNvPicPr>
          <p:nvPr/>
        </p:nvPicPr>
        <p:blipFill>
          <a:blip r:embed="rId3"/>
          <a:srcRect/>
          <a:stretch>
            <a:fillRect/>
          </a:stretch>
        </p:blipFill>
        <p:spPr bwMode="auto">
          <a:xfrm>
            <a:off x="838200" y="1295400"/>
            <a:ext cx="3352800" cy="2438400"/>
          </a:xfrm>
          <a:prstGeom prst="rect">
            <a:avLst/>
          </a:prstGeom>
          <a:ln w="88900" cap="sq" cmpd="thickThin">
            <a:solidFill>
              <a:srgbClr val="000000"/>
            </a:solidFill>
            <a:prstDash val="solid"/>
            <a:miter lim="800000"/>
          </a:ln>
          <a:effectLst>
            <a:innerShdw blurRad="76200">
              <a:srgbClr val="000000"/>
            </a:innerShdw>
          </a:effectLst>
        </p:spPr>
      </p:pic>
      <p:sp>
        <p:nvSpPr>
          <p:cNvPr id="10" name="Rectangle 9"/>
          <p:cNvSpPr/>
          <p:nvPr/>
        </p:nvSpPr>
        <p:spPr>
          <a:xfrm>
            <a:off x="3657600" y="3810000"/>
            <a:ext cx="2667000" cy="2286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72200" y="1295400"/>
            <a:ext cx="2743200" cy="2286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sagor khan\Downloads\p9.jpg"/>
          <p:cNvPicPr>
            <a:picLocks noChangeAspect="1" noChangeArrowheads="1"/>
          </p:cNvPicPr>
          <p:nvPr/>
        </p:nvPicPr>
        <p:blipFill>
          <a:blip r:embed="rId4"/>
          <a:srcRect/>
          <a:stretch>
            <a:fillRect/>
          </a:stretch>
        </p:blipFill>
        <p:spPr bwMode="auto">
          <a:xfrm>
            <a:off x="5638800" y="1371600"/>
            <a:ext cx="3352800" cy="2438400"/>
          </a:xfrm>
          <a:prstGeom prst="rect">
            <a:avLst/>
          </a:prstGeom>
          <a:ln w="88900" cap="sq" cmpd="thickThin">
            <a:solidFill>
              <a:srgbClr val="000000"/>
            </a:solidFill>
            <a:prstDash val="solid"/>
            <a:miter lim="800000"/>
          </a:ln>
          <a:effectLst>
            <a:innerShdw blurRad="76200">
              <a:srgbClr val="000000"/>
            </a:innerShdw>
          </a:effectLst>
        </p:spPr>
      </p:pic>
      <p:pic>
        <p:nvPicPr>
          <p:cNvPr id="1028" name="Picture 4" descr="C:\Users\sagor khan\Downloads\p8.jpg"/>
          <p:cNvPicPr>
            <a:picLocks noChangeAspect="1" noChangeArrowheads="1"/>
          </p:cNvPicPr>
          <p:nvPr/>
        </p:nvPicPr>
        <p:blipFill>
          <a:blip r:embed="rId5"/>
          <a:srcRect/>
          <a:stretch>
            <a:fillRect/>
          </a:stretch>
        </p:blipFill>
        <p:spPr bwMode="auto">
          <a:xfrm>
            <a:off x="3276600" y="3733800"/>
            <a:ext cx="3352800" cy="2438400"/>
          </a:xfrm>
          <a:prstGeom prst="rect">
            <a:avLst/>
          </a:prstGeom>
          <a:ln w="88900" cap="sq" cmpd="thickThin">
            <a:solidFill>
              <a:srgbClr val="000000"/>
            </a:solidFill>
            <a:prstDash val="solid"/>
            <a:miter lim="800000"/>
          </a:ln>
          <a:effectLst>
            <a:innerShdw blurRad="76200">
              <a:srgbClr val="000000"/>
            </a:innerShdw>
          </a:effectLst>
        </p:spPr>
      </p:pic>
      <p:sp>
        <p:nvSpPr>
          <p:cNvPr id="14" name="Rounded Rectangle 13"/>
          <p:cNvSpPr/>
          <p:nvPr/>
        </p:nvSpPr>
        <p:spPr>
          <a:xfrm>
            <a:off x="762000" y="4343400"/>
            <a:ext cx="1905000" cy="1371600"/>
          </a:xfrm>
          <a:prstGeom prst="round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বস্ত্র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p:cBhvr override="childStyle">
                                        <p:cTn id="6" dur="500" fill="hold"/>
                                        <p:tgtEl>
                                          <p:spTgt spid="4"/>
                                        </p:tgtEl>
                                        <p:attrNameLst>
                                          <p:attrName>style.color</p:attrName>
                                        </p:attrNameLst>
                                      </p:cBhvr>
                                      <p:by>
                                        <p:hsl h="0" s="-12549" l="-25098"/>
                                      </p:by>
                                    </p:animClr>
                                    <p:animClr clrSpc="hsl">
                                      <p:cBhvr>
                                        <p:cTn id="7" dur="500" fill="hold"/>
                                        <p:tgtEl>
                                          <p:spTgt spid="4"/>
                                        </p:tgtEl>
                                        <p:attrNameLst>
                                          <p:attrName>fillcolor</p:attrName>
                                        </p:attrNameLst>
                                      </p:cBhvr>
                                      <p:by>
                                        <p:hsl h="0" s="-12549" l="-25098"/>
                                      </p:by>
                                    </p:animClr>
                                    <p:animClr clrSpc="hsl">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7" presetClass="emph" presetSubtype="2" fill="hold" nodeType="clickEffect">
                                  <p:stCondLst>
                                    <p:cond delay="0"/>
                                  </p:stCondLst>
                                  <p:childTnLst>
                                    <p:animClr clrSpc="rgb">
                                      <p:cBhvr>
                                        <p:cTn id="13" dur="2000" fill="hold"/>
                                        <p:tgtEl>
                                          <p:spTgt spid="1027"/>
                                        </p:tgtEl>
                                        <p:attrNameLst>
                                          <p:attrName>stroke.color</p:attrName>
                                        </p:attrNameLst>
                                      </p:cBhvr>
                                      <p:to>
                                        <a:schemeClr val="accent2"/>
                                      </p:to>
                                    </p:animClr>
                                    <p:set>
                                      <p:cBhvr>
                                        <p:cTn id="14" dur="2000" fill="hold"/>
                                        <p:tgtEl>
                                          <p:spTgt spid="1027"/>
                                        </p:tgtEl>
                                        <p:attrNameLst>
                                          <p:attrName>stroke.on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 calcmode="lin" valueType="num">
                                      <p:cBhvr>
                                        <p:cTn id="19"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22" dur="1000" fill="hold"/>
                                        <p:tgtEl>
                                          <p:spTgt spid="102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28"/>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iterate type="lt">
                                    <p:tmPct val="10000"/>
                                  </p:iterate>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anim calcmode="lin" valueType="num">
                                      <p:cBhvr>
                                        <p:cTn id="32" dur="2000" fill="hold"/>
                                        <p:tgtEl>
                                          <p:spTgt spid="14"/>
                                        </p:tgtEl>
                                        <p:attrNameLst>
                                          <p:attrName>ppt_w</p:attrName>
                                        </p:attrNameLst>
                                      </p:cBhvr>
                                      <p:tavLst>
                                        <p:tav tm="0" fmla="#ppt_w*sin(2.5*pi*$)">
                                          <p:val>
                                            <p:fltVal val="0"/>
                                          </p:val>
                                        </p:tav>
                                        <p:tav tm="100000">
                                          <p:val>
                                            <p:fltVal val="1"/>
                                          </p:val>
                                        </p:tav>
                                      </p:tavLst>
                                    </p:anim>
                                    <p:anim calcmode="lin" valueType="num">
                                      <p:cBhvr>
                                        <p:cTn id="33"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026"/>
                                        </p:tgtEl>
                                        <p:attrNameLst>
                                          <p:attrName>style.visibility</p:attrName>
                                        </p:attrNameLst>
                                      </p:cBhvr>
                                      <p:to>
                                        <p:strVal val="visible"/>
                                      </p:to>
                                    </p:set>
                                    <p:anim calcmode="lin" valueType="num">
                                      <p:cBhvr>
                                        <p:cTn id="38" dur="500" fill="hold"/>
                                        <p:tgtEl>
                                          <p:spTgt spid="1026"/>
                                        </p:tgtEl>
                                        <p:attrNameLst>
                                          <p:attrName>ppt_w</p:attrName>
                                        </p:attrNameLst>
                                      </p:cBhvr>
                                      <p:tavLst>
                                        <p:tav tm="0">
                                          <p:val>
                                            <p:fltVal val="0"/>
                                          </p:val>
                                        </p:tav>
                                        <p:tav tm="100000">
                                          <p:val>
                                            <p:strVal val="#ppt_w"/>
                                          </p:val>
                                        </p:tav>
                                      </p:tavLst>
                                    </p:anim>
                                    <p:anim calcmode="lin" valueType="num">
                                      <p:cBhvr>
                                        <p:cTn id="39" dur="500" fill="hold"/>
                                        <p:tgtEl>
                                          <p:spTgt spid="1026"/>
                                        </p:tgtEl>
                                        <p:attrNameLst>
                                          <p:attrName>ppt_h</p:attrName>
                                        </p:attrNameLst>
                                      </p:cBhvr>
                                      <p:tavLst>
                                        <p:tav tm="0">
                                          <p:val>
                                            <p:fltVal val="0"/>
                                          </p:val>
                                        </p:tav>
                                        <p:tav tm="100000">
                                          <p:val>
                                            <p:strVal val="#ppt_h"/>
                                          </p:val>
                                        </p:tav>
                                      </p:tavLst>
                                    </p:anim>
                                    <p:animEffect transition="in" filter="fade">
                                      <p:cBhvr>
                                        <p:cTn id="40" dur="500"/>
                                        <p:tgtEl>
                                          <p:spTgt spid="1026"/>
                                        </p:tgtEl>
                                      </p:cBhvr>
                                    </p:animEffect>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nodeType="clickEffect">
                                  <p:stCondLst>
                                    <p:cond delay="0"/>
                                  </p:stCondLst>
                                  <p:childTnLst>
                                    <p:set>
                                      <p:cBhvr>
                                        <p:cTn id="44" dur="1" fill="hold">
                                          <p:stCondLst>
                                            <p:cond delay="0"/>
                                          </p:stCondLst>
                                        </p:cTn>
                                        <p:tgtEl>
                                          <p:spTgt spid="1027"/>
                                        </p:tgtEl>
                                        <p:attrNameLst>
                                          <p:attrName>style.visibility</p:attrName>
                                        </p:attrNameLst>
                                      </p:cBhvr>
                                      <p:to>
                                        <p:strVal val="visible"/>
                                      </p:to>
                                    </p:set>
                                    <p:animEffect transition="in" filter="wedge">
                                      <p:cBhvr>
                                        <p:cTn id="45"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6200000">
            <a:off x="-2971800" y="2971800"/>
            <a:ext cx="6705600" cy="7620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0800000">
            <a:off x="228600" y="6096000"/>
            <a:ext cx="8915400" cy="762000"/>
          </a:xfrm>
          <a:prstGeom prst="rect">
            <a:avLst/>
          </a:prstGeom>
          <a:noFill/>
        </p:spPr>
      </p:pic>
      <p:sp>
        <p:nvSpPr>
          <p:cNvPr id="4" name="Rectangle 3"/>
          <p:cNvSpPr/>
          <p:nvPr/>
        </p:nvSpPr>
        <p:spPr>
          <a:xfrm>
            <a:off x="685800" y="228600"/>
            <a:ext cx="8458200" cy="914400"/>
          </a:xfrm>
          <a:prstGeom prst="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3200" dirty="0">
              <a:solidFill>
                <a:schemeClr val="tx1"/>
              </a:solidFill>
            </a:endParaRPr>
          </a:p>
        </p:txBody>
      </p:sp>
      <p:sp>
        <p:nvSpPr>
          <p:cNvPr id="5" name="Rectangle 4"/>
          <p:cNvSpPr/>
          <p:nvPr/>
        </p:nvSpPr>
        <p:spPr>
          <a:xfrm>
            <a:off x="762000" y="1371600"/>
            <a:ext cx="8001000" cy="4724400"/>
          </a:xfrm>
          <a:prstGeom prst="rect">
            <a:avLst/>
          </a:prstGeom>
          <a:ln>
            <a:solidFill>
              <a:srgbClr val="FF0000"/>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১৯৪৭ </a:t>
            </a:r>
            <a:r>
              <a:rPr lang="bn-IN" sz="2400" dirty="0" smtClean="0">
                <a:solidFill>
                  <a:schemeClr val="tx1"/>
                </a:solidFill>
                <a:latin typeface="SutonnyOMJ" pitchFamily="2" charset="0"/>
                <a:cs typeface="SutonnyOMJ" pitchFamily="2" charset="0"/>
              </a:rPr>
              <a:t>সালে এদেশে মাত্র ৮টি বস্ত্রকল ছিল।বর্তমানে ঢাকা, কুমিল্লা,নোয়াখালি,চট্রগাম টাঙ্গাইল প্রভৃতি অঞ্চলে প্রচুর বস্ত্র ও সুতাকল রয়েছে। বাংলাদেশের তুলামূলকভাবে কম মুলধন ও অধিক শ্রমিক ব্যবহার করে এ শিল্পের উৎপাদন বাড়ানো সম্ভব। শিল্পায়নের প্রাথমিক পর্যায়ে বস্ত্র শিল্পে প্রধান্য  ছিল।  </a:t>
            </a:r>
            <a:endParaRPr lang="en-US" sz="2400" dirty="0">
              <a:solidFill>
                <a:schemeClr val="tx1"/>
              </a:solidFill>
              <a:latin typeface="SutonnyOMJ" pitchFamily="2" charset="0"/>
              <a:cs typeface="SutonnyOMJ" pitchFamily="2" charset="0"/>
            </a:endParaRPr>
          </a:p>
        </p:txBody>
      </p:sp>
      <p:sp>
        <p:nvSpPr>
          <p:cNvPr id="6" name="Rounded Rectangle 5"/>
          <p:cNvSpPr/>
          <p:nvPr/>
        </p:nvSpPr>
        <p:spPr>
          <a:xfrm>
            <a:off x="3352800" y="304800"/>
            <a:ext cx="3505200" cy="838200"/>
          </a:xfrm>
          <a:prstGeom prst="roundRect">
            <a:avLst/>
          </a:prstGeom>
          <a:solidFill>
            <a:srgbClr val="FF000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বস্ত্র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57500" y="2857500"/>
            <a:ext cx="6248400" cy="533400"/>
          </a:xfrm>
          <a:prstGeom prst="rect">
            <a:avLst/>
          </a:prstGeom>
          <a:noFill/>
        </p:spPr>
      </p:pic>
      <p:sp>
        <p:nvSpPr>
          <p:cNvPr id="4" name="Rectangle 3"/>
          <p:cNvSpPr/>
          <p:nvPr/>
        </p:nvSpPr>
        <p:spPr>
          <a:xfrm>
            <a:off x="457200" y="228600"/>
            <a:ext cx="8686800" cy="914400"/>
          </a:xfrm>
          <a:prstGeom prst="rect">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solidFill>
                  <a:srgbClr val="FFFF00"/>
                </a:solidFill>
              </a:rPr>
              <a:t>নিচের চিত্রগুলো ভাল করে লক্ষ কর </a:t>
            </a:r>
            <a:endParaRPr lang="en-US" sz="2800" dirty="0">
              <a:solidFill>
                <a:srgbClr val="FFFF00"/>
              </a:solidFill>
            </a:endParaRPr>
          </a:p>
        </p:txBody>
      </p:sp>
      <p:sp>
        <p:nvSpPr>
          <p:cNvPr id="5" name="Rectangle 4"/>
          <p:cNvSpPr/>
          <p:nvPr/>
        </p:nvSpPr>
        <p:spPr>
          <a:xfrm>
            <a:off x="533400" y="1219200"/>
            <a:ext cx="8610600" cy="5029200"/>
          </a:xfrm>
          <a:prstGeom prst="rect">
            <a:avLst/>
          </a:prstGeom>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ectangle 5"/>
          <p:cNvSpPr/>
          <p:nvPr/>
        </p:nvSpPr>
        <p:spPr>
          <a:xfrm>
            <a:off x="1219200" y="1219200"/>
            <a:ext cx="3505200" cy="3276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62600" y="1219200"/>
            <a:ext cx="3276600" cy="3352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15.jpg"/>
          <p:cNvPicPr>
            <a:picLocks noChangeAspect="1" noChangeArrowheads="1"/>
          </p:cNvPicPr>
          <p:nvPr/>
        </p:nvPicPr>
        <p:blipFill>
          <a:blip r:embed="rId3"/>
          <a:srcRect/>
          <a:stretch>
            <a:fillRect/>
          </a:stretch>
        </p:blipFill>
        <p:spPr bwMode="auto">
          <a:xfrm>
            <a:off x="1295400" y="1295400"/>
            <a:ext cx="3429000" cy="3200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12.jpg"/>
          <p:cNvPicPr>
            <a:picLocks noChangeAspect="1" noChangeArrowheads="1"/>
          </p:cNvPicPr>
          <p:nvPr/>
        </p:nvPicPr>
        <p:blipFill>
          <a:blip r:embed="rId4"/>
          <a:srcRect/>
          <a:stretch>
            <a:fillRect/>
          </a:stretch>
        </p:blipFill>
        <p:spPr bwMode="auto">
          <a:xfrm>
            <a:off x="5562600" y="1295400"/>
            <a:ext cx="3402999" cy="3200400"/>
          </a:xfrm>
          <a:prstGeom prst="rect">
            <a:avLst/>
          </a:prstGeom>
          <a:ln w="88900" cap="sq" cmpd="thickThin">
            <a:solidFill>
              <a:srgbClr val="000000"/>
            </a:solidFill>
            <a:prstDash val="solid"/>
            <a:miter lim="800000"/>
          </a:ln>
          <a:effectLst>
            <a:innerShdw blurRad="76200">
              <a:srgbClr val="000000"/>
            </a:innerShdw>
          </a:effectLst>
        </p:spPr>
      </p:pic>
      <p:sp>
        <p:nvSpPr>
          <p:cNvPr id="13" name="Rounded Rectangle 12"/>
          <p:cNvSpPr/>
          <p:nvPr/>
        </p:nvSpPr>
        <p:spPr>
          <a:xfrm>
            <a:off x="3048000" y="4724400"/>
            <a:ext cx="2514600" cy="990600"/>
          </a:xfrm>
          <a:prstGeom prst="roundRect">
            <a:avLst/>
          </a:prstGeom>
          <a:solidFill>
            <a:srgbClr val="FF0000"/>
          </a:solidFill>
          <a:ln>
            <a:solidFill>
              <a:schemeClr val="tx1"/>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পোশাক শিল্প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4)">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4)">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anim calcmode="lin" valueType="num">
                                      <p:cBhvr>
                                        <p:cTn id="30" dur="2000" fill="hold"/>
                                        <p:tgtEl>
                                          <p:spTgt spid="13"/>
                                        </p:tgtEl>
                                        <p:attrNameLst>
                                          <p:attrName>style.rotation</p:attrName>
                                        </p:attrNameLst>
                                      </p:cBhvr>
                                      <p:tavLst>
                                        <p:tav tm="0">
                                          <p:val>
                                            <p:fltVal val="720"/>
                                          </p:val>
                                        </p:tav>
                                        <p:tav tm="100000">
                                          <p:val>
                                            <p:fltVal val="0"/>
                                          </p:val>
                                        </p:tav>
                                      </p:tavLst>
                                    </p:anim>
                                    <p:anim calcmode="lin" valueType="num">
                                      <p:cBhvr>
                                        <p:cTn id="31" dur="2000" fill="hold"/>
                                        <p:tgtEl>
                                          <p:spTgt spid="13"/>
                                        </p:tgtEl>
                                        <p:attrNameLst>
                                          <p:attrName>ppt_h</p:attrName>
                                        </p:attrNameLst>
                                      </p:cBhvr>
                                      <p:tavLst>
                                        <p:tav tm="0">
                                          <p:val>
                                            <p:fltVal val="0"/>
                                          </p:val>
                                        </p:tav>
                                        <p:tav tm="100000">
                                          <p:val>
                                            <p:strVal val="#ppt_h"/>
                                          </p:val>
                                        </p:tav>
                                      </p:tavLst>
                                    </p:anim>
                                    <p:anim calcmode="lin" valueType="num">
                                      <p:cBhvr>
                                        <p:cTn id="32" dur="2000" fill="hold"/>
                                        <p:tgtEl>
                                          <p:spTgt spid="1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19400" y="2819400"/>
            <a:ext cx="6324600" cy="685800"/>
          </a:xfrm>
          <a:prstGeom prst="rect">
            <a:avLst/>
          </a:prstGeom>
          <a:noFill/>
        </p:spPr>
      </p:pic>
      <p:sp>
        <p:nvSpPr>
          <p:cNvPr id="4" name="Rectangle 3"/>
          <p:cNvSpPr/>
          <p:nvPr/>
        </p:nvSpPr>
        <p:spPr>
          <a:xfrm>
            <a:off x="1143000" y="228600"/>
            <a:ext cx="7772400" cy="914400"/>
          </a:xfrm>
          <a:prstGeom prst="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Rectangle 4"/>
          <p:cNvSpPr/>
          <p:nvPr/>
        </p:nvSpPr>
        <p:spPr>
          <a:xfrm>
            <a:off x="685800" y="1371600"/>
            <a:ext cx="8229600" cy="4800600"/>
          </a:xfrm>
          <a:prstGeom prst="rec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18.jpg"/>
          <p:cNvPicPr>
            <a:picLocks noChangeAspect="1" noChangeArrowheads="1"/>
          </p:cNvPicPr>
          <p:nvPr/>
        </p:nvPicPr>
        <p:blipFill>
          <a:blip r:embed="rId3"/>
          <a:srcRect/>
          <a:stretch>
            <a:fillRect/>
          </a:stretch>
        </p:blipFill>
        <p:spPr bwMode="auto">
          <a:xfrm>
            <a:off x="1447800" y="1512967"/>
            <a:ext cx="6934200" cy="3969071"/>
          </a:xfrm>
          <a:prstGeom prst="rect">
            <a:avLst/>
          </a:prstGeom>
          <a:ln>
            <a:noFill/>
          </a:ln>
          <a:effectLst>
            <a:softEdge rad="112500"/>
          </a:effectLst>
        </p:spPr>
      </p:pic>
      <p:sp>
        <p:nvSpPr>
          <p:cNvPr id="7" name="Oval 6"/>
          <p:cNvSpPr/>
          <p:nvPr/>
        </p:nvSpPr>
        <p:spPr>
          <a:xfrm>
            <a:off x="1371600" y="1524000"/>
            <a:ext cx="3581400" cy="3048000"/>
          </a:xfrm>
          <a:prstGeom prst="ellipse">
            <a:avLst/>
          </a:prstGeom>
          <a:solidFill>
            <a:srgbClr val="00B05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descr="IMG_4347.JPG"/>
          <p:cNvPicPr>
            <a:picLocks noChangeAspect="1"/>
          </p:cNvPicPr>
          <p:nvPr/>
        </p:nvPicPr>
        <p:blipFill>
          <a:blip r:embed="rId4" cstate="print"/>
          <a:stretch>
            <a:fillRect/>
          </a:stretch>
        </p:blipFill>
        <p:spPr>
          <a:xfrm rot="16200000">
            <a:off x="1600200" y="1219200"/>
            <a:ext cx="3048000" cy="3657600"/>
          </a:xfrm>
          <a:prstGeom prst="ellipse">
            <a:avLst/>
          </a:prstGeom>
          <a:ln w="63500" cap="rnd">
            <a:solidFill>
              <a:schemeClr val="tx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Rectangle 8"/>
          <p:cNvSpPr/>
          <p:nvPr/>
        </p:nvSpPr>
        <p:spPr>
          <a:xfrm>
            <a:off x="1600200" y="4876800"/>
            <a:ext cx="6553200" cy="1143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SutonnyOMJ" pitchFamily="2" charset="0"/>
                <a:cs typeface="SutonnyOMJ" pitchFamily="2" charset="0"/>
              </a:rPr>
              <a:t>কোন</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শিল্পের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প্রতিষ্ঠানের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মাধ্যমে</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পাট</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শিল্পের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যাত্রা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হয়</a:t>
            </a:r>
            <a:r>
              <a:rPr lang="en-US" sz="2800" dirty="0" smtClean="0">
                <a:solidFill>
                  <a:schemeClr val="tx1"/>
                </a:solidFill>
                <a:latin typeface="SutonnyOMJ" pitchFamily="2" charset="0"/>
                <a:cs typeface="SutonnyOMJ" pitchFamily="2" charset="0"/>
              </a:rPr>
              <a:t>? </a:t>
            </a:r>
            <a:endParaRPr lang="en-US" sz="2800" dirty="0">
              <a:solidFill>
                <a:schemeClr val="tx1"/>
              </a:solidFill>
              <a:latin typeface="SutonnyOMJ" pitchFamily="2" charset="0"/>
              <a:cs typeface="SutonnyOMJ" pitchFamily="2" charset="0"/>
            </a:endParaRPr>
          </a:p>
        </p:txBody>
      </p:sp>
      <p:sp>
        <p:nvSpPr>
          <p:cNvPr id="10" name="Rounded Rectangle 9"/>
          <p:cNvSpPr/>
          <p:nvPr/>
        </p:nvSpPr>
        <p:spPr>
          <a:xfrm>
            <a:off x="3352800" y="304800"/>
            <a:ext cx="3733800" cy="762000"/>
          </a:xfrm>
          <a:prstGeom prst="roundRect">
            <a:avLst/>
          </a:prstGeom>
          <a:solidFill>
            <a:srgbClr val="00B050"/>
          </a:solidFill>
          <a:ln>
            <a:solidFill>
              <a:srgbClr val="FF0000"/>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একক কাজ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anim calcmode="lin" valueType="num">
                                      <p:cBhvr>
                                        <p:cTn id="13" dur="2000" fill="hold"/>
                                        <p:tgtEl>
                                          <p:spTgt spid="10"/>
                                        </p:tgtEl>
                                        <p:attrNameLst>
                                          <p:attrName>ppt_w</p:attrName>
                                        </p:attrNameLst>
                                      </p:cBhvr>
                                      <p:tavLst>
                                        <p:tav tm="0" fmla="#ppt_w*sin(2.5*pi*$)">
                                          <p:val>
                                            <p:fltVal val="0"/>
                                          </p:val>
                                        </p:tav>
                                        <p:tav tm="100000">
                                          <p:val>
                                            <p:fltVal val="1"/>
                                          </p:val>
                                        </p:tav>
                                      </p:tavLst>
                                    </p:anim>
                                    <p:anim calcmode="lin" valueType="num">
                                      <p:cBhvr>
                                        <p:cTn id="14"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edg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324600"/>
            <a:ext cx="9144000" cy="5334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69861" y="2869859"/>
            <a:ext cx="6273123" cy="533401"/>
          </a:xfrm>
          <a:prstGeom prst="rect">
            <a:avLst/>
          </a:prstGeom>
          <a:noFill/>
        </p:spPr>
      </p:pic>
      <p:sp>
        <p:nvSpPr>
          <p:cNvPr id="4" name="Rectangle 3"/>
          <p:cNvSpPr/>
          <p:nvPr/>
        </p:nvSpPr>
        <p:spPr>
          <a:xfrm>
            <a:off x="609600" y="228600"/>
            <a:ext cx="8382000" cy="914400"/>
          </a:xfrm>
          <a:prstGeom prst="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5" name="Rectangle 4"/>
          <p:cNvSpPr/>
          <p:nvPr/>
        </p:nvSpPr>
        <p:spPr>
          <a:xfrm>
            <a:off x="533400" y="1295400"/>
            <a:ext cx="8382000" cy="5029200"/>
          </a:xfrm>
          <a:prstGeom prst="rect">
            <a:avLst/>
          </a:prstGeom>
          <a:solidFill>
            <a:srgbClr val="7030A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505200" y="304800"/>
            <a:ext cx="4343400" cy="762000"/>
          </a:xfrm>
          <a:prstGeom prst="roundRect">
            <a:avLst/>
          </a:prstGeom>
          <a:solidFill>
            <a:srgbClr val="FF0000"/>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উত্তর</a:t>
            </a:r>
            <a:r>
              <a:rPr lang="bn-IN" sz="3200" dirty="0" smtClean="0">
                <a:solidFill>
                  <a:schemeClr val="tx1"/>
                </a:solidFill>
              </a:rPr>
              <a:t> </a:t>
            </a:r>
            <a:endParaRPr lang="en-US" sz="3200" dirty="0">
              <a:solidFill>
                <a:schemeClr val="tx1"/>
              </a:solidFill>
            </a:endParaRPr>
          </a:p>
        </p:txBody>
      </p:sp>
      <p:pic>
        <p:nvPicPr>
          <p:cNvPr id="1026" name="Picture 2" descr="C:\Users\sagor khan\Downloads\005.jpg"/>
          <p:cNvPicPr>
            <a:picLocks noChangeAspect="1" noChangeArrowheads="1"/>
          </p:cNvPicPr>
          <p:nvPr/>
        </p:nvPicPr>
        <p:blipFill>
          <a:blip r:embed="rId3"/>
          <a:srcRect/>
          <a:stretch>
            <a:fillRect/>
          </a:stretch>
        </p:blipFill>
        <p:spPr bwMode="auto">
          <a:xfrm>
            <a:off x="5791200" y="4114800"/>
            <a:ext cx="3042587" cy="1872580"/>
          </a:xfrm>
          <a:prstGeom prst="rect">
            <a:avLst/>
          </a:prstGeom>
          <a:ln>
            <a:noFill/>
          </a:ln>
          <a:effectLst>
            <a:softEdge rad="112500"/>
          </a:effectLst>
        </p:spPr>
      </p:pic>
      <p:pic>
        <p:nvPicPr>
          <p:cNvPr id="7" name="Picture 2" descr="C:\Users\sagor khan\Downloads\005.jpg"/>
          <p:cNvPicPr>
            <a:picLocks noChangeAspect="1" noChangeArrowheads="1"/>
          </p:cNvPicPr>
          <p:nvPr/>
        </p:nvPicPr>
        <p:blipFill>
          <a:blip r:embed="rId3"/>
          <a:srcRect/>
          <a:stretch>
            <a:fillRect/>
          </a:stretch>
        </p:blipFill>
        <p:spPr bwMode="auto">
          <a:xfrm>
            <a:off x="1143000" y="1295400"/>
            <a:ext cx="3048000" cy="1905000"/>
          </a:xfrm>
          <a:prstGeom prst="rect">
            <a:avLst/>
          </a:prstGeom>
          <a:ln>
            <a:noFill/>
          </a:ln>
          <a:effectLst>
            <a:softEdge rad="112500"/>
          </a:effectLst>
        </p:spPr>
      </p:pic>
      <p:sp>
        <p:nvSpPr>
          <p:cNvPr id="9" name="Rectangle 8"/>
          <p:cNvSpPr/>
          <p:nvPr/>
        </p:nvSpPr>
        <p:spPr>
          <a:xfrm rot="20162180">
            <a:off x="1319017" y="2643321"/>
            <a:ext cx="6981330" cy="2113958"/>
          </a:xfrm>
          <a:prstGeom prst="rect">
            <a:avLst/>
          </a:prstGeom>
          <a:solidFill>
            <a:srgbClr val="92D050"/>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নারায়ণগঞ্জে আদমজি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পাটকল </a:t>
            </a:r>
            <a:r>
              <a:rPr lang="en-US" sz="2800" dirty="0" err="1" smtClean="0">
                <a:solidFill>
                  <a:schemeClr val="tx1"/>
                </a:solidFill>
                <a:latin typeface="SutonnyOMJ" pitchFamily="2" charset="0"/>
                <a:cs typeface="SutonnyOMJ" pitchFamily="2" charset="0"/>
              </a:rPr>
              <a:t>প্রতিষ্ঠানের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মাধ্যমে</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পাট</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শিল্পের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যাত্রা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হয়</a:t>
            </a:r>
            <a:r>
              <a:rPr lang="bn-IN" sz="2800" dirty="0" smtClean="0">
                <a:solidFill>
                  <a:schemeClr val="tx1"/>
                </a:solidFill>
                <a:latin typeface="SutonnyOMJ" pitchFamily="2" charset="0"/>
                <a:cs typeface="SutonnyOMJ" pitchFamily="2" charset="0"/>
              </a:rPr>
              <a:t>।</a:t>
            </a:r>
            <a:endParaRPr lang="en-US" sz="2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71800" y="2971800"/>
            <a:ext cx="6477000" cy="533400"/>
          </a:xfrm>
          <a:prstGeom prst="rect">
            <a:avLst/>
          </a:prstGeom>
          <a:noFill/>
        </p:spPr>
      </p:pic>
      <p:sp>
        <p:nvSpPr>
          <p:cNvPr id="4" name="Rectangle 3"/>
          <p:cNvSpPr/>
          <p:nvPr/>
        </p:nvSpPr>
        <p:spPr>
          <a:xfrm>
            <a:off x="609600" y="228600"/>
            <a:ext cx="8382000" cy="914400"/>
          </a:xfrm>
          <a:prstGeom prst="rect">
            <a:avLst/>
          </a:prstGeom>
          <a:solidFill>
            <a:srgbClr val="7030A0"/>
          </a:solidFill>
          <a:ln>
            <a:solidFill>
              <a:srgbClr val="FF000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sz="3200" dirty="0">
              <a:solidFill>
                <a:schemeClr val="bg1"/>
              </a:solidFill>
            </a:endParaRPr>
          </a:p>
        </p:txBody>
      </p:sp>
      <p:sp>
        <p:nvSpPr>
          <p:cNvPr id="5" name="Rectangle 4"/>
          <p:cNvSpPr/>
          <p:nvPr/>
        </p:nvSpPr>
        <p:spPr>
          <a:xfrm>
            <a:off x="533400" y="1371600"/>
            <a:ext cx="8382000" cy="4876800"/>
          </a:xfrm>
          <a:prstGeom prst="rect">
            <a:avLst/>
          </a:prstGeom>
          <a:solidFill>
            <a:srgbClr val="7030A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সাম্প্রতিকালে বাংলাদেশের তৈরি পোশাক শিল্পের উল্লেখযোগ্য অগ্রগতি হয়েছে। গত শতকের আশির দশকে এ শিল্পের অগ্রযাত্রা  শুরু হয়। অতি অল্প সমইয়ে এ শিল্পটি দেশের বৃহত্তম রপ্তানিমুখী শিল্পের পরিণত হয়েছে। দেশে বর্তমানে প্রায়  তিন হাজারের অধিক পোশাক শিল্প ইউনিক  রয়েছে।এতে প্রায় ৪০ লক্ষ শ্রমিক কাজ করে। বাংলাদেশ আমেরিকা যুক্তরাষ্ট্র ও ইউ</a:t>
            </a:r>
            <a:r>
              <a:rPr lang="en-US" sz="2400" dirty="0" err="1" smtClean="0">
                <a:solidFill>
                  <a:schemeClr val="bg1"/>
                </a:solidFill>
                <a:latin typeface="SutonnyOMJ" pitchFamily="2" charset="0"/>
                <a:cs typeface="SutonnyOMJ" pitchFamily="2" charset="0"/>
              </a:rPr>
              <a:t>রোপের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দেশগুতে</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পোশাক</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রপ্তানি</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বিপুল</a:t>
            </a:r>
            <a:r>
              <a:rPr lang="en-US" sz="2400" dirty="0" smtClean="0">
                <a:solidFill>
                  <a:schemeClr val="bg1"/>
                </a:solidFill>
                <a:latin typeface="SutonnyOMJ" pitchFamily="2" charset="0"/>
                <a:cs typeface="SutonnyOMJ" pitchFamily="2" charset="0"/>
              </a:rPr>
              <a:t> ব</a:t>
            </a:r>
            <a:r>
              <a:rPr lang="bn-IN" sz="2400" dirty="0" smtClean="0">
                <a:solidFill>
                  <a:schemeClr val="bg1"/>
                </a:solidFill>
                <a:latin typeface="SutonnyOMJ" pitchFamily="2" charset="0"/>
                <a:cs typeface="SutonnyOMJ" pitchFamily="2" charset="0"/>
              </a:rPr>
              <a:t>ৈদেশিক  মুদ্রা আয় করে। </a:t>
            </a:r>
            <a:r>
              <a:rPr lang="en-US" sz="2400" dirty="0" smtClean="0">
                <a:solidFill>
                  <a:schemeClr val="bg1"/>
                </a:solidFill>
                <a:latin typeface="SutonnyOMJ" pitchFamily="2" charset="0"/>
                <a:cs typeface="SutonnyOMJ" pitchFamily="2" charset="0"/>
              </a:rPr>
              <a:t> </a:t>
            </a:r>
            <a:endParaRPr lang="en-US" sz="2400" dirty="0">
              <a:solidFill>
                <a:schemeClr val="bg1"/>
              </a:solidFill>
              <a:latin typeface="SutonnyOMJ" pitchFamily="2" charset="0"/>
              <a:cs typeface="SutonnyOMJ" pitchFamily="2" charset="0"/>
            </a:endParaRPr>
          </a:p>
        </p:txBody>
      </p:sp>
      <p:sp>
        <p:nvSpPr>
          <p:cNvPr id="6" name="Rounded Rectangle 5"/>
          <p:cNvSpPr/>
          <p:nvPr/>
        </p:nvSpPr>
        <p:spPr>
          <a:xfrm>
            <a:off x="2895600" y="304800"/>
            <a:ext cx="4648200" cy="838200"/>
          </a:xfrm>
          <a:prstGeom prst="roundRect">
            <a:avLst/>
          </a:prstGeom>
          <a:solidFill>
            <a:srgbClr val="FF000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পোশাক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4" name="Picture 3" descr="C:\Users\sagor khan\Downloads\pp.jpg"/>
          <p:cNvPicPr>
            <a:picLocks noChangeAspect="1" noChangeArrowheads="1"/>
          </p:cNvPicPr>
          <p:nvPr/>
        </p:nvPicPr>
        <p:blipFill>
          <a:blip r:embed="rId2"/>
          <a:srcRect/>
          <a:stretch>
            <a:fillRect/>
          </a:stretch>
        </p:blipFill>
        <p:spPr bwMode="auto">
          <a:xfrm rot="16200000">
            <a:off x="-2857500" y="2857500"/>
            <a:ext cx="6324600" cy="609600"/>
          </a:xfrm>
          <a:prstGeom prst="rect">
            <a:avLst/>
          </a:prstGeom>
          <a:ln>
            <a:noFill/>
          </a:ln>
          <a:effectLst>
            <a:softEdge rad="112500"/>
          </a:effectLst>
        </p:spPr>
      </p:pic>
      <p:sp>
        <p:nvSpPr>
          <p:cNvPr id="5" name="Rectangle 4"/>
          <p:cNvSpPr/>
          <p:nvPr/>
        </p:nvSpPr>
        <p:spPr>
          <a:xfrm>
            <a:off x="533400" y="228600"/>
            <a:ext cx="8458200" cy="914400"/>
          </a:xfrm>
          <a:prstGeom prst="rect">
            <a:avLst/>
          </a:prstGeom>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6" name="Rectangle 5"/>
          <p:cNvSpPr/>
          <p:nvPr/>
        </p:nvSpPr>
        <p:spPr>
          <a:xfrm>
            <a:off x="609600" y="1371600"/>
            <a:ext cx="8382000" cy="4876800"/>
          </a:xfrm>
          <a:prstGeom prst="rect">
            <a:avLst/>
          </a:prstGeom>
          <a:ln>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Oval 6"/>
          <p:cNvSpPr/>
          <p:nvPr/>
        </p:nvSpPr>
        <p:spPr>
          <a:xfrm>
            <a:off x="1143000" y="1828800"/>
            <a:ext cx="3048000" cy="2895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1447800"/>
            <a:ext cx="3048000" cy="2895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16.jpg"/>
          <p:cNvPicPr>
            <a:picLocks noChangeAspect="1" noChangeArrowheads="1"/>
          </p:cNvPicPr>
          <p:nvPr/>
        </p:nvPicPr>
        <p:blipFill>
          <a:blip r:embed="rId3"/>
          <a:srcRect/>
          <a:stretch>
            <a:fillRect/>
          </a:stretch>
        </p:blipFill>
        <p:spPr bwMode="auto">
          <a:xfrm>
            <a:off x="838200" y="1447800"/>
            <a:ext cx="3505200" cy="3200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17.jpg"/>
          <p:cNvPicPr>
            <a:picLocks noChangeAspect="1" noChangeArrowheads="1"/>
          </p:cNvPicPr>
          <p:nvPr/>
        </p:nvPicPr>
        <p:blipFill>
          <a:blip r:embed="rId4"/>
          <a:srcRect/>
          <a:stretch>
            <a:fillRect/>
          </a:stretch>
        </p:blipFill>
        <p:spPr bwMode="auto">
          <a:xfrm>
            <a:off x="5029200" y="1524000"/>
            <a:ext cx="3505200" cy="3200400"/>
          </a:xfrm>
          <a:prstGeom prst="rect">
            <a:avLst/>
          </a:prstGeom>
          <a:ln w="88900" cap="sq" cmpd="thickThin">
            <a:solidFill>
              <a:srgbClr val="000000"/>
            </a:solidFill>
            <a:prstDash val="solid"/>
            <a:miter lim="800000"/>
          </a:ln>
          <a:effectLst>
            <a:innerShdw blurRad="76200">
              <a:srgbClr val="000000"/>
            </a:innerShdw>
          </a:effectLst>
        </p:spPr>
      </p:pic>
      <p:sp>
        <p:nvSpPr>
          <p:cNvPr id="13" name="Rounded Rectangle 12"/>
          <p:cNvSpPr/>
          <p:nvPr/>
        </p:nvSpPr>
        <p:spPr>
          <a:xfrm>
            <a:off x="3962400" y="4724400"/>
            <a:ext cx="1524000" cy="1447800"/>
          </a:xfrm>
          <a:prstGeom prst="roundRect">
            <a:avLst/>
          </a:prstGeom>
          <a:solidFill>
            <a:srgbClr val="FF0000"/>
          </a:solidFill>
          <a:ln>
            <a:solidFill>
              <a:schemeClr val="tx1"/>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চিনি শিল্প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4)">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wheel(4)">
                                      <p:cBhvr>
                                        <p:cTn id="24" dur="2000"/>
                                        <p:tgtEl>
                                          <p:spTgt spid="1027"/>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iterate type="lt">
                                    <p:tmPct val="10000"/>
                                  </p:iterate>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anim calcmode="lin" valueType="num">
                                      <p:cBhvr>
                                        <p:cTn id="30" dur="2000" fill="hold"/>
                                        <p:tgtEl>
                                          <p:spTgt spid="13"/>
                                        </p:tgtEl>
                                        <p:attrNameLst>
                                          <p:attrName>ppt_w</p:attrName>
                                        </p:attrNameLst>
                                      </p:cBhvr>
                                      <p:tavLst>
                                        <p:tav tm="0" fmla="#ppt_w*sin(2.5*pi*$)">
                                          <p:val>
                                            <p:fltVal val="0"/>
                                          </p:val>
                                        </p:tav>
                                        <p:tav tm="100000">
                                          <p:val>
                                            <p:fltVal val="1"/>
                                          </p:val>
                                        </p:tav>
                                      </p:tavLst>
                                    </p:anim>
                                    <p:anim calcmode="lin" valueType="num">
                                      <p:cBhvr>
                                        <p:cTn id="3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096000"/>
            <a:ext cx="9144000" cy="7620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95600" y="2895600"/>
            <a:ext cx="6477000" cy="685800"/>
          </a:xfrm>
          <a:prstGeom prst="rect">
            <a:avLst/>
          </a:prstGeom>
          <a:ln>
            <a:noFill/>
          </a:ln>
          <a:effectLst>
            <a:softEdge rad="112500"/>
          </a:effectLst>
        </p:spPr>
      </p:pic>
      <p:sp>
        <p:nvSpPr>
          <p:cNvPr id="4" name="Rectangle 3"/>
          <p:cNvSpPr/>
          <p:nvPr/>
        </p:nvSpPr>
        <p:spPr>
          <a:xfrm>
            <a:off x="685800" y="228600"/>
            <a:ext cx="8229600" cy="914400"/>
          </a:xfrm>
          <a:prstGeom prst="rect">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3200" dirty="0">
              <a:solidFill>
                <a:srgbClr val="FFFF00"/>
              </a:solidFill>
            </a:endParaRPr>
          </a:p>
        </p:txBody>
      </p:sp>
      <p:sp>
        <p:nvSpPr>
          <p:cNvPr id="5" name="Rectangle 4"/>
          <p:cNvSpPr/>
          <p:nvPr/>
        </p:nvSpPr>
        <p:spPr>
          <a:xfrm>
            <a:off x="685800" y="1371600"/>
            <a:ext cx="8229600" cy="4724400"/>
          </a:xfrm>
          <a:prstGeom prst="rect">
            <a:avLst/>
          </a:prstGeom>
          <a:solidFill>
            <a:srgbClr val="7030A0"/>
          </a:solidFill>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বাংলাদেশের প্রচুর আখের চাষ হয়। আখ থেকে চিনি ও গুড় তৈরি হয়.১৯৩৩ সালে নাটোরের গোপালপুরে প্রথম চিনিকল প্রতিষ্ঠিত হয়। বর্তমানে দেশে ১৭টি চিনিকল আছে। আমাদের চাহিদা অনুযায়ী চিনি দেশে উৎপাদিত হয় না।ফলে বাংলাদেশকে প্রতি বছর প্রচুর চিনি বিদেশ থেকে আমদানি করতে হয়। </a:t>
            </a:r>
            <a:endParaRPr lang="en-US" sz="2800" dirty="0">
              <a:solidFill>
                <a:schemeClr val="bg1"/>
              </a:solidFill>
              <a:latin typeface="SutonnyOMJ" pitchFamily="2" charset="0"/>
              <a:cs typeface="SutonnyOMJ" pitchFamily="2" charset="0"/>
            </a:endParaRPr>
          </a:p>
        </p:txBody>
      </p:sp>
      <p:sp>
        <p:nvSpPr>
          <p:cNvPr id="6" name="Rounded Rectangle 5"/>
          <p:cNvSpPr/>
          <p:nvPr/>
        </p:nvSpPr>
        <p:spPr>
          <a:xfrm>
            <a:off x="2743200" y="228600"/>
            <a:ext cx="4648200" cy="914400"/>
          </a:xfrm>
          <a:prstGeom prst="roundRect">
            <a:avLst/>
          </a:prstGeom>
          <a:solidFill>
            <a:srgbClr val="FF000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চিনি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edge">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4" name="Picture 3" descr="C:\Users\sagor khan\Downloads\pp.jpg"/>
          <p:cNvPicPr>
            <a:picLocks noChangeAspect="1" noChangeArrowheads="1"/>
          </p:cNvPicPr>
          <p:nvPr/>
        </p:nvPicPr>
        <p:blipFill>
          <a:blip r:embed="rId2"/>
          <a:srcRect/>
          <a:stretch>
            <a:fillRect/>
          </a:stretch>
        </p:blipFill>
        <p:spPr bwMode="auto">
          <a:xfrm rot="16200000">
            <a:off x="-2784928" y="2784928"/>
            <a:ext cx="6179458" cy="609598"/>
          </a:xfrm>
          <a:prstGeom prst="rect">
            <a:avLst/>
          </a:prstGeom>
          <a:ln>
            <a:noFill/>
          </a:ln>
          <a:effectLst>
            <a:softEdge rad="112500"/>
          </a:effectLst>
        </p:spPr>
      </p:pic>
      <p:sp>
        <p:nvSpPr>
          <p:cNvPr id="5" name="Rectangle 4"/>
          <p:cNvSpPr/>
          <p:nvPr/>
        </p:nvSpPr>
        <p:spPr>
          <a:xfrm>
            <a:off x="685800" y="228600"/>
            <a:ext cx="8305800" cy="914400"/>
          </a:xfrm>
          <a:prstGeom prst="rect">
            <a:avLst/>
          </a:prstGeom>
          <a:solidFill>
            <a:srgbClr val="FFFF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ভাল করে লক্ষ কর </a:t>
            </a:r>
            <a:endParaRPr lang="en-US" sz="4000" dirty="0">
              <a:solidFill>
                <a:schemeClr val="tx1"/>
              </a:solidFill>
              <a:latin typeface="SutonnyOMJ" pitchFamily="2" charset="0"/>
              <a:cs typeface="SutonnyOMJ" pitchFamily="2" charset="0"/>
            </a:endParaRPr>
          </a:p>
        </p:txBody>
      </p:sp>
      <p:sp>
        <p:nvSpPr>
          <p:cNvPr id="6" name="Rectangle 5"/>
          <p:cNvSpPr/>
          <p:nvPr/>
        </p:nvSpPr>
        <p:spPr>
          <a:xfrm>
            <a:off x="609600" y="1371600"/>
            <a:ext cx="8305800" cy="4953000"/>
          </a:xfrm>
          <a:prstGeom prst="rect">
            <a:avLst/>
          </a:prstGeom>
          <a:solidFill>
            <a:srgbClr val="7030A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91200" y="2667000"/>
            <a:ext cx="3048000" cy="2667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15000" y="2590800"/>
            <a:ext cx="3200400" cy="3352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19.jpg"/>
          <p:cNvPicPr>
            <a:picLocks noChangeAspect="1" noChangeArrowheads="1"/>
          </p:cNvPicPr>
          <p:nvPr/>
        </p:nvPicPr>
        <p:blipFill>
          <a:blip r:embed="rId3"/>
          <a:srcRect/>
          <a:stretch>
            <a:fillRect/>
          </a:stretch>
        </p:blipFill>
        <p:spPr bwMode="auto">
          <a:xfrm>
            <a:off x="5715000" y="2667000"/>
            <a:ext cx="3200400" cy="32766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20.jpg"/>
          <p:cNvPicPr>
            <a:picLocks noChangeAspect="1" noChangeArrowheads="1"/>
          </p:cNvPicPr>
          <p:nvPr/>
        </p:nvPicPr>
        <p:blipFill>
          <a:blip r:embed="rId4"/>
          <a:srcRect/>
          <a:stretch>
            <a:fillRect/>
          </a:stretch>
        </p:blipFill>
        <p:spPr bwMode="auto">
          <a:xfrm>
            <a:off x="1066800" y="1600200"/>
            <a:ext cx="3048000" cy="3200400"/>
          </a:xfrm>
          <a:prstGeom prst="rect">
            <a:avLst/>
          </a:prstGeom>
          <a:ln w="88900" cap="sq" cmpd="thickThin">
            <a:solidFill>
              <a:srgbClr val="000000"/>
            </a:solidFill>
            <a:prstDash val="solid"/>
            <a:miter lim="800000"/>
          </a:ln>
          <a:effectLst>
            <a:innerShdw blurRad="76200">
              <a:srgbClr val="000000"/>
            </a:innerShdw>
          </a:effectLst>
        </p:spPr>
      </p:pic>
      <p:sp>
        <p:nvSpPr>
          <p:cNvPr id="13" name="Rectangle 12"/>
          <p:cNvSpPr/>
          <p:nvPr/>
        </p:nvSpPr>
        <p:spPr>
          <a:xfrm>
            <a:off x="3505200" y="4724400"/>
            <a:ext cx="2133600" cy="1219200"/>
          </a:xfrm>
          <a:prstGeom prst="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কাগজ শিল্প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edge">
                                      <p:cBhvr>
                                        <p:cTn id="12" dur="20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edge">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iterate type="lt">
                                    <p:tmPct val="10000"/>
                                  </p:iterate>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anim calcmode="lin" valueType="num">
                                      <p:cBhvr>
                                        <p:cTn id="23" dur="2000" fill="hold"/>
                                        <p:tgtEl>
                                          <p:spTgt spid="13"/>
                                        </p:tgtEl>
                                        <p:attrNameLst>
                                          <p:attrName>ppt_w</p:attrName>
                                        </p:attrNameLst>
                                      </p:cBhvr>
                                      <p:tavLst>
                                        <p:tav tm="0" fmla="#ppt_w*sin(2.5*pi*$)">
                                          <p:val>
                                            <p:fltVal val="0"/>
                                          </p:val>
                                        </p:tav>
                                        <p:tav tm="100000">
                                          <p:val>
                                            <p:fltVal val="1"/>
                                          </p:val>
                                        </p:tav>
                                      </p:tavLst>
                                    </p:anim>
                                    <p:anim calcmode="lin" valueType="num">
                                      <p:cBhvr>
                                        <p:cTn id="24"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95600" y="2895600"/>
            <a:ext cx="6400800" cy="609600"/>
          </a:xfrm>
          <a:prstGeom prst="rect">
            <a:avLst/>
          </a:prstGeom>
          <a:ln>
            <a:noFill/>
          </a:ln>
          <a:effectLst>
            <a:softEdge rad="112500"/>
          </a:effectLst>
        </p:spPr>
      </p:pic>
      <p:sp>
        <p:nvSpPr>
          <p:cNvPr id="4" name="Rectangle 3"/>
          <p:cNvSpPr/>
          <p:nvPr/>
        </p:nvSpPr>
        <p:spPr>
          <a:xfrm>
            <a:off x="609600" y="152400"/>
            <a:ext cx="8305800" cy="914400"/>
          </a:xfrm>
          <a:prstGeom prst="rect">
            <a:avLst/>
          </a:prstGeom>
          <a:solidFill>
            <a:srgbClr val="00B050"/>
          </a:solidFill>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3200" dirty="0">
              <a:solidFill>
                <a:schemeClr val="tx1"/>
              </a:solidFill>
            </a:endParaRPr>
          </a:p>
        </p:txBody>
      </p:sp>
      <p:sp>
        <p:nvSpPr>
          <p:cNvPr id="5" name="Rectangle 4"/>
          <p:cNvSpPr/>
          <p:nvPr/>
        </p:nvSpPr>
        <p:spPr>
          <a:xfrm>
            <a:off x="609600" y="1371600"/>
            <a:ext cx="8229600" cy="4876800"/>
          </a:xfrm>
          <a:prstGeom prst="rect">
            <a:avLst/>
          </a:prstGeom>
          <a:solidFill>
            <a:srgbClr val="7030A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SutonnyOMJ" pitchFamily="2" charset="0"/>
                <a:cs typeface="SutonnyOMJ" pitchFamily="2" charset="0"/>
              </a:rPr>
              <a:t>১৯৫৩</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সালে</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চন্দ্রঘোনায়</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কর্ণফুলী</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কাগজের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কল</a:t>
            </a:r>
            <a:r>
              <a:rPr lang="en-US" sz="2400" dirty="0" smtClean="0">
                <a:solidFill>
                  <a:schemeClr val="bg1"/>
                </a:solidFill>
                <a:latin typeface="SutonnyOMJ" pitchFamily="2" charset="0"/>
                <a:cs typeface="SutonnyOMJ" pitchFamily="2" charset="0"/>
              </a:rPr>
              <a:t> </a:t>
            </a:r>
            <a:r>
              <a:rPr lang="bn-IN" sz="2400" dirty="0" smtClean="0">
                <a:solidFill>
                  <a:schemeClr val="bg1"/>
                </a:solidFill>
                <a:latin typeface="SutonnyOMJ" pitchFamily="2" charset="0"/>
                <a:cs typeface="SutonnyOMJ" pitchFamily="2" charset="0"/>
              </a:rPr>
              <a:t>স্থাপিত </a:t>
            </a:r>
            <a:r>
              <a:rPr lang="en-US" sz="2400" dirty="0" err="1" smtClean="0">
                <a:solidFill>
                  <a:schemeClr val="bg1"/>
                </a:solidFill>
                <a:latin typeface="SutonnyOMJ" pitchFamily="2" charset="0"/>
                <a:cs typeface="SutonnyOMJ" pitchFamily="2" charset="0"/>
              </a:rPr>
              <a:t>হওয়ার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মধ্য</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দিয়ে</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এদেশে</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কাগজ</a:t>
            </a:r>
            <a:r>
              <a:rPr lang="en-US" sz="2400" dirty="0" smtClean="0">
                <a:solidFill>
                  <a:schemeClr val="bg1"/>
                </a:solidFill>
                <a:latin typeface="SutonnyOMJ" pitchFamily="2" charset="0"/>
                <a:cs typeface="SutonnyOMJ" pitchFamily="2" charset="0"/>
              </a:rPr>
              <a:t> </a:t>
            </a:r>
            <a:r>
              <a:rPr lang="bn-IN" sz="2400" dirty="0" smtClean="0">
                <a:solidFill>
                  <a:schemeClr val="bg1"/>
                </a:solidFill>
                <a:latin typeface="SutonnyOMJ" pitchFamily="2" charset="0"/>
                <a:cs typeface="SutonnyOMJ" pitchFamily="2" charset="0"/>
              </a:rPr>
              <a:t> শিল্পের যাত্রা শুরু হয়। স্থানীয় বাশ ও বেতকে ব্যবহারকে করে কাগজ  উৎপান শুরু হয়। দেশে এখন সরকারি বেসরকারিখাতে বেশ কয়েকটি কাগজ রয়েছে। সরকারি পর্যায়ে কর্ণফুলী,পাকশী,খুলনা হার্ডবোর্ড ও নিউজপ্রিন্ট মিল।</a:t>
            </a:r>
            <a:endParaRPr lang="en-US" sz="2400" dirty="0">
              <a:solidFill>
                <a:schemeClr val="bg1"/>
              </a:solidFill>
              <a:latin typeface="SutonnyOMJ" pitchFamily="2" charset="0"/>
              <a:cs typeface="SutonnyOMJ" pitchFamily="2" charset="0"/>
            </a:endParaRPr>
          </a:p>
        </p:txBody>
      </p:sp>
      <p:sp>
        <p:nvSpPr>
          <p:cNvPr id="6" name="Rounded Rectangle 5"/>
          <p:cNvSpPr/>
          <p:nvPr/>
        </p:nvSpPr>
        <p:spPr>
          <a:xfrm>
            <a:off x="3429000" y="152400"/>
            <a:ext cx="3657600" cy="990600"/>
          </a:xfrm>
          <a:prstGeom prst="roundRect">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bn-IN" sz="3200" dirty="0" smtClean="0">
                <a:solidFill>
                  <a:schemeClr val="bg1"/>
                </a:solidFill>
                <a:latin typeface="SutonnyOMJ" pitchFamily="2" charset="0"/>
                <a:cs typeface="SutonnyOMJ" pitchFamily="2" charset="0"/>
              </a:rPr>
              <a:t>কাগজ শিল্প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edge">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agor khan\Downloads\a123.jpg"/>
          <p:cNvPicPr>
            <a:picLocks noChangeAspect="1" noChangeArrowheads="1"/>
          </p:cNvPicPr>
          <p:nvPr/>
        </p:nvPicPr>
        <p:blipFill>
          <a:blip r:embed="rId2"/>
          <a:srcRect/>
          <a:stretch>
            <a:fillRect/>
          </a:stretch>
        </p:blipFill>
        <p:spPr bwMode="auto">
          <a:xfrm>
            <a:off x="0" y="6324600"/>
            <a:ext cx="8991600" cy="533400"/>
          </a:xfrm>
          <a:prstGeom prst="rect">
            <a:avLst/>
          </a:prstGeom>
          <a:noFill/>
        </p:spPr>
      </p:pic>
      <p:sp>
        <p:nvSpPr>
          <p:cNvPr id="3" name="Rectangle 2"/>
          <p:cNvSpPr/>
          <p:nvPr/>
        </p:nvSpPr>
        <p:spPr>
          <a:xfrm>
            <a:off x="304800" y="228600"/>
            <a:ext cx="8458200" cy="914400"/>
          </a:xfrm>
          <a:prstGeom prst="rect">
            <a:avLst/>
          </a:prstGeom>
          <a:solidFill>
            <a:srgbClr val="92D05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5400" dirty="0" err="1" smtClean="0">
                <a:solidFill>
                  <a:schemeClr val="tx1"/>
                </a:solidFill>
                <a:latin typeface="SutonnyOMJ" pitchFamily="2" charset="0"/>
                <a:cs typeface="SutonnyOMJ" pitchFamily="2" charset="0"/>
              </a:rPr>
              <a:t>শিক্ষক</a:t>
            </a:r>
            <a:r>
              <a:rPr lang="en-US" sz="4400" dirty="0" smtClean="0">
                <a:latin typeface="SutonnyOMJ" pitchFamily="2" charset="0"/>
                <a:cs typeface="SutonnyOMJ" pitchFamily="2" charset="0"/>
              </a:rPr>
              <a:t> </a:t>
            </a:r>
            <a:r>
              <a:rPr lang="en-US" sz="6000" dirty="0" smtClean="0">
                <a:latin typeface="SutonnyOMJ" pitchFamily="2" charset="0"/>
                <a:cs typeface="SutonnyOMJ" pitchFamily="2" charset="0"/>
              </a:rPr>
              <a:t> </a:t>
            </a:r>
            <a:r>
              <a:rPr lang="en-US" sz="4000" dirty="0" err="1" smtClean="0">
                <a:solidFill>
                  <a:srgbClr val="FF0000"/>
                </a:solidFill>
                <a:latin typeface="SutonnyOMJ" pitchFamily="2" charset="0"/>
                <a:cs typeface="SutonnyOMJ" pitchFamily="2" charset="0"/>
              </a:rPr>
              <a:t>পরিচিতি</a:t>
            </a:r>
            <a:r>
              <a:rPr lang="en-US" sz="4000" dirty="0" smtClean="0">
                <a:solidFill>
                  <a:srgbClr val="FF0000"/>
                </a:solidFill>
                <a:latin typeface="SutonnyOMJ" pitchFamily="2" charset="0"/>
                <a:cs typeface="SutonnyOMJ" pitchFamily="2" charset="0"/>
              </a:rPr>
              <a:t> </a:t>
            </a:r>
            <a:endParaRPr lang="en-US" sz="4000" dirty="0">
              <a:solidFill>
                <a:srgbClr val="FF0000"/>
              </a:solidFill>
              <a:latin typeface="SutonnyOMJ" pitchFamily="2" charset="0"/>
              <a:cs typeface="SutonnyOMJ" pitchFamily="2" charset="0"/>
            </a:endParaRPr>
          </a:p>
        </p:txBody>
      </p:sp>
      <p:sp>
        <p:nvSpPr>
          <p:cNvPr id="4" name="Rectangle 3"/>
          <p:cNvSpPr/>
          <p:nvPr/>
        </p:nvSpPr>
        <p:spPr>
          <a:xfrm>
            <a:off x="304800" y="1371600"/>
            <a:ext cx="8534400" cy="4953000"/>
          </a:xfrm>
          <a:prstGeom prst="rect">
            <a:avLst/>
          </a:prstGeom>
          <a:solidFill>
            <a:srgbClr val="00B050"/>
          </a:solidFill>
          <a:ln>
            <a:solidFill>
              <a:srgbClr val="FF0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002.jpg"/>
          <p:cNvPicPr>
            <a:picLocks noChangeAspect="1"/>
          </p:cNvPicPr>
          <p:nvPr/>
        </p:nvPicPr>
        <p:blipFill>
          <a:blip r:embed="rId3"/>
          <a:stretch>
            <a:fillRect/>
          </a:stretch>
        </p:blipFill>
        <p:spPr>
          <a:xfrm>
            <a:off x="762000" y="1600200"/>
            <a:ext cx="7766378" cy="3886200"/>
          </a:xfrm>
          <a:prstGeom prst="rect">
            <a:avLst/>
          </a:prstGeom>
          <a:ln>
            <a:noFill/>
          </a:ln>
          <a:effectLst>
            <a:softEdge rad="112500"/>
          </a:effectLst>
        </p:spPr>
      </p:pic>
      <p:sp>
        <p:nvSpPr>
          <p:cNvPr id="6" name="Oval 5"/>
          <p:cNvSpPr/>
          <p:nvPr/>
        </p:nvSpPr>
        <p:spPr>
          <a:xfrm>
            <a:off x="457200" y="1447800"/>
            <a:ext cx="2743200" cy="2286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13" descr="IMG_9996.JPG"/>
          <p:cNvPicPr>
            <a:picLocks noChangeAspect="1"/>
          </p:cNvPicPr>
          <p:nvPr/>
        </p:nvPicPr>
        <p:blipFill>
          <a:blip r:embed="rId4" cstate="print"/>
          <a:stretch>
            <a:fillRect/>
          </a:stretch>
        </p:blipFill>
        <p:spPr>
          <a:xfrm rot="16200000">
            <a:off x="609600" y="1219200"/>
            <a:ext cx="2362200" cy="2819400"/>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Rectangle 9"/>
          <p:cNvSpPr/>
          <p:nvPr/>
        </p:nvSpPr>
        <p:spPr>
          <a:xfrm>
            <a:off x="3276600" y="1905000"/>
            <a:ext cx="5181600" cy="3429000"/>
          </a:xfrm>
          <a:prstGeom prst="rect">
            <a:avLst/>
          </a:prstGeom>
          <a:solidFill>
            <a:srgbClr val="FFFF00"/>
          </a:solidFill>
          <a:ln>
            <a:solidFill>
              <a:schemeClr val="tx1"/>
            </a:solidFill>
          </a:ln>
          <a:scene3d>
            <a:camera prst="orthographicFront">
              <a:rot lat="0" lon="0" rev="0"/>
            </a:camera>
            <a:lightRig rig="threePt" dir="t">
              <a:rot lat="0" lon="0" rev="1200000"/>
            </a:lightRig>
          </a:scene3d>
          <a:sp3d>
            <a:bevelT w="63500" h="25400" prst="slope"/>
          </a:sp3d>
        </p:spPr>
        <p:style>
          <a:lnRef idx="0">
            <a:schemeClr val="accent5"/>
          </a:lnRef>
          <a:fillRef idx="3">
            <a:schemeClr val="accent5"/>
          </a:fillRef>
          <a:effectRef idx="3">
            <a:schemeClr val="accent5"/>
          </a:effectRef>
          <a:fontRef idx="minor">
            <a:schemeClr val="lt1"/>
          </a:fontRef>
        </p:style>
        <p:txBody>
          <a:bodyPr rtlCol="0" anchor="ctr"/>
          <a:lstStyle/>
          <a:p>
            <a:r>
              <a:rPr lang="bn-IN"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মোহাম্মদ</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সাখাওয়াত</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হোসেন। </a:t>
            </a:r>
          </a:p>
          <a:p>
            <a:r>
              <a:rPr lang="en-US" sz="20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সহকারি শিক্ষক (ব্যবসায় শিক্ষা) </a:t>
            </a:r>
          </a:p>
          <a:p>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মোক্তাল</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হোসেন উচ্চ বিদ্যালয় ,</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সদর</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,নেত্রকোনা</a:t>
            </a:r>
            <a:r>
              <a:rPr lang="bn-IN" sz="2800" dirty="0" smtClean="0">
                <a:solidFill>
                  <a:schemeClr val="tx1"/>
                </a:solidFill>
                <a:latin typeface="SutonnyOMJ" pitchFamily="2" charset="0"/>
                <a:cs typeface="SutonnyOMJ" pitchFamily="2" charset="0"/>
              </a:rPr>
              <a:t>।</a:t>
            </a:r>
          </a:p>
          <a:p>
            <a:r>
              <a:rPr lang="en-US" sz="20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ইমেল</a:t>
            </a:r>
            <a:r>
              <a:rPr lang="en-US" sz="2800" dirty="0" smtClean="0">
                <a:solidFill>
                  <a:schemeClr val="tx1"/>
                </a:solidFill>
                <a:latin typeface="SutonnyOMJ" pitchFamily="2" charset="0"/>
                <a:cs typeface="SutonnyOMJ" pitchFamily="2" charset="0"/>
              </a:rPr>
              <a:t>:</a:t>
            </a:r>
            <a:endParaRPr lang="en-US" sz="2000" dirty="0" smtClean="0">
              <a:solidFill>
                <a:schemeClr val="tx1"/>
              </a:solidFill>
              <a:latin typeface="SutonnyOMJ" pitchFamily="2" charset="0"/>
              <a:cs typeface="SutonnyOMJ" pitchFamily="2" charset="0"/>
            </a:endParaRPr>
          </a:p>
          <a:p>
            <a:r>
              <a:rPr lang="bn-IN" sz="2000" dirty="0" smtClean="0">
                <a:solidFill>
                  <a:schemeClr val="tx1"/>
                </a:solidFill>
                <a:latin typeface="SutonnyOMJ" pitchFamily="2" charset="0"/>
                <a:cs typeface="SutonnyOMJ" pitchFamily="2" charset="0"/>
              </a:rPr>
              <a:t> </a:t>
            </a:r>
            <a:r>
              <a:rPr lang="en-US" sz="2000" dirty="0" smtClean="0">
                <a:solidFill>
                  <a:schemeClr val="tx1"/>
                </a:solidFill>
                <a:latin typeface="SutonnyOMJ" pitchFamily="2" charset="0"/>
                <a:cs typeface="SutonnyOMJ" pitchFamily="2" charset="0"/>
              </a:rPr>
              <a:t> </a:t>
            </a:r>
            <a:r>
              <a:rPr lang="en-US" sz="2400" dirty="0" smtClean="0">
                <a:solidFill>
                  <a:schemeClr val="tx1"/>
                </a:solidFill>
                <a:latin typeface="Times New Roman" pitchFamily="18" charset="0"/>
                <a:cs typeface="Times New Roman" pitchFamily="18" charset="0"/>
                <a:hlinkClick r:id="rId5"/>
              </a:rPr>
              <a:t>shakhawath747@gamil.com</a:t>
            </a:r>
            <a:r>
              <a:rPr lang="en-US" sz="2400" dirty="0" smtClean="0">
                <a:solidFill>
                  <a:schemeClr val="tx1"/>
                </a:solidFill>
                <a:latin typeface="Times New Roman" pitchFamily="18" charset="0"/>
                <a:cs typeface="Times New Roman" pitchFamily="18" charset="0"/>
              </a:rPr>
              <a:t> </a:t>
            </a:r>
            <a:endParaRPr lang="en-US" sz="2000" dirty="0" smtClean="0">
              <a:solidFill>
                <a:schemeClr val="tx1"/>
              </a:solidFill>
              <a:latin typeface="Times New Roman" pitchFamily="18" charset="0"/>
              <a:cs typeface="Times New Roman" pitchFamily="18" charset="0"/>
            </a:endParaRPr>
          </a:p>
          <a:p>
            <a:r>
              <a:rPr lang="bn-IN" sz="20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মোবাঃ</a:t>
            </a:r>
            <a:endParaRPr lang="en-US" sz="2400" dirty="0" smtClean="0">
              <a:solidFill>
                <a:schemeClr val="tx1"/>
              </a:solidFill>
              <a:latin typeface="SutonnyOMJ" pitchFamily="2" charset="0"/>
              <a:cs typeface="SutonnyOMJ" pitchFamily="2" charset="0"/>
            </a:endParaRPr>
          </a:p>
          <a:p>
            <a:r>
              <a:rPr lang="en-US" sz="2400" dirty="0" smtClean="0">
                <a:solidFill>
                  <a:schemeClr val="tx1"/>
                </a:solidFill>
                <a:latin typeface="SutonnyOMJ" pitchFamily="2" charset="0"/>
                <a:cs typeface="SutonnyOMJ" pitchFamily="2" charset="0"/>
              </a:rPr>
              <a:t> ০১৯১৭৬৩৬৪৮৬  ০১৭৩৪৪৭৫১০৩</a:t>
            </a:r>
            <a:r>
              <a:rPr lang="en-US" sz="2400" dirty="0" smtClean="0">
                <a:solidFill>
                  <a:srgbClr val="FF0000"/>
                </a:solidFill>
                <a:latin typeface="SutonnyOMJ" pitchFamily="2" charset="0"/>
                <a:cs typeface="SutonnyOMJ" pitchFamily="2" charset="0"/>
              </a:rPr>
              <a:t> </a:t>
            </a:r>
          </a:p>
          <a:p>
            <a:r>
              <a:rPr lang="en-US" sz="2400" dirty="0" smtClean="0">
                <a:solidFill>
                  <a:srgbClr val="FF0000"/>
                </a:solidFill>
                <a:latin typeface="SutonnyOMJ" pitchFamily="2" charset="0"/>
                <a:cs typeface="SutonnyOMJ" pitchFamily="2" charset="0"/>
              </a:rPr>
              <a:t> </a:t>
            </a:r>
            <a:endParaRPr lang="en-US" sz="2400" dirty="0">
              <a:solidFill>
                <a:srgbClr val="FF00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95600" y="2895600"/>
            <a:ext cx="6400800" cy="609600"/>
          </a:xfrm>
          <a:prstGeom prst="rect">
            <a:avLst/>
          </a:prstGeom>
          <a:ln>
            <a:noFill/>
          </a:ln>
          <a:effectLst>
            <a:softEdge rad="112500"/>
          </a:effectLst>
        </p:spPr>
      </p:pic>
      <p:sp>
        <p:nvSpPr>
          <p:cNvPr id="4" name="Rounded Rectangle 3"/>
          <p:cNvSpPr/>
          <p:nvPr/>
        </p:nvSpPr>
        <p:spPr>
          <a:xfrm>
            <a:off x="609600" y="152400"/>
            <a:ext cx="8229600" cy="914400"/>
          </a:xfrm>
          <a:prstGeom prst="roundRect">
            <a:avLst/>
          </a:prstGeom>
          <a:solidFill>
            <a:srgbClr val="7030A0"/>
          </a:solidFill>
          <a:ln>
            <a:solidFill>
              <a:srgbClr val="FF0000"/>
            </a:solidFill>
          </a:ln>
        </p:spPr>
        <p:style>
          <a:lnRef idx="3">
            <a:schemeClr val="lt1"/>
          </a:lnRef>
          <a:fillRef idx="1">
            <a:schemeClr val="dk1"/>
          </a:fillRef>
          <a:effectRef idx="1">
            <a:schemeClr val="dk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609600" y="1295400"/>
            <a:ext cx="8305800" cy="4953000"/>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447800"/>
            <a:ext cx="3276600" cy="31242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486400" y="1447800"/>
            <a:ext cx="3124200" cy="31242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sagor khan\Downloads\p23.jpg"/>
          <p:cNvPicPr>
            <a:picLocks noChangeAspect="1" noChangeArrowheads="1"/>
          </p:cNvPicPr>
          <p:nvPr/>
        </p:nvPicPr>
        <p:blipFill>
          <a:blip r:embed="rId3"/>
          <a:srcRect/>
          <a:stretch>
            <a:fillRect/>
          </a:stretch>
        </p:blipFill>
        <p:spPr bwMode="auto">
          <a:xfrm>
            <a:off x="1295400" y="1524000"/>
            <a:ext cx="3276600" cy="3200400"/>
          </a:xfrm>
          <a:prstGeom prst="rect">
            <a:avLst/>
          </a:prstGeom>
          <a:ln w="88900" cap="sq" cmpd="thickThin">
            <a:solidFill>
              <a:srgbClr val="FF0000"/>
            </a:solid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028" name="Picture 4" descr="C:\Users\sagor khan\Downloads\p22.jpg"/>
          <p:cNvPicPr>
            <a:picLocks noChangeAspect="1" noChangeArrowheads="1"/>
          </p:cNvPicPr>
          <p:nvPr/>
        </p:nvPicPr>
        <p:blipFill>
          <a:blip r:embed="rId4"/>
          <a:srcRect/>
          <a:stretch>
            <a:fillRect/>
          </a:stretch>
        </p:blipFill>
        <p:spPr bwMode="auto">
          <a:xfrm>
            <a:off x="5334000" y="1524000"/>
            <a:ext cx="3276600" cy="3200400"/>
          </a:xfrm>
          <a:prstGeom prst="rect">
            <a:avLst/>
          </a:prstGeom>
          <a:ln w="88900" cap="sq" cmpd="thickThin">
            <a:solidFill>
              <a:srgbClr val="FF0000"/>
            </a:solid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1" name="Plaque 10"/>
          <p:cNvSpPr/>
          <p:nvPr/>
        </p:nvSpPr>
        <p:spPr>
          <a:xfrm>
            <a:off x="4267200" y="5257800"/>
            <a:ext cx="1828800" cy="990600"/>
          </a:xfrm>
          <a:prstGeom prst="plaque">
            <a:avLst/>
          </a:prstGeom>
          <a:solidFill>
            <a:srgbClr val="FF0000"/>
          </a:solidFill>
          <a:ln>
            <a:solidFill>
              <a:schemeClr val="tx1"/>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সার শিল্প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wedge">
                                      <p:cBhvr>
                                        <p:cTn id="19" dur="20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wheel(4)">
                                      <p:cBhvr>
                                        <p:cTn id="24" dur="20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iterate type="lt">
                                    <p:tmPct val="10000"/>
                                  </p:iterate>
                                  <p:childTnLst>
                                    <p:set>
                                      <p:cBhvr>
                                        <p:cTn id="28" dur="1" fill="hold">
                                          <p:stCondLst>
                                            <p:cond delay="0"/>
                                          </p:stCondLst>
                                        </p:cTn>
                                        <p:tgtEl>
                                          <p:spTgt spid="11"/>
                                        </p:tgtEl>
                                        <p:attrNameLst>
                                          <p:attrName>style.visibility</p:attrName>
                                        </p:attrNameLst>
                                      </p:cBhvr>
                                      <p:to>
                                        <p:strVal val="visible"/>
                                      </p:to>
                                    </p:set>
                                    <p:animEffect transition="in" filter="fade">
                                      <p:cBhvr>
                                        <p:cTn id="29" dur="2000"/>
                                        <p:tgtEl>
                                          <p:spTgt spid="11"/>
                                        </p:tgtEl>
                                      </p:cBhvr>
                                    </p:animEffect>
                                    <p:anim calcmode="lin" valueType="num">
                                      <p:cBhvr>
                                        <p:cTn id="30" dur="2000" fill="hold"/>
                                        <p:tgtEl>
                                          <p:spTgt spid="11"/>
                                        </p:tgtEl>
                                        <p:attrNameLst>
                                          <p:attrName>ppt_w</p:attrName>
                                        </p:attrNameLst>
                                      </p:cBhvr>
                                      <p:tavLst>
                                        <p:tav tm="0" fmla="#ppt_w*sin(2.5*pi*$)">
                                          <p:val>
                                            <p:fltVal val="0"/>
                                          </p:val>
                                        </p:tav>
                                        <p:tav tm="100000">
                                          <p:val>
                                            <p:fltVal val="1"/>
                                          </p:val>
                                        </p:tav>
                                      </p:tavLst>
                                    </p:anim>
                                    <p:anim calcmode="lin" valueType="num">
                                      <p:cBhvr>
                                        <p:cTn id="31"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324600"/>
            <a:ext cx="9144000" cy="5334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33700" y="2933700"/>
            <a:ext cx="6400800" cy="533400"/>
          </a:xfrm>
          <a:prstGeom prst="rect">
            <a:avLst/>
          </a:prstGeom>
          <a:ln>
            <a:noFill/>
          </a:ln>
          <a:effectLst>
            <a:softEdge rad="112500"/>
          </a:effectLst>
        </p:spPr>
      </p:pic>
      <p:sp>
        <p:nvSpPr>
          <p:cNvPr id="4" name="Rounded Rectangle 3"/>
          <p:cNvSpPr/>
          <p:nvPr/>
        </p:nvSpPr>
        <p:spPr>
          <a:xfrm>
            <a:off x="609600" y="152400"/>
            <a:ext cx="8305800" cy="914400"/>
          </a:xfrm>
          <a:prstGeom prst="roundRect">
            <a:avLst/>
          </a:prstGeom>
          <a:solidFill>
            <a:srgbClr val="7030A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
        <p:nvSpPr>
          <p:cNvPr id="5" name="Rectangle 4"/>
          <p:cNvSpPr/>
          <p:nvPr/>
        </p:nvSpPr>
        <p:spPr>
          <a:xfrm>
            <a:off x="533400" y="1295400"/>
            <a:ext cx="8305800" cy="5029200"/>
          </a:xfrm>
          <a:prstGeom prst="rect">
            <a:avLst/>
          </a:prstGeom>
          <a:solidFill>
            <a:srgbClr val="7030A0"/>
          </a:solidFill>
          <a:ln>
            <a:solidFill>
              <a:srgbClr val="FF000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কৃষি প্রধান বাংলাদেশের খাদ্যোৎপাদন বৃদ্ধির লক্ষ্যেই রাসায়নিক সার তৈরির উদ্যোগ গ্রহণ করা হয়। ১৯৬১সালে সিলেটের ফেঞ্চুগঞ্জে প্রথম প্রাকৃতিক গ্যাসভিত্তিক সার কারখানার প্রতিষ্ঠিত হয়। দেশে এখন ৮টি সার কারখানা চালু আছে। বাংলাদেশের সারের চাহিদা পূরণের জন্যে এ কয়টি সার কারখানার উৎপাদন যথেষ্ট নয়। প্রতি বছর বিদেশ থেকে আমাদের প্রচুর সার আমদানি করতে হচ্ছে। </a:t>
            </a:r>
            <a:endParaRPr lang="en-US" sz="2800" dirty="0">
              <a:solidFill>
                <a:schemeClr val="bg1"/>
              </a:solidFill>
              <a:latin typeface="SutonnyOMJ" pitchFamily="2" charset="0"/>
              <a:cs typeface="SutonnyOMJ" pitchFamily="2" charset="0"/>
            </a:endParaRPr>
          </a:p>
        </p:txBody>
      </p:sp>
      <p:sp>
        <p:nvSpPr>
          <p:cNvPr id="6" name="Rounded Rectangle 5"/>
          <p:cNvSpPr/>
          <p:nvPr/>
        </p:nvSpPr>
        <p:spPr>
          <a:xfrm>
            <a:off x="2971800" y="152400"/>
            <a:ext cx="4419600" cy="914400"/>
          </a:xfrm>
          <a:prstGeom prst="roundRect">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সার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33700" y="2933700"/>
            <a:ext cx="6477000" cy="609600"/>
          </a:xfrm>
          <a:prstGeom prst="rect">
            <a:avLst/>
          </a:prstGeom>
          <a:ln>
            <a:noFill/>
          </a:ln>
          <a:effectLst>
            <a:softEdge rad="112500"/>
          </a:effectLst>
        </p:spPr>
      </p:pic>
      <p:sp>
        <p:nvSpPr>
          <p:cNvPr id="4" name="Plaque 3"/>
          <p:cNvSpPr/>
          <p:nvPr/>
        </p:nvSpPr>
        <p:spPr>
          <a:xfrm>
            <a:off x="685800" y="228600"/>
            <a:ext cx="8229600" cy="914400"/>
          </a:xfrm>
          <a:prstGeom prst="plaque">
            <a:avLst/>
          </a:prstGeom>
          <a:solidFill>
            <a:srgbClr val="92D05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ভাল করে লক্ষ কর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609600" y="1371600"/>
            <a:ext cx="8305800" cy="4953000"/>
          </a:xfrm>
          <a:prstGeom prst="rect">
            <a:avLst/>
          </a:prstGeom>
          <a:solidFill>
            <a:srgbClr val="7030A0"/>
          </a:solidFill>
          <a:ln>
            <a:solidFill>
              <a:srgbClr val="FF0000"/>
            </a:solid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447800"/>
            <a:ext cx="3352800" cy="2895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410200" y="1447800"/>
            <a:ext cx="3352800" cy="2895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26.jpg"/>
          <p:cNvPicPr>
            <a:picLocks noChangeAspect="1" noChangeArrowheads="1"/>
          </p:cNvPicPr>
          <p:nvPr/>
        </p:nvPicPr>
        <p:blipFill>
          <a:blip r:embed="rId3"/>
          <a:srcRect/>
          <a:stretch>
            <a:fillRect/>
          </a:stretch>
        </p:blipFill>
        <p:spPr bwMode="auto">
          <a:xfrm>
            <a:off x="1143000" y="1447800"/>
            <a:ext cx="3581400" cy="30480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27.jpg"/>
          <p:cNvPicPr>
            <a:picLocks noChangeAspect="1" noChangeArrowheads="1"/>
          </p:cNvPicPr>
          <p:nvPr/>
        </p:nvPicPr>
        <p:blipFill>
          <a:blip r:embed="rId4"/>
          <a:srcRect/>
          <a:stretch>
            <a:fillRect/>
          </a:stretch>
        </p:blipFill>
        <p:spPr bwMode="auto">
          <a:xfrm>
            <a:off x="5181600" y="1447800"/>
            <a:ext cx="3581400" cy="3048000"/>
          </a:xfrm>
          <a:prstGeom prst="rect">
            <a:avLst/>
          </a:prstGeom>
          <a:ln w="88900" cap="sq" cmpd="thickThin">
            <a:solidFill>
              <a:srgbClr val="000000"/>
            </a:solidFill>
            <a:prstDash val="solid"/>
            <a:miter lim="800000"/>
          </a:ln>
          <a:effectLst>
            <a:innerShdw blurRad="76200">
              <a:srgbClr val="000000"/>
            </a:innerShdw>
          </a:effectLst>
        </p:spPr>
      </p:pic>
      <p:sp>
        <p:nvSpPr>
          <p:cNvPr id="10" name="Oval 9"/>
          <p:cNvSpPr/>
          <p:nvPr/>
        </p:nvSpPr>
        <p:spPr>
          <a:xfrm>
            <a:off x="4038600" y="4648200"/>
            <a:ext cx="1981200" cy="1524000"/>
          </a:xfrm>
          <a:prstGeom prst="ellipse">
            <a:avLst/>
          </a:prstGeom>
          <a:solidFill>
            <a:srgbClr val="00B050"/>
          </a:solidFill>
          <a:ln>
            <a:solidFill>
              <a:srgbClr val="FF000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সিমেন্ট শিল্প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p:cTn id="19" dur="500" fill="hold"/>
                                        <p:tgtEl>
                                          <p:spTgt spid="1027"/>
                                        </p:tgtEl>
                                        <p:attrNameLst>
                                          <p:attrName>ppt_w</p:attrName>
                                        </p:attrNameLst>
                                      </p:cBhvr>
                                      <p:tavLst>
                                        <p:tav tm="0">
                                          <p:val>
                                            <p:fltVal val="0"/>
                                          </p:val>
                                        </p:tav>
                                        <p:tav tm="100000">
                                          <p:val>
                                            <p:strVal val="#ppt_w"/>
                                          </p:val>
                                        </p:tav>
                                      </p:tavLst>
                                    </p:anim>
                                    <p:anim calcmode="lin" valueType="num">
                                      <p:cBhvr>
                                        <p:cTn id="20" dur="500" fill="hold"/>
                                        <p:tgtEl>
                                          <p:spTgt spid="1027"/>
                                        </p:tgtEl>
                                        <p:attrNameLst>
                                          <p:attrName>ppt_h</p:attrName>
                                        </p:attrNameLst>
                                      </p:cBhvr>
                                      <p:tavLst>
                                        <p:tav tm="0">
                                          <p:val>
                                            <p:fltVal val="0"/>
                                          </p:val>
                                        </p:tav>
                                        <p:tav tm="100000">
                                          <p:val>
                                            <p:strVal val="#ppt_h"/>
                                          </p:val>
                                        </p:tav>
                                      </p:tavLst>
                                    </p:anim>
                                    <p:animEffect transition="in" filter="fade">
                                      <p:cBhvr>
                                        <p:cTn id="21" dur="5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anim calcmode="lin" valueType="num">
                                      <p:cBhvr>
                                        <p:cTn id="27" dur="2000" fill="hold"/>
                                        <p:tgtEl>
                                          <p:spTgt spid="10"/>
                                        </p:tgtEl>
                                        <p:attrNameLst>
                                          <p:attrName>ppt_w</p:attrName>
                                        </p:attrNameLst>
                                      </p:cBhvr>
                                      <p:tavLst>
                                        <p:tav tm="0" fmla="#ppt_w*sin(2.5*pi*$)">
                                          <p:val>
                                            <p:fltVal val="0"/>
                                          </p:val>
                                        </p:tav>
                                        <p:tav tm="100000">
                                          <p:val>
                                            <p:fltVal val="1"/>
                                          </p:val>
                                        </p:tav>
                                      </p:tavLst>
                                    </p:anim>
                                    <p:anim calcmode="lin" valueType="num">
                                      <p:cBhvr>
                                        <p:cTn id="28"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a123.jpg"/>
          <p:cNvPicPr>
            <a:picLocks noChangeAspect="1" noChangeArrowheads="1"/>
          </p:cNvPicPr>
          <p:nvPr/>
        </p:nvPicPr>
        <p:blipFill>
          <a:blip r:embed="rId2"/>
          <a:srcRect/>
          <a:stretch>
            <a:fillRect/>
          </a:stretch>
        </p:blipFill>
        <p:spPr bwMode="auto">
          <a:xfrm>
            <a:off x="0" y="6248400"/>
            <a:ext cx="9144000" cy="609600"/>
          </a:xfrm>
          <a:prstGeom prst="rect">
            <a:avLst/>
          </a:prstGeom>
          <a:noFill/>
        </p:spPr>
      </p:pic>
      <p:pic>
        <p:nvPicPr>
          <p:cNvPr id="1027" name="Picture 3" descr="C:\Users\sagor khan\Downloads\a123.jpg"/>
          <p:cNvPicPr>
            <a:picLocks noChangeAspect="1" noChangeArrowheads="1"/>
          </p:cNvPicPr>
          <p:nvPr/>
        </p:nvPicPr>
        <p:blipFill>
          <a:blip r:embed="rId2"/>
          <a:srcRect/>
          <a:stretch>
            <a:fillRect/>
          </a:stretch>
        </p:blipFill>
        <p:spPr bwMode="auto">
          <a:xfrm rot="5400000">
            <a:off x="-2981329" y="2981323"/>
            <a:ext cx="6572251" cy="609604"/>
          </a:xfrm>
          <a:prstGeom prst="rect">
            <a:avLst/>
          </a:prstGeom>
          <a:noFill/>
        </p:spPr>
      </p:pic>
      <p:sp>
        <p:nvSpPr>
          <p:cNvPr id="4" name="Flowchart: Alternate Process 3"/>
          <p:cNvSpPr/>
          <p:nvPr/>
        </p:nvSpPr>
        <p:spPr>
          <a:xfrm>
            <a:off x="533400" y="228600"/>
            <a:ext cx="8382000" cy="990600"/>
          </a:xfrm>
          <a:prstGeom prst="flowChartAlternateProcess">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5" name="Rectangle 4"/>
          <p:cNvSpPr/>
          <p:nvPr/>
        </p:nvSpPr>
        <p:spPr>
          <a:xfrm>
            <a:off x="1066800" y="1371600"/>
            <a:ext cx="7848600" cy="4495800"/>
          </a:xfrm>
          <a:prstGeom prst="rect">
            <a:avLst/>
          </a:prstGeom>
          <a:solidFill>
            <a:srgbClr val="7030A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Users\sagor khan\Downloads\005.jpg"/>
          <p:cNvPicPr>
            <a:picLocks noChangeAspect="1" noChangeArrowheads="1"/>
          </p:cNvPicPr>
          <p:nvPr/>
        </p:nvPicPr>
        <p:blipFill>
          <a:blip r:embed="rId3"/>
          <a:srcRect/>
          <a:stretch>
            <a:fillRect/>
          </a:stretch>
        </p:blipFill>
        <p:spPr bwMode="auto">
          <a:xfrm>
            <a:off x="609600" y="1371600"/>
            <a:ext cx="5715000" cy="4876800"/>
          </a:xfrm>
          <a:prstGeom prst="rect">
            <a:avLst/>
          </a:prstGeom>
          <a:noFill/>
        </p:spPr>
      </p:pic>
      <p:sp>
        <p:nvSpPr>
          <p:cNvPr id="8" name="Oval 7"/>
          <p:cNvSpPr/>
          <p:nvPr/>
        </p:nvSpPr>
        <p:spPr>
          <a:xfrm>
            <a:off x="1066800" y="1676400"/>
            <a:ext cx="3505200" cy="2971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7" descr="IMG20190915133318.jpg"/>
          <p:cNvPicPr>
            <a:picLocks noChangeAspect="1"/>
          </p:cNvPicPr>
          <p:nvPr/>
        </p:nvPicPr>
        <p:blipFill>
          <a:blip r:embed="rId4" cstate="print"/>
          <a:stretch>
            <a:fillRect/>
          </a:stretch>
        </p:blipFill>
        <p:spPr>
          <a:xfrm>
            <a:off x="1066800" y="1600200"/>
            <a:ext cx="3810000" cy="3429000"/>
          </a:xfrm>
          <a:prstGeom prst="rect">
            <a:avLst/>
          </a:prstGeom>
          <a:ln w="88900" cap="sq" cmpd="thickThin">
            <a:solidFill>
              <a:srgbClr val="000000"/>
            </a:solidFill>
            <a:prstDash val="solid"/>
            <a:miter lim="800000"/>
          </a:ln>
          <a:effectLst>
            <a:innerShdw blurRad="76200">
              <a:srgbClr val="000000"/>
            </a:innerShdw>
          </a:effectLst>
        </p:spPr>
      </p:pic>
      <p:sp>
        <p:nvSpPr>
          <p:cNvPr id="12" name="Rounded Rectangle 11"/>
          <p:cNvSpPr/>
          <p:nvPr/>
        </p:nvSpPr>
        <p:spPr>
          <a:xfrm>
            <a:off x="3657600" y="304800"/>
            <a:ext cx="3505200" cy="838200"/>
          </a:xfrm>
          <a:prstGeom prst="roundRect">
            <a:avLst/>
          </a:prstGeom>
          <a:solidFill>
            <a:srgbClr val="FF000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দলীয় কাজ </a:t>
            </a:r>
            <a:endParaRPr lang="en-US" sz="4000" dirty="0">
              <a:solidFill>
                <a:schemeClr val="bg1"/>
              </a:solidFill>
              <a:latin typeface="SutonnyOMJ" pitchFamily="2" charset="0"/>
              <a:cs typeface="SutonnyOMJ" pitchFamily="2" charset="0"/>
            </a:endParaRPr>
          </a:p>
        </p:txBody>
      </p:sp>
      <p:sp>
        <p:nvSpPr>
          <p:cNvPr id="14" name="Rectangle 13"/>
          <p:cNvSpPr/>
          <p:nvPr/>
        </p:nvSpPr>
        <p:spPr>
          <a:xfrm>
            <a:off x="4876800" y="2819400"/>
            <a:ext cx="4038600" cy="1828800"/>
          </a:xfrm>
          <a:prstGeom prst="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পোশাক </a:t>
            </a:r>
            <a:r>
              <a:rPr lang="en-US" sz="3200" dirty="0" smtClean="0">
                <a:solidFill>
                  <a:schemeClr val="tx1"/>
                </a:solidFill>
                <a:latin typeface="SutonnyOMJ" pitchFamily="2" charset="0"/>
                <a:cs typeface="SutonnyOMJ" pitchFamily="2" charset="0"/>
              </a:rPr>
              <a:t>ও</a:t>
            </a:r>
            <a:r>
              <a:rPr lang="bn-IN" sz="3200" dirty="0" smtClean="0">
                <a:solidFill>
                  <a:schemeClr val="tx1"/>
                </a:solidFill>
                <a:latin typeface="SutonnyOMJ" pitchFamily="2" charset="0"/>
                <a:cs typeface="SutonnyOMJ" pitchFamily="2" charset="0"/>
              </a:rPr>
              <a:t> সার শিল্পের বর্ণনা কর?  </a:t>
            </a:r>
            <a:endParaRPr lang="en-US" sz="3200" dirty="0" smtClean="0">
              <a:solidFill>
                <a:schemeClr val="tx1"/>
              </a:solidFill>
              <a:latin typeface="SutonnyOMJ" pitchFamily="2" charset="0"/>
              <a:cs typeface="SutonnyOMJ" pitchFamily="2" charset="0"/>
            </a:endParaRPr>
          </a:p>
          <a:p>
            <a:pPr algn="ctr"/>
            <a:r>
              <a:rPr lang="en-US" sz="3200" dirty="0" smtClean="0">
                <a:solidFill>
                  <a:schemeClr val="tx1"/>
                </a:solidFill>
                <a:latin typeface="SutonnyOMJ" pitchFamily="2" charset="0"/>
                <a:cs typeface="SutonnyOMJ" pitchFamily="2" charset="0"/>
              </a:rPr>
              <a:t> </a:t>
            </a:r>
            <a:r>
              <a:rPr lang="bn-IN" sz="3200" dirty="0" smtClean="0">
                <a:solidFill>
                  <a:schemeClr val="tx1"/>
                </a:solidFill>
                <a:latin typeface="SutonnyOMJ" pitchFamily="2" charset="0"/>
                <a:cs typeface="SutonnyOMJ" pitchFamily="2" charset="0"/>
              </a:rPr>
              <a:t> </a:t>
            </a:r>
            <a:endParaRPr lang="en-US" sz="36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21" dur="1000" fill="hold"/>
                                        <p:tgtEl>
                                          <p:spTgt spid="1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edge">
                                      <p:cBhvr>
                                        <p:cTn id="3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agor khan\Downloads\a123.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a123.jpg"/>
          <p:cNvPicPr>
            <a:picLocks noChangeAspect="1" noChangeArrowheads="1"/>
          </p:cNvPicPr>
          <p:nvPr/>
        </p:nvPicPr>
        <p:blipFill>
          <a:blip r:embed="rId2"/>
          <a:srcRect/>
          <a:stretch>
            <a:fillRect/>
          </a:stretch>
        </p:blipFill>
        <p:spPr bwMode="auto">
          <a:xfrm rot="5400000">
            <a:off x="-2984210" y="2984211"/>
            <a:ext cx="6654217" cy="685800"/>
          </a:xfrm>
          <a:prstGeom prst="rect">
            <a:avLst/>
          </a:prstGeom>
          <a:noFill/>
        </p:spPr>
      </p:pic>
      <p:sp>
        <p:nvSpPr>
          <p:cNvPr id="4" name="Rounded Rectangle 3"/>
          <p:cNvSpPr/>
          <p:nvPr/>
        </p:nvSpPr>
        <p:spPr>
          <a:xfrm>
            <a:off x="685800" y="228600"/>
            <a:ext cx="8458200" cy="9144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Rectangle 4"/>
          <p:cNvSpPr/>
          <p:nvPr/>
        </p:nvSpPr>
        <p:spPr>
          <a:xfrm>
            <a:off x="685800" y="1295400"/>
            <a:ext cx="8229600" cy="2514600"/>
          </a:xfrm>
          <a:prstGeom prst="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bg1"/>
                </a:solidFill>
                <a:latin typeface="SutonnyOMJ" pitchFamily="2" charset="0"/>
                <a:cs typeface="SutonnyOMJ" pitchFamily="2" charset="0"/>
              </a:rPr>
              <a:t>সাম্প্রতিকালে বাংলাদেশের তৈরি পোশাক শিল্পের উল্লেখযোগ্য অগ্রগতি হয়েছে। গত শতকের আশির দশকে এ শিল্পের অগ্রযাত্রা  শুরু হয়। অতি অল্প সমইয়ে এ শিল্পটি দেশের বৃহত্তম রপ্তানিমুখী শিল্পের পরিণত হয়েছে। দেশে বর্তমানে প্রায়  তিন হাজারের অধিক পোশাক শিল্প ইউনিক  রয়েছে।এতে প্রায় ৪০ লক্ষ শ্রমিক কাজ করে। বাংলাদেশ আমেরিকা যুক্তরাষ্ট্র ও ইউ</a:t>
            </a:r>
            <a:r>
              <a:rPr lang="en-US" dirty="0" err="1" smtClean="0">
                <a:solidFill>
                  <a:schemeClr val="bg1"/>
                </a:solidFill>
                <a:latin typeface="SutonnyOMJ" pitchFamily="2" charset="0"/>
                <a:cs typeface="SutonnyOMJ" pitchFamily="2" charset="0"/>
              </a:rPr>
              <a:t>রোপের</a:t>
            </a:r>
            <a:r>
              <a:rPr lang="en-US" dirty="0" smtClean="0">
                <a:solidFill>
                  <a:schemeClr val="bg1"/>
                </a:solidFill>
                <a:latin typeface="SutonnyOMJ" pitchFamily="2" charset="0"/>
                <a:cs typeface="SutonnyOMJ" pitchFamily="2" charset="0"/>
              </a:rPr>
              <a:t> </a:t>
            </a:r>
            <a:r>
              <a:rPr lang="en-US" dirty="0" err="1" smtClean="0">
                <a:solidFill>
                  <a:schemeClr val="bg1"/>
                </a:solidFill>
                <a:latin typeface="SutonnyOMJ" pitchFamily="2" charset="0"/>
                <a:cs typeface="SutonnyOMJ" pitchFamily="2" charset="0"/>
              </a:rPr>
              <a:t>দেশগুতে</a:t>
            </a:r>
            <a:r>
              <a:rPr lang="en-US" dirty="0" smtClean="0">
                <a:solidFill>
                  <a:schemeClr val="bg1"/>
                </a:solidFill>
                <a:latin typeface="SutonnyOMJ" pitchFamily="2" charset="0"/>
                <a:cs typeface="SutonnyOMJ" pitchFamily="2" charset="0"/>
              </a:rPr>
              <a:t> </a:t>
            </a:r>
            <a:r>
              <a:rPr lang="en-US" dirty="0" err="1" smtClean="0">
                <a:solidFill>
                  <a:schemeClr val="bg1"/>
                </a:solidFill>
                <a:latin typeface="SutonnyOMJ" pitchFamily="2" charset="0"/>
                <a:cs typeface="SutonnyOMJ" pitchFamily="2" charset="0"/>
              </a:rPr>
              <a:t>পোশাক</a:t>
            </a:r>
            <a:r>
              <a:rPr lang="en-US" dirty="0" smtClean="0">
                <a:solidFill>
                  <a:schemeClr val="bg1"/>
                </a:solidFill>
                <a:latin typeface="SutonnyOMJ" pitchFamily="2" charset="0"/>
                <a:cs typeface="SutonnyOMJ" pitchFamily="2" charset="0"/>
              </a:rPr>
              <a:t> </a:t>
            </a:r>
            <a:r>
              <a:rPr lang="en-US" dirty="0" err="1" smtClean="0">
                <a:solidFill>
                  <a:schemeClr val="bg1"/>
                </a:solidFill>
                <a:latin typeface="SutonnyOMJ" pitchFamily="2" charset="0"/>
                <a:cs typeface="SutonnyOMJ" pitchFamily="2" charset="0"/>
              </a:rPr>
              <a:t>রপ্তানি</a:t>
            </a:r>
            <a:r>
              <a:rPr lang="en-US" dirty="0" smtClean="0">
                <a:solidFill>
                  <a:schemeClr val="bg1"/>
                </a:solidFill>
                <a:latin typeface="SutonnyOMJ" pitchFamily="2" charset="0"/>
                <a:cs typeface="SutonnyOMJ" pitchFamily="2" charset="0"/>
              </a:rPr>
              <a:t> </a:t>
            </a:r>
            <a:r>
              <a:rPr lang="en-US" dirty="0" err="1" smtClean="0">
                <a:solidFill>
                  <a:schemeClr val="bg1"/>
                </a:solidFill>
                <a:latin typeface="SutonnyOMJ" pitchFamily="2" charset="0"/>
                <a:cs typeface="SutonnyOMJ" pitchFamily="2" charset="0"/>
              </a:rPr>
              <a:t>করে</a:t>
            </a:r>
            <a:r>
              <a:rPr lang="en-US" dirty="0" smtClean="0">
                <a:solidFill>
                  <a:schemeClr val="bg1"/>
                </a:solidFill>
                <a:latin typeface="SutonnyOMJ" pitchFamily="2" charset="0"/>
                <a:cs typeface="SutonnyOMJ" pitchFamily="2" charset="0"/>
              </a:rPr>
              <a:t> </a:t>
            </a:r>
            <a:r>
              <a:rPr lang="en-US" dirty="0" err="1" smtClean="0">
                <a:solidFill>
                  <a:schemeClr val="bg1"/>
                </a:solidFill>
                <a:latin typeface="SutonnyOMJ" pitchFamily="2" charset="0"/>
                <a:cs typeface="SutonnyOMJ" pitchFamily="2" charset="0"/>
              </a:rPr>
              <a:t>বিপুল</a:t>
            </a:r>
            <a:r>
              <a:rPr lang="en-US" dirty="0" smtClean="0">
                <a:solidFill>
                  <a:schemeClr val="bg1"/>
                </a:solidFill>
                <a:latin typeface="SutonnyOMJ" pitchFamily="2" charset="0"/>
                <a:cs typeface="SutonnyOMJ" pitchFamily="2" charset="0"/>
              </a:rPr>
              <a:t> ব</a:t>
            </a:r>
            <a:r>
              <a:rPr lang="bn-IN" dirty="0" smtClean="0">
                <a:solidFill>
                  <a:schemeClr val="bg1"/>
                </a:solidFill>
                <a:latin typeface="SutonnyOMJ" pitchFamily="2" charset="0"/>
                <a:cs typeface="SutonnyOMJ" pitchFamily="2" charset="0"/>
              </a:rPr>
              <a:t>ৈদেশিক  মুদ্রা আয় করে। </a:t>
            </a:r>
            <a:r>
              <a:rPr lang="en-US" dirty="0" smtClean="0">
                <a:solidFill>
                  <a:schemeClr val="bg1"/>
                </a:solidFill>
                <a:latin typeface="SutonnyOMJ" pitchFamily="2" charset="0"/>
                <a:cs typeface="SutonnyOMJ" pitchFamily="2" charset="0"/>
              </a:rPr>
              <a:t> </a:t>
            </a:r>
            <a:endParaRPr lang="en-US" dirty="0">
              <a:solidFill>
                <a:schemeClr val="bg1"/>
              </a:solidFill>
              <a:latin typeface="SutonnyOMJ" pitchFamily="2" charset="0"/>
              <a:cs typeface="SutonnyOMJ" pitchFamily="2" charset="0"/>
            </a:endParaRPr>
          </a:p>
        </p:txBody>
      </p:sp>
      <p:sp>
        <p:nvSpPr>
          <p:cNvPr id="6" name="Rectangle 5"/>
          <p:cNvSpPr/>
          <p:nvPr/>
        </p:nvSpPr>
        <p:spPr>
          <a:xfrm>
            <a:off x="685800" y="3733800"/>
            <a:ext cx="8229600" cy="2590800"/>
          </a:xfrm>
          <a:prstGeom prst="rect">
            <a:avLst/>
          </a:prstGeom>
          <a:solidFill>
            <a:srgbClr val="FFFF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tx1"/>
                </a:solidFill>
                <a:latin typeface="SutonnyOMJ" pitchFamily="2" charset="0"/>
                <a:cs typeface="SutonnyOMJ" pitchFamily="2" charset="0"/>
              </a:rPr>
              <a:t>কৃষি প্রধান বাংলাদেশের খাদ্যোৎপাদন বৃদ্ধির লক্ষ্যেই রাসায়নিক সার তৈরির উদ্যোগ গ্রহণ করা হয়। ১৯৬১সালে সিলেটের ফেঞ্চুগঞ্জে প্রথম প্রাকৃতিক গ্যাসভিত্তিক সার কারখানার প্রতিষ্ঠিত হয়। দেশে এখন ৮টি সার কারখানা চালু আছে। বাংলাদেশের সারের চাহিদা পূরণের জন্যে এ কয়টি সার কারখানার উৎপাদন যথেষ্ট নয়। প্রতি বছর বিদেশ থেকে আমাদের প্রচুর সার আমদানি করতে হচ্ছে। </a:t>
            </a:r>
            <a:endParaRPr lang="en-US" dirty="0">
              <a:solidFill>
                <a:schemeClr val="tx1"/>
              </a:solidFill>
              <a:latin typeface="SutonnyOMJ" pitchFamily="2" charset="0"/>
              <a:cs typeface="SutonnyOMJ" pitchFamily="2" charset="0"/>
            </a:endParaRPr>
          </a:p>
        </p:txBody>
      </p:sp>
      <p:sp>
        <p:nvSpPr>
          <p:cNvPr id="7" name="Rectangle 6"/>
          <p:cNvSpPr/>
          <p:nvPr/>
        </p:nvSpPr>
        <p:spPr>
          <a:xfrm>
            <a:off x="3276600" y="228600"/>
            <a:ext cx="3581400" cy="9144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bn-IN" sz="4000" dirty="0" smtClean="0">
                <a:solidFill>
                  <a:schemeClr val="bg1"/>
                </a:solidFill>
                <a:latin typeface="SutonnyOMJ" pitchFamily="2" charset="0"/>
                <a:cs typeface="SutonnyOMJ" pitchFamily="2" charset="0"/>
              </a:rPr>
              <a:t>উত্তর</a:t>
            </a:r>
            <a:r>
              <a:rPr lang="bn-IN" sz="3200" dirty="0" smtClean="0">
                <a:solidFill>
                  <a:schemeClr val="tx1"/>
                </a:solidFill>
              </a:rPr>
              <a:t>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4)">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33700" y="2933700"/>
            <a:ext cx="6400800" cy="533400"/>
          </a:xfrm>
          <a:prstGeom prst="rect">
            <a:avLst/>
          </a:prstGeom>
          <a:ln>
            <a:noFill/>
          </a:ln>
          <a:effectLst>
            <a:softEdge rad="112500"/>
          </a:effectLst>
        </p:spPr>
      </p:pic>
      <p:sp>
        <p:nvSpPr>
          <p:cNvPr id="4" name="Plaque 3"/>
          <p:cNvSpPr/>
          <p:nvPr/>
        </p:nvSpPr>
        <p:spPr>
          <a:xfrm>
            <a:off x="457200" y="228600"/>
            <a:ext cx="8686800" cy="914400"/>
          </a:xfrm>
          <a:prstGeom prst="plaqu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3200" dirty="0"/>
          </a:p>
        </p:txBody>
      </p:sp>
      <p:sp>
        <p:nvSpPr>
          <p:cNvPr id="5" name="Rectangle 4"/>
          <p:cNvSpPr/>
          <p:nvPr/>
        </p:nvSpPr>
        <p:spPr>
          <a:xfrm>
            <a:off x="533400" y="1371600"/>
            <a:ext cx="8382000" cy="4800600"/>
          </a:xfrm>
          <a:prstGeom prst="rect">
            <a:avLst/>
          </a:prstGeom>
          <a:solidFill>
            <a:srgbClr val="7030A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পাকা বাড়িঘর,দালান কোঠা তথা শহর নির্মাণে প্রচুর সিমেন্টের প্রয়োজন হয়। চুনাপাথর ও প্রাকৃতিক গ্যাসের সমন্বয়ে সিমেন্ট উৎপাদন হয়। ১৯৪০ সালে ছাতক সিমেন্ট কারখানা স্থাপনের মাধ্যমে এদেশে সিমেন্ট শিল্পের যাত্রা শুরু হয়। বর্তমানে বাংলাদেশের বড় ও মাঝারি আকারের ১২টি সিমেন্ট কারখানার রয়েছে। এসব কারখানায় দেশে মোট চাহিদার অর্ধেক সিমেন্ট উৎপাদিত হয়। বাকি সিমেন্ট আমাদের বিদেশ থেকে আমদানি করতে হয়।  </a:t>
            </a:r>
            <a:endParaRPr lang="en-US" sz="2800" dirty="0">
              <a:solidFill>
                <a:schemeClr val="bg1"/>
              </a:solidFill>
              <a:latin typeface="SutonnyOMJ" pitchFamily="2" charset="0"/>
              <a:cs typeface="SutonnyOMJ" pitchFamily="2" charset="0"/>
            </a:endParaRPr>
          </a:p>
        </p:txBody>
      </p:sp>
      <p:sp>
        <p:nvSpPr>
          <p:cNvPr id="6" name="Rounded Rectangle 5"/>
          <p:cNvSpPr/>
          <p:nvPr/>
        </p:nvSpPr>
        <p:spPr>
          <a:xfrm>
            <a:off x="2667000" y="228600"/>
            <a:ext cx="4953000" cy="91440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সিমেন্ট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edg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57500" y="2857500"/>
            <a:ext cx="6324600" cy="609600"/>
          </a:xfrm>
          <a:prstGeom prst="rect">
            <a:avLst/>
          </a:prstGeom>
          <a:ln>
            <a:noFill/>
          </a:ln>
          <a:effectLst>
            <a:softEdge rad="112500"/>
          </a:effectLst>
        </p:spPr>
      </p:pic>
      <p:sp>
        <p:nvSpPr>
          <p:cNvPr id="4" name="Plaque 3"/>
          <p:cNvSpPr/>
          <p:nvPr/>
        </p:nvSpPr>
        <p:spPr>
          <a:xfrm>
            <a:off x="609600" y="228600"/>
            <a:ext cx="8229600" cy="914400"/>
          </a:xfrm>
          <a:prstGeom prst="plaqu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ভাল করে লক্ষ কর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609600" y="1371600"/>
            <a:ext cx="8153400" cy="4800600"/>
          </a:xfrm>
          <a:prstGeom prst="rect">
            <a:avLst/>
          </a:prstGeom>
          <a:solidFill>
            <a:srgbClr val="7030A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laque 5"/>
          <p:cNvSpPr/>
          <p:nvPr/>
        </p:nvSpPr>
        <p:spPr>
          <a:xfrm>
            <a:off x="914400" y="1600200"/>
            <a:ext cx="3429000" cy="3276600"/>
          </a:xfrm>
          <a:prstGeom prst="plaque">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laque 6"/>
          <p:cNvSpPr/>
          <p:nvPr/>
        </p:nvSpPr>
        <p:spPr>
          <a:xfrm>
            <a:off x="5257800" y="1676400"/>
            <a:ext cx="3429000" cy="3276600"/>
          </a:xfrm>
          <a:prstGeom prst="plaque">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29.jpg"/>
          <p:cNvPicPr>
            <a:picLocks noChangeAspect="1" noChangeArrowheads="1"/>
          </p:cNvPicPr>
          <p:nvPr/>
        </p:nvPicPr>
        <p:blipFill>
          <a:blip r:embed="rId3"/>
          <a:srcRect/>
          <a:stretch>
            <a:fillRect/>
          </a:stretch>
        </p:blipFill>
        <p:spPr bwMode="auto">
          <a:xfrm>
            <a:off x="838200" y="1676400"/>
            <a:ext cx="3505200" cy="32004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30.jpg"/>
          <p:cNvPicPr>
            <a:picLocks noChangeAspect="1" noChangeArrowheads="1"/>
          </p:cNvPicPr>
          <p:nvPr/>
        </p:nvPicPr>
        <p:blipFill>
          <a:blip r:embed="rId4"/>
          <a:srcRect/>
          <a:stretch>
            <a:fillRect/>
          </a:stretch>
        </p:blipFill>
        <p:spPr bwMode="auto">
          <a:xfrm>
            <a:off x="5105400" y="1752600"/>
            <a:ext cx="3505200" cy="3200400"/>
          </a:xfrm>
          <a:prstGeom prst="rect">
            <a:avLst/>
          </a:prstGeom>
          <a:ln w="88900" cap="sq" cmpd="thickThin">
            <a:solidFill>
              <a:srgbClr val="000000"/>
            </a:solidFill>
            <a:prstDash val="solid"/>
            <a:miter lim="800000"/>
          </a:ln>
          <a:effectLst>
            <a:innerShdw blurRad="76200">
              <a:srgbClr val="000000"/>
            </a:innerShdw>
          </a:effectLst>
        </p:spPr>
      </p:pic>
      <p:sp>
        <p:nvSpPr>
          <p:cNvPr id="10" name="Oval 9"/>
          <p:cNvSpPr/>
          <p:nvPr/>
        </p:nvSpPr>
        <p:spPr>
          <a:xfrm>
            <a:off x="3733800" y="4724400"/>
            <a:ext cx="1828800" cy="1447800"/>
          </a:xfrm>
          <a:prstGeom prst="ellipse">
            <a:avLst/>
          </a:prstGeom>
          <a:solidFill>
            <a:srgbClr val="FFFF00"/>
          </a:solidFill>
          <a:ln>
            <a:solidFill>
              <a:schemeClr val="tx1"/>
            </a:solidFill>
          </a:ln>
          <a:scene3d>
            <a:camera prst="orthographicFront"/>
            <a:lightRig rig="threePt" dir="t"/>
          </a:scene3d>
          <a:sp3d>
            <a:bevelT prst="slope"/>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ঔষধ  শিল্প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 calcmode="lin" valueType="num">
                                      <p:cBhvr>
                                        <p:cTn id="14" dur="500" fill="hold"/>
                                        <p:tgtEl>
                                          <p:spTgt spid="1026"/>
                                        </p:tgtEl>
                                        <p:attrNameLst>
                                          <p:attrName>style.rotation</p:attrName>
                                        </p:attrNameLst>
                                      </p:cBhvr>
                                      <p:tavLst>
                                        <p:tav tm="0">
                                          <p:val>
                                            <p:fltVal val="360"/>
                                          </p:val>
                                        </p:tav>
                                        <p:tav tm="100000">
                                          <p:val>
                                            <p:fltVal val="0"/>
                                          </p:val>
                                        </p:tav>
                                      </p:tavLst>
                                    </p:anim>
                                    <p:animEffect transition="in" filter="fade">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edge">
                                      <p:cBhvr>
                                        <p:cTn id="20" dur="2000"/>
                                        <p:tgtEl>
                                          <p:spTgt spid="1027"/>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iterate type="lt">
                                    <p:tmPct val="10000"/>
                                  </p:iterate>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anim calcmode="lin" valueType="num">
                                      <p:cBhvr>
                                        <p:cTn id="26" dur="2000" fill="hold"/>
                                        <p:tgtEl>
                                          <p:spTgt spid="10"/>
                                        </p:tgtEl>
                                        <p:attrNameLst>
                                          <p:attrName>ppt_w</p:attrName>
                                        </p:attrNameLst>
                                      </p:cBhvr>
                                      <p:tavLst>
                                        <p:tav tm="0" fmla="#ppt_w*sin(2.5*pi*$)">
                                          <p:val>
                                            <p:fltVal val="0"/>
                                          </p:val>
                                        </p:tav>
                                        <p:tav tm="100000">
                                          <p:val>
                                            <p:fltVal val="1"/>
                                          </p:val>
                                        </p:tav>
                                      </p:tavLst>
                                    </p:anim>
                                    <p:anim calcmode="lin" valueType="num">
                                      <p:cBhvr>
                                        <p:cTn id="2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95600" y="2895600"/>
            <a:ext cx="6324600" cy="533400"/>
          </a:xfrm>
          <a:prstGeom prst="rect">
            <a:avLst/>
          </a:prstGeom>
          <a:ln>
            <a:noFill/>
          </a:ln>
          <a:effectLst>
            <a:softEdge rad="112500"/>
          </a:effectLst>
        </p:spPr>
      </p:pic>
      <p:sp>
        <p:nvSpPr>
          <p:cNvPr id="4" name="Rounded Rectangle 3"/>
          <p:cNvSpPr/>
          <p:nvPr/>
        </p:nvSpPr>
        <p:spPr>
          <a:xfrm>
            <a:off x="533400" y="228600"/>
            <a:ext cx="8458200" cy="9144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5" name="Rectangle 4"/>
          <p:cNvSpPr/>
          <p:nvPr/>
        </p:nvSpPr>
        <p:spPr>
          <a:xfrm>
            <a:off x="533400" y="1371600"/>
            <a:ext cx="8382000" cy="4876800"/>
          </a:xfrm>
          <a:prstGeom prst="rect">
            <a:avLst/>
          </a:prstGeom>
          <a:solidFill>
            <a:srgbClr val="7030A0"/>
          </a:solidFill>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বাংলাদেশে বর্তমানে ঔষধ একটি সম্ভাবনাময় শিল্প হিসাবে বিবেচিত হচ্ছে। এক সময় আমাদেরকে প্রচুর অর্থ খরচ করে বিদেশ থেকে ঔষধ আমদানি করতে হতো।</a:t>
            </a:r>
            <a:r>
              <a:rPr lang="en-US" sz="2400" dirty="0" err="1" smtClean="0">
                <a:solidFill>
                  <a:schemeClr val="bg1"/>
                </a:solidFill>
                <a:latin typeface="SutonnyOMJ" pitchFamily="2" charset="0"/>
                <a:cs typeface="SutonnyOMJ" pitchFamily="2" charset="0"/>
              </a:rPr>
              <a:t>এখন</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সরকারি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বেসরকারি</a:t>
            </a:r>
            <a:r>
              <a:rPr lang="en-US" sz="2400" dirty="0" smtClean="0">
                <a:solidFill>
                  <a:schemeClr val="bg1"/>
                </a:solidFill>
                <a:latin typeface="SutonnyOMJ" pitchFamily="2" charset="0"/>
                <a:cs typeface="SutonnyOMJ" pitchFamily="2" charset="0"/>
              </a:rPr>
              <a:t>  </a:t>
            </a:r>
            <a:r>
              <a:rPr lang="en-US" sz="2400" dirty="0" err="1" smtClean="0">
                <a:solidFill>
                  <a:schemeClr val="bg1"/>
                </a:solidFill>
                <a:latin typeface="SutonnyOMJ" pitchFamily="2" charset="0"/>
                <a:cs typeface="SutonnyOMJ" pitchFamily="2" charset="0"/>
              </a:rPr>
              <a:t>উদ্যে</a:t>
            </a:r>
            <a:r>
              <a:rPr lang="bn-IN" sz="2400" dirty="0" smtClean="0">
                <a:solidFill>
                  <a:schemeClr val="bg1"/>
                </a:solidFill>
                <a:latin typeface="SutonnyOMJ" pitchFamily="2" charset="0"/>
                <a:cs typeface="SutonnyOMJ" pitchFamily="2" charset="0"/>
              </a:rPr>
              <a:t>াগে বেশ কয়েকটি ঔষধ কোম্পানি তৈ্রি হয়েছে যারা দেশের ঔষধ চাহিদার অনেকটাই পূরণ করছে,একই সঙ্গে বিদেশ ঔষধ রপ্তানিও করছে। বাংলাদেশের রপ্তানিমুখী শিল্প হিসাবে ঔষধের সম্ভাবনার কথা সকলেই এখন গুরুত্বের সঙ্গে ভাবছে।  </a:t>
            </a:r>
            <a:endParaRPr lang="en-US" sz="2400" dirty="0">
              <a:solidFill>
                <a:schemeClr val="bg1"/>
              </a:solidFill>
              <a:latin typeface="SutonnyOMJ" pitchFamily="2" charset="0"/>
              <a:cs typeface="SutonnyOMJ" pitchFamily="2" charset="0"/>
            </a:endParaRPr>
          </a:p>
        </p:txBody>
      </p:sp>
      <p:sp>
        <p:nvSpPr>
          <p:cNvPr id="6" name="Plaque 5"/>
          <p:cNvSpPr/>
          <p:nvPr/>
        </p:nvSpPr>
        <p:spPr>
          <a:xfrm>
            <a:off x="3352800" y="304800"/>
            <a:ext cx="3810000" cy="838200"/>
          </a:xfrm>
          <a:prstGeom prst="plaqu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3600" dirty="0" smtClean="0">
                <a:solidFill>
                  <a:schemeClr val="bg1"/>
                </a:solidFill>
                <a:latin typeface="SutonnyOMJ" pitchFamily="2" charset="0"/>
                <a:cs typeface="SutonnyOMJ" pitchFamily="2" charset="0"/>
              </a:rPr>
              <a:t>ঔষধ  শিল্প </a:t>
            </a:r>
            <a:endParaRPr lang="en-US" sz="36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57500" y="2857500"/>
            <a:ext cx="6324600" cy="609600"/>
          </a:xfrm>
          <a:prstGeom prst="rect">
            <a:avLst/>
          </a:prstGeom>
          <a:ln>
            <a:noFill/>
          </a:ln>
          <a:effectLst>
            <a:softEdge rad="112500"/>
          </a:effectLst>
        </p:spPr>
      </p:pic>
      <p:sp>
        <p:nvSpPr>
          <p:cNvPr id="4" name="Plaque 3"/>
          <p:cNvSpPr/>
          <p:nvPr/>
        </p:nvSpPr>
        <p:spPr>
          <a:xfrm>
            <a:off x="609600" y="152400"/>
            <a:ext cx="8229600" cy="914400"/>
          </a:xfrm>
          <a:prstGeom prst="plaque">
            <a:avLst/>
          </a:prstGeom>
          <a:ln>
            <a:solidFill>
              <a:srgbClr val="FF0000"/>
            </a:solidFill>
          </a:ln>
        </p:spPr>
        <p:style>
          <a:lnRef idx="1">
            <a:schemeClr val="dk1"/>
          </a:lnRef>
          <a:fillRef idx="3">
            <a:schemeClr val="dk1"/>
          </a:fillRef>
          <a:effectRef idx="2">
            <a:schemeClr val="dk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7" name="Rectangle 6"/>
          <p:cNvSpPr/>
          <p:nvPr/>
        </p:nvSpPr>
        <p:spPr>
          <a:xfrm>
            <a:off x="685800" y="1219200"/>
            <a:ext cx="8458200" cy="4953000"/>
          </a:xfrm>
          <a:prstGeom prst="rect">
            <a:avLst/>
          </a:prstGeom>
          <a:solidFill>
            <a:srgbClr val="7030A0"/>
          </a:solidFill>
          <a:ln>
            <a:solidFill>
              <a:srgbClr val="FF000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066800" y="1524000"/>
            <a:ext cx="3505200" cy="3048000"/>
          </a:xfrm>
          <a:prstGeom prst="round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334000" y="1371600"/>
            <a:ext cx="3505200" cy="3048000"/>
          </a:xfrm>
          <a:prstGeom prst="round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31.jpg"/>
          <p:cNvPicPr>
            <a:picLocks noChangeAspect="1" noChangeArrowheads="1"/>
          </p:cNvPicPr>
          <p:nvPr/>
        </p:nvPicPr>
        <p:blipFill>
          <a:blip r:embed="rId3"/>
          <a:srcRect/>
          <a:stretch>
            <a:fillRect/>
          </a:stretch>
        </p:blipFill>
        <p:spPr bwMode="auto">
          <a:xfrm>
            <a:off x="1066800" y="1447800"/>
            <a:ext cx="3581400" cy="3124200"/>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descr="C:\Users\sagor khan\Downloads\p33.jpg"/>
          <p:cNvPicPr>
            <a:picLocks noChangeAspect="1" noChangeArrowheads="1"/>
          </p:cNvPicPr>
          <p:nvPr/>
        </p:nvPicPr>
        <p:blipFill>
          <a:blip r:embed="rId4"/>
          <a:srcRect/>
          <a:stretch>
            <a:fillRect/>
          </a:stretch>
        </p:blipFill>
        <p:spPr bwMode="auto">
          <a:xfrm>
            <a:off x="5257800" y="1447800"/>
            <a:ext cx="3581400" cy="3124200"/>
          </a:xfrm>
          <a:prstGeom prst="rect">
            <a:avLst/>
          </a:prstGeom>
          <a:ln w="88900" cap="sq" cmpd="thickThin">
            <a:solidFill>
              <a:srgbClr val="000000"/>
            </a:solidFill>
            <a:prstDash val="solid"/>
            <a:miter lim="800000"/>
          </a:ln>
          <a:effectLst>
            <a:innerShdw blurRad="76200">
              <a:srgbClr val="000000"/>
            </a:innerShdw>
          </a:effectLst>
        </p:spPr>
      </p:pic>
      <p:sp>
        <p:nvSpPr>
          <p:cNvPr id="12" name="Plaque 11"/>
          <p:cNvSpPr/>
          <p:nvPr/>
        </p:nvSpPr>
        <p:spPr>
          <a:xfrm>
            <a:off x="3962400" y="4876800"/>
            <a:ext cx="1676400" cy="1219200"/>
          </a:xfrm>
          <a:prstGeom prst="plaque">
            <a:avLst/>
          </a:prstGeom>
          <a:solidFill>
            <a:srgbClr val="FF000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চামড়া </a:t>
            </a:r>
            <a:r>
              <a:rPr lang="bn-IN" sz="3600" dirty="0" smtClean="0">
                <a:solidFill>
                  <a:schemeClr val="bg1"/>
                </a:solidFill>
                <a:latin typeface="SutonnyOMJ" pitchFamily="2" charset="0"/>
                <a:cs typeface="SutonnyOMJ" pitchFamily="2" charset="0"/>
              </a:rPr>
              <a:t>শি</a:t>
            </a:r>
            <a:r>
              <a:rPr lang="bn-IN" sz="2800" dirty="0" smtClean="0">
                <a:solidFill>
                  <a:schemeClr val="bg1"/>
                </a:solidFill>
                <a:latin typeface="SutonnyOMJ" pitchFamily="2" charset="0"/>
                <a:cs typeface="SutonnyOMJ" pitchFamily="2" charset="0"/>
              </a:rPr>
              <a:t>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edge">
                                      <p:cBhvr>
                                        <p:cTn id="19" dur="20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Effect transition="in" filter="wipe(down)">
                                      <p:cBhvr>
                                        <p:cTn id="24" dur="500"/>
                                        <p:tgtEl>
                                          <p:spTgt spid="1027"/>
                                        </p:tgtEl>
                                      </p:cBhvr>
                                    </p:animEffect>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770" decel="100000"/>
                                        <p:tgtEl>
                                          <p:spTgt spid="12"/>
                                        </p:tgtEl>
                                      </p:cBhvr>
                                    </p:animEffect>
                                    <p:animScale>
                                      <p:cBhvr>
                                        <p:cTn id="30" dur="770" decel="100000"/>
                                        <p:tgtEl>
                                          <p:spTgt spid="12"/>
                                        </p:tgtEl>
                                      </p:cBhvr>
                                      <p:from x="10000" y="10000"/>
                                      <p:to x="200000" y="450000"/>
                                    </p:animScale>
                                    <p:animScale>
                                      <p:cBhvr>
                                        <p:cTn id="31" dur="1230" accel="100000" fill="hold">
                                          <p:stCondLst>
                                            <p:cond delay="770"/>
                                          </p:stCondLst>
                                        </p:cTn>
                                        <p:tgtEl>
                                          <p:spTgt spid="12"/>
                                        </p:tgtEl>
                                      </p:cBhvr>
                                      <p:from x="200000" y="450000"/>
                                      <p:to x="100000" y="100000"/>
                                    </p:animScale>
                                    <p:set>
                                      <p:cBhvr>
                                        <p:cTn id="32" dur="770" fill="hold"/>
                                        <p:tgtEl>
                                          <p:spTgt spid="12"/>
                                        </p:tgtEl>
                                        <p:attrNameLst>
                                          <p:attrName>ppt_x</p:attrName>
                                        </p:attrNameLst>
                                      </p:cBhvr>
                                      <p:to>
                                        <p:strVal val="(0.5)"/>
                                      </p:to>
                                    </p:set>
                                    <p:anim from="(0.5)" to="(#ppt_x)" calcmode="lin" valueType="num">
                                      <p:cBhvr>
                                        <p:cTn id="33" dur="1230" accel="100000" fill="hold">
                                          <p:stCondLst>
                                            <p:cond delay="770"/>
                                          </p:stCondLst>
                                        </p:cTn>
                                        <p:tgtEl>
                                          <p:spTgt spid="12"/>
                                        </p:tgtEl>
                                        <p:attrNameLst>
                                          <p:attrName>ppt_x</p:attrName>
                                        </p:attrNameLst>
                                      </p:cBhvr>
                                    </p:anim>
                                    <p:set>
                                      <p:cBhvr>
                                        <p:cTn id="34" dur="770" fill="hold"/>
                                        <p:tgtEl>
                                          <p:spTgt spid="12"/>
                                        </p:tgtEl>
                                        <p:attrNameLst>
                                          <p:attrName>ppt_y</p:attrName>
                                        </p:attrNameLst>
                                      </p:cBhvr>
                                      <p:to>
                                        <p:strVal val="(#ppt_y+0.4)"/>
                                      </p:to>
                                    </p:set>
                                    <p:anim from="(#ppt_y+0.4)" to="(#ppt_y)" calcmode="lin" valueType="num">
                                      <p:cBhvr>
                                        <p:cTn id="35" dur="1230" accel="100000" fill="hold">
                                          <p:stCondLst>
                                            <p:cond delay="770"/>
                                          </p:stCondLst>
                                        </p:cTn>
                                        <p:tgtEl>
                                          <p:spTgt spid="1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33700" y="2933700"/>
            <a:ext cx="6400800" cy="533400"/>
          </a:xfrm>
          <a:prstGeom prst="rect">
            <a:avLst/>
          </a:prstGeom>
          <a:ln>
            <a:noFill/>
          </a:ln>
          <a:effectLst>
            <a:softEdge rad="112500"/>
          </a:effectLst>
        </p:spPr>
      </p:pic>
      <p:sp>
        <p:nvSpPr>
          <p:cNvPr id="4" name="Plaque 3"/>
          <p:cNvSpPr/>
          <p:nvPr/>
        </p:nvSpPr>
        <p:spPr>
          <a:xfrm>
            <a:off x="533400" y="152400"/>
            <a:ext cx="8382000" cy="990600"/>
          </a:xfrm>
          <a:prstGeom prst="plaqu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3200" dirty="0">
              <a:solidFill>
                <a:schemeClr val="bg1"/>
              </a:solidFill>
            </a:endParaRPr>
          </a:p>
        </p:txBody>
      </p:sp>
      <p:sp>
        <p:nvSpPr>
          <p:cNvPr id="5" name="Rectangle 4"/>
          <p:cNvSpPr/>
          <p:nvPr/>
        </p:nvSpPr>
        <p:spPr>
          <a:xfrm>
            <a:off x="533400" y="1371600"/>
            <a:ext cx="8382000" cy="4876800"/>
          </a:xfrm>
          <a:prstGeom prst="rect">
            <a:avLst/>
          </a:prstGeom>
          <a:solidFill>
            <a:srgbClr val="7030A0"/>
          </a:solidFill>
          <a:ln>
            <a:solidFill>
              <a:srgbClr val="FF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বাংলাদেশের প্রচুর গরু,ছাগল ও মহিষ পালন করা হয়। এদেশে বহু আগে  থেকেই চামড়া বা টেনারি শিল্প গড়ে উঠেছে। জুতা ও ব্যাগ তৈরিতে চামড়া শিল্পের জুড়ি নেই। এখন বাংলাদেশে কিছুসংখ্যক চামড়া শিল্প কারখানা তৈরি হইয়েছে যেগুলো দেশের গরু,ছাগল ও মহিষের চামড়া থেকে জুতা,ব্যাগসহ নানা উন্নতমানের জিনিস তৈরি করছে। কোনো কোনো কোম্পানি বিদেশো তাদের উৎপাদিত পণ্য রপ্তানি করে থাকে।  </a:t>
            </a:r>
            <a:endParaRPr lang="en-US" sz="2400" dirty="0">
              <a:solidFill>
                <a:schemeClr val="bg1"/>
              </a:solidFill>
              <a:latin typeface="SutonnyOMJ" pitchFamily="2" charset="0"/>
              <a:cs typeface="SutonnyOMJ" pitchFamily="2" charset="0"/>
            </a:endParaRPr>
          </a:p>
        </p:txBody>
      </p:sp>
      <p:sp>
        <p:nvSpPr>
          <p:cNvPr id="6" name="Rounded Rectangle 5"/>
          <p:cNvSpPr/>
          <p:nvPr/>
        </p:nvSpPr>
        <p:spPr>
          <a:xfrm>
            <a:off x="2743200" y="228600"/>
            <a:ext cx="3962400" cy="914400"/>
          </a:xfrm>
          <a:prstGeom prst="roundRect">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vert="wordArtVert" rtlCol="0" anchor="ctr"/>
          <a:lstStyle/>
          <a:p>
            <a:pPr algn="ctr"/>
            <a:r>
              <a:rPr lang="bn-IN" sz="3200" dirty="0" smtClean="0">
                <a:solidFill>
                  <a:schemeClr val="bg1"/>
                </a:solidFill>
                <a:latin typeface="SutonnyOMJ" pitchFamily="2" charset="0"/>
                <a:cs typeface="SutonnyOMJ" pitchFamily="2" charset="0"/>
              </a:rPr>
              <a:t>চামড়া </a:t>
            </a:r>
            <a:r>
              <a:rPr lang="bn-IN" sz="4000" dirty="0" smtClean="0">
                <a:solidFill>
                  <a:schemeClr val="bg1"/>
                </a:solidFill>
                <a:latin typeface="SutonnyOMJ" pitchFamily="2" charset="0"/>
                <a:cs typeface="SutonnyOMJ" pitchFamily="2" charset="0"/>
              </a:rPr>
              <a:t>শি</a:t>
            </a:r>
            <a:r>
              <a:rPr lang="bn-IN" sz="3200" dirty="0" smtClean="0">
                <a:solidFill>
                  <a:schemeClr val="bg1"/>
                </a:solidFill>
                <a:latin typeface="SutonnyOMJ" pitchFamily="2" charset="0"/>
                <a:cs typeface="SutonnyOMJ" pitchFamily="2" charset="0"/>
              </a:rPr>
              <a:t>ল্প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a132.jpg"/>
          <p:cNvPicPr>
            <a:picLocks noChangeAspect="1" noChangeArrowheads="1"/>
          </p:cNvPicPr>
          <p:nvPr/>
        </p:nvPicPr>
        <p:blipFill>
          <a:blip r:embed="rId2"/>
          <a:srcRect/>
          <a:stretch>
            <a:fillRect/>
          </a:stretch>
        </p:blipFill>
        <p:spPr bwMode="auto">
          <a:xfrm>
            <a:off x="0" y="6172200"/>
            <a:ext cx="9144000" cy="685800"/>
          </a:xfrm>
          <a:prstGeom prst="rect">
            <a:avLst/>
          </a:prstGeom>
          <a:noFill/>
        </p:spPr>
      </p:pic>
      <p:pic>
        <p:nvPicPr>
          <p:cNvPr id="1027" name="Picture 3" descr="C:\Users\sagor khan\Downloads\a132.jpg"/>
          <p:cNvPicPr>
            <a:picLocks noChangeAspect="1" noChangeArrowheads="1"/>
          </p:cNvPicPr>
          <p:nvPr/>
        </p:nvPicPr>
        <p:blipFill>
          <a:blip r:embed="rId2"/>
          <a:srcRect/>
          <a:stretch>
            <a:fillRect/>
          </a:stretch>
        </p:blipFill>
        <p:spPr bwMode="auto">
          <a:xfrm rot="5400000">
            <a:off x="-2895600" y="2895600"/>
            <a:ext cx="6477000" cy="685800"/>
          </a:xfrm>
          <a:prstGeom prst="rect">
            <a:avLst/>
          </a:prstGeom>
          <a:noFill/>
        </p:spPr>
      </p:pic>
      <p:sp>
        <p:nvSpPr>
          <p:cNvPr id="4" name="Rectangle 3"/>
          <p:cNvSpPr/>
          <p:nvPr/>
        </p:nvSpPr>
        <p:spPr>
          <a:xfrm>
            <a:off x="685800" y="228600"/>
            <a:ext cx="8153400" cy="914400"/>
          </a:xfrm>
          <a:prstGeom prst="rect">
            <a:avLst/>
          </a:prstGeom>
          <a:solidFill>
            <a:srgbClr val="92D05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400" dirty="0" smtClean="0">
                <a:solidFill>
                  <a:schemeClr val="tx1"/>
                </a:solidFill>
                <a:latin typeface="SutonnyOMJ" pitchFamily="2" charset="0"/>
                <a:cs typeface="SutonnyOMJ" pitchFamily="2" charset="0"/>
              </a:rPr>
              <a:t>পাঠ </a:t>
            </a:r>
            <a:r>
              <a:rPr lang="bn-IN" sz="4800" dirty="0" smtClean="0">
                <a:solidFill>
                  <a:schemeClr val="tx1"/>
                </a:solidFill>
                <a:latin typeface="SutonnyOMJ" pitchFamily="2" charset="0"/>
                <a:cs typeface="SutonnyOMJ" pitchFamily="2" charset="0"/>
              </a:rPr>
              <a:t>পরিচিতি </a:t>
            </a:r>
            <a:endParaRPr lang="en-US" sz="4800" dirty="0">
              <a:solidFill>
                <a:schemeClr val="tx1"/>
              </a:solidFill>
              <a:latin typeface="SutonnyOMJ" pitchFamily="2" charset="0"/>
              <a:cs typeface="SutonnyOMJ" pitchFamily="2" charset="0"/>
            </a:endParaRPr>
          </a:p>
        </p:txBody>
      </p:sp>
      <p:sp>
        <p:nvSpPr>
          <p:cNvPr id="5" name="Rectangle 4"/>
          <p:cNvSpPr/>
          <p:nvPr/>
        </p:nvSpPr>
        <p:spPr>
          <a:xfrm>
            <a:off x="685800" y="1295400"/>
            <a:ext cx="8077200" cy="4572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1600200"/>
            <a:ext cx="3124200" cy="3352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descr="C:\Users\sagor khan\Downloads\index.jpg"/>
          <p:cNvPicPr>
            <a:picLocks noChangeAspect="1" noChangeArrowheads="1"/>
          </p:cNvPicPr>
          <p:nvPr/>
        </p:nvPicPr>
        <p:blipFill>
          <a:blip r:embed="rId3"/>
          <a:srcRect/>
          <a:stretch>
            <a:fillRect/>
          </a:stretch>
        </p:blipFill>
        <p:spPr bwMode="auto">
          <a:xfrm>
            <a:off x="1524000" y="1828800"/>
            <a:ext cx="2514600" cy="3048000"/>
          </a:xfrm>
          <a:prstGeom prst="rect">
            <a:avLst/>
          </a:prstGeom>
          <a:ln>
            <a:noFill/>
          </a:ln>
          <a:effectLst>
            <a:softEdge rad="112500"/>
          </a:effectLst>
        </p:spPr>
      </p:pic>
      <p:sp>
        <p:nvSpPr>
          <p:cNvPr id="10" name="Rectangle 9"/>
          <p:cNvSpPr/>
          <p:nvPr/>
        </p:nvSpPr>
        <p:spPr>
          <a:xfrm>
            <a:off x="4648200" y="1295400"/>
            <a:ext cx="457200" cy="4495800"/>
          </a:xfrm>
          <a:prstGeom prst="rect">
            <a:avLst/>
          </a:prstGeom>
          <a:solidFill>
            <a:srgbClr val="FF0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sagor khan\Downloads\pp.jpg"/>
          <p:cNvPicPr>
            <a:picLocks noChangeAspect="1" noChangeArrowheads="1"/>
          </p:cNvPicPr>
          <p:nvPr/>
        </p:nvPicPr>
        <p:blipFill>
          <a:blip r:embed="rId4"/>
          <a:srcRect/>
          <a:stretch>
            <a:fillRect/>
          </a:stretch>
        </p:blipFill>
        <p:spPr bwMode="auto">
          <a:xfrm rot="5400000">
            <a:off x="2628900" y="3314704"/>
            <a:ext cx="4571999" cy="533400"/>
          </a:xfrm>
          <a:prstGeom prst="rect">
            <a:avLst/>
          </a:prstGeom>
          <a:solidFill>
            <a:srgbClr val="FF0000"/>
          </a:solidFill>
          <a:ln>
            <a:solidFill>
              <a:schemeClr val="tx1"/>
            </a:solidFill>
          </a:ln>
        </p:spPr>
      </p:pic>
      <p:sp>
        <p:nvSpPr>
          <p:cNvPr id="12" name="Rectangle 11"/>
          <p:cNvSpPr/>
          <p:nvPr/>
        </p:nvSpPr>
        <p:spPr>
          <a:xfrm>
            <a:off x="5257800" y="1295400"/>
            <a:ext cx="3505200" cy="3810000"/>
          </a:xfrm>
          <a:prstGeom prst="rect">
            <a:avLst/>
          </a:prstGeom>
          <a:solidFill>
            <a:srgbClr val="7030A0"/>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smtClean="0">
                <a:solidFill>
                  <a:schemeClr val="tx1"/>
                </a:solidFill>
              </a:rPr>
              <a:t>    </a:t>
            </a:r>
            <a:r>
              <a:rPr lang="en-US" sz="2000" dirty="0" smtClean="0">
                <a:solidFill>
                  <a:schemeClr val="tx1"/>
                </a:solidFill>
                <a:latin typeface="SutonnyOMJ" pitchFamily="2" charset="0"/>
                <a:cs typeface="SutonnyOMJ" pitchFamily="2" charset="0"/>
              </a:rPr>
              <a:t>শ্রেণিঃ৮ম </a:t>
            </a:r>
            <a:endParaRPr lang="bn-IN" sz="2000" dirty="0" smtClean="0">
              <a:solidFill>
                <a:schemeClr val="tx1"/>
              </a:solidFill>
              <a:latin typeface="SutonnyOMJ" pitchFamily="2" charset="0"/>
              <a:cs typeface="SutonnyOMJ" pitchFamily="2" charset="0"/>
            </a:endParaRPr>
          </a:p>
          <a:p>
            <a:pPr>
              <a:buNone/>
            </a:pPr>
            <a:r>
              <a:rPr lang="bn-IN" sz="2000" dirty="0" smtClean="0">
                <a:solidFill>
                  <a:schemeClr val="tx1"/>
                </a:solidFill>
                <a:latin typeface="SutonnyOMJ" pitchFamily="2" charset="0"/>
                <a:cs typeface="SutonnyOMJ" pitchFamily="2" charset="0"/>
              </a:rPr>
              <a:t>    অধ্যায়ঃ১২তম </a:t>
            </a:r>
            <a:endParaRPr lang="en-US" sz="2000" dirty="0" smtClean="0">
              <a:solidFill>
                <a:schemeClr val="tx1"/>
              </a:solidFill>
              <a:latin typeface="SutonnyOMJ" pitchFamily="2" charset="0"/>
              <a:cs typeface="SutonnyOMJ" pitchFamily="2" charset="0"/>
            </a:endParaRPr>
          </a:p>
          <a:p>
            <a:pPr>
              <a:buNone/>
            </a:pPr>
            <a:r>
              <a:rPr lang="bn-IN" sz="2000" dirty="0" smtClean="0">
                <a:solidFill>
                  <a:schemeClr val="tx1"/>
                </a:solidFill>
                <a:latin typeface="SutonnyOMJ" pitchFamily="2" charset="0"/>
                <a:cs typeface="SutonnyOMJ" pitchFamily="2" charset="0"/>
              </a:rPr>
              <a:t> </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বিষয়</a:t>
            </a:r>
            <a:r>
              <a:rPr lang="bn-IN" sz="2000" dirty="0" smtClean="0">
                <a:solidFill>
                  <a:schemeClr val="tx1"/>
                </a:solidFill>
                <a:latin typeface="SutonnyOMJ" pitchFamily="2" charset="0"/>
                <a:cs typeface="SutonnyOMJ" pitchFamily="2" charset="0"/>
              </a:rPr>
              <a:t>ঃ</a:t>
            </a:r>
            <a:r>
              <a:rPr lang="en-US" sz="2000" dirty="0" err="1" smtClean="0">
                <a:solidFill>
                  <a:schemeClr val="tx1"/>
                </a:solidFill>
                <a:latin typeface="SutonnyOMJ" pitchFamily="2" charset="0"/>
                <a:cs typeface="SutonnyOMJ" pitchFamily="2" charset="0"/>
              </a:rPr>
              <a:t>বাংলাদেশ</a:t>
            </a:r>
            <a:r>
              <a:rPr lang="en-US" sz="2000" dirty="0" smtClean="0">
                <a:solidFill>
                  <a:schemeClr val="tx1"/>
                </a:solidFill>
                <a:latin typeface="SutonnyOMJ" pitchFamily="2" charset="0"/>
                <a:cs typeface="SutonnyOMJ" pitchFamily="2" charset="0"/>
              </a:rPr>
              <a:t> ও </a:t>
            </a:r>
            <a:r>
              <a:rPr lang="en-US" sz="2000" dirty="0" err="1" smtClean="0">
                <a:solidFill>
                  <a:schemeClr val="tx1"/>
                </a:solidFill>
                <a:latin typeface="SutonnyOMJ" pitchFamily="2" charset="0"/>
                <a:cs typeface="SutonnyOMJ" pitchFamily="2" charset="0"/>
              </a:rPr>
              <a:t>বি</a:t>
            </a:r>
            <a:r>
              <a:rPr lang="bn-IN" sz="2000" dirty="0" smtClean="0">
                <a:solidFill>
                  <a:schemeClr val="tx1"/>
                </a:solidFill>
                <a:latin typeface="SutonnyOMJ" pitchFamily="2" charset="0"/>
                <a:cs typeface="SutonnyOMJ" pitchFamily="2" charset="0"/>
              </a:rPr>
              <a:t>শ্ব ও পরিচয়  </a:t>
            </a:r>
            <a:endParaRPr lang="en-US" sz="2000" dirty="0" smtClean="0">
              <a:solidFill>
                <a:schemeClr val="tx1"/>
              </a:solidFill>
              <a:latin typeface="SutonnyOMJ" pitchFamily="2" charset="0"/>
              <a:cs typeface="SutonnyOMJ" pitchFamily="2" charset="0"/>
            </a:endParaRPr>
          </a:p>
          <a:p>
            <a:pPr>
              <a:buNone/>
            </a:pPr>
            <a:r>
              <a:rPr lang="bn-IN"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পাঠ</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শিরোনাম:বাংলাদেশের</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প্রা</a:t>
            </a:r>
            <a:r>
              <a:rPr lang="bn-IN" sz="2000" dirty="0" smtClean="0">
                <a:solidFill>
                  <a:schemeClr val="tx1"/>
                </a:solidFill>
                <a:latin typeface="SutonnyOMJ" pitchFamily="2" charset="0"/>
                <a:cs typeface="SutonnyOMJ" pitchFamily="2" charset="0"/>
              </a:rPr>
              <a:t>কৃতিক সম্পদ </a:t>
            </a:r>
          </a:p>
          <a:p>
            <a:r>
              <a:rPr lang="bn-IN" sz="2400" dirty="0" smtClean="0">
                <a:solidFill>
                  <a:srgbClr val="FFFF00"/>
                </a:solidFill>
                <a:latin typeface="SutonnyOMJ" pitchFamily="2" charset="0"/>
                <a:cs typeface="SutonnyOMJ" pitchFamily="2" charset="0"/>
              </a:rPr>
              <a:t>বিশেষ পাঠঃবাংলাদেশের প্রধান প্রধান শিল্প             </a:t>
            </a:r>
            <a:r>
              <a:rPr lang="bn-IN" sz="2000" dirty="0" smtClean="0">
                <a:solidFill>
                  <a:schemeClr val="tx1"/>
                </a:solidFill>
                <a:latin typeface="SutonnyOMJ" pitchFamily="2" charset="0"/>
                <a:cs typeface="SutonnyOMJ" pitchFamily="2" charset="0"/>
              </a:rPr>
              <a:t>সময়ঃ০০</a:t>
            </a:r>
            <a:r>
              <a:rPr lang="en-US" sz="2000" dirty="0" smtClean="0">
                <a:solidFill>
                  <a:schemeClr val="tx1"/>
                </a:solidFill>
                <a:latin typeface="SutonnyOMJ" pitchFamily="2" charset="0"/>
                <a:cs typeface="SutonnyOMJ" pitchFamily="2" charset="0"/>
              </a:rPr>
              <a:t>.00.00</a:t>
            </a:r>
            <a:r>
              <a:rPr lang="bn-IN" sz="2000" dirty="0" smtClean="0">
                <a:solidFill>
                  <a:schemeClr val="tx1"/>
                </a:solidFill>
                <a:latin typeface="SutonnyOMJ" pitchFamily="2" charset="0"/>
                <a:cs typeface="SutonnyOMJ" pitchFamily="2" charset="0"/>
              </a:rPr>
              <a:t> </a:t>
            </a:r>
          </a:p>
          <a:p>
            <a:pPr>
              <a:buNone/>
            </a:pP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 </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তারিখঃ ০০.০০.০০ </a:t>
            </a:r>
            <a:endParaRPr lang="en-US" sz="20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95600" y="2895600"/>
            <a:ext cx="6400800" cy="609600"/>
          </a:xfrm>
          <a:prstGeom prst="rect">
            <a:avLst/>
          </a:prstGeom>
          <a:ln>
            <a:noFill/>
          </a:ln>
          <a:effectLst>
            <a:softEdge rad="112500"/>
          </a:effectLst>
        </p:spPr>
      </p:pic>
      <p:sp>
        <p:nvSpPr>
          <p:cNvPr id="4" name="Plaque 3"/>
          <p:cNvSpPr/>
          <p:nvPr/>
        </p:nvSpPr>
        <p:spPr>
          <a:xfrm>
            <a:off x="685800" y="228600"/>
            <a:ext cx="8229600" cy="914400"/>
          </a:xfrm>
          <a:prstGeom prst="plaque">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533400" y="1371600"/>
            <a:ext cx="8305800" cy="4876800"/>
          </a:xfrm>
          <a:prstGeom prst="rect">
            <a:avLst/>
          </a:prstGeom>
          <a:solidFill>
            <a:srgbClr val="7030A0"/>
          </a:solidFill>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6" name="Rectangle 5"/>
          <p:cNvSpPr/>
          <p:nvPr/>
        </p:nvSpPr>
        <p:spPr>
          <a:xfrm>
            <a:off x="838200" y="1828800"/>
            <a:ext cx="3505200" cy="2819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0" y="2743200"/>
            <a:ext cx="3505200" cy="3124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35.jpg"/>
          <p:cNvPicPr>
            <a:picLocks noChangeAspect="1" noChangeArrowheads="1"/>
          </p:cNvPicPr>
          <p:nvPr/>
        </p:nvPicPr>
        <p:blipFill>
          <a:blip r:embed="rId3"/>
          <a:srcRect/>
          <a:stretch>
            <a:fillRect/>
          </a:stretch>
        </p:blipFill>
        <p:spPr bwMode="auto">
          <a:xfrm>
            <a:off x="838200" y="1828800"/>
            <a:ext cx="3581400" cy="3200400"/>
          </a:xfrm>
          <a:prstGeom prst="rect">
            <a:avLst/>
          </a:prstGeom>
          <a:ln w="88900" cap="sq" cmpd="thickThin">
            <a:solidFill>
              <a:schemeClr val="tx1"/>
            </a:solidFill>
            <a:prstDash val="solid"/>
            <a:miter lim="800000"/>
          </a:ln>
          <a:effectLst>
            <a:innerShdw blurRad="76200">
              <a:srgbClr val="000000"/>
            </a:innerShdw>
          </a:effectLst>
        </p:spPr>
      </p:pic>
      <p:sp>
        <p:nvSpPr>
          <p:cNvPr id="10" name="Plaque 9"/>
          <p:cNvSpPr/>
          <p:nvPr/>
        </p:nvSpPr>
        <p:spPr>
          <a:xfrm>
            <a:off x="2286000" y="5334000"/>
            <a:ext cx="1752600" cy="838200"/>
          </a:xfrm>
          <a:prstGeom prst="plaque">
            <a:avLst/>
          </a:prstGeom>
          <a:solidFill>
            <a:srgbClr val="FF0000"/>
          </a:solidFill>
          <a:ln>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চা শিল্প </a:t>
            </a:r>
            <a:endParaRPr lang="en-US" sz="3200" dirty="0">
              <a:solidFill>
                <a:schemeClr val="bg1"/>
              </a:solidFill>
              <a:latin typeface="SutonnyOMJ" pitchFamily="2" charset="0"/>
              <a:cs typeface="SutonnyOMJ" pitchFamily="2" charset="0"/>
            </a:endParaRPr>
          </a:p>
        </p:txBody>
      </p:sp>
      <p:pic>
        <p:nvPicPr>
          <p:cNvPr id="8" name="Picture 2" descr="C:\Users\sagor khan\Downloads\p34.jpg"/>
          <p:cNvPicPr>
            <a:picLocks noChangeAspect="1" noChangeArrowheads="1"/>
          </p:cNvPicPr>
          <p:nvPr/>
        </p:nvPicPr>
        <p:blipFill>
          <a:blip r:embed="rId4"/>
          <a:srcRect/>
          <a:stretch>
            <a:fillRect/>
          </a:stretch>
        </p:blipFill>
        <p:spPr bwMode="auto">
          <a:xfrm>
            <a:off x="5257800" y="2590800"/>
            <a:ext cx="3581400" cy="3200400"/>
          </a:xfrm>
          <a:prstGeom prst="rect">
            <a:avLst/>
          </a:prstGeom>
          <a:ln w="88900" cap="sq" cmpd="thickThin">
            <a:solidFill>
              <a:schemeClr val="tx1"/>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70" decel="100000"/>
                                        <p:tgtEl>
                                          <p:spTgt spid="4">
                                            <p:txEl>
                                              <p:pRg st="0" end="0"/>
                                            </p:txEl>
                                          </p:spTgt>
                                        </p:tgtEl>
                                      </p:cBhvr>
                                    </p:animEffect>
                                    <p:animScale>
                                      <p:cBhvr>
                                        <p:cTn id="8" dur="770" decel="100000"/>
                                        <p:tgtEl>
                                          <p:spTgt spid="4">
                                            <p:txEl>
                                              <p:pRg st="0" end="0"/>
                                            </p:txEl>
                                          </p:spTgt>
                                        </p:tgtEl>
                                      </p:cBhvr>
                                      <p:from x="10000" y="10000"/>
                                      <p:to x="200000" y="450000"/>
                                    </p:animScale>
                                    <p:animScale>
                                      <p:cBhvr>
                                        <p:cTn id="9" dur="1230" accel="100000" fill="hold">
                                          <p:stCondLst>
                                            <p:cond delay="770"/>
                                          </p:stCondLst>
                                        </p:cTn>
                                        <p:tgtEl>
                                          <p:spTgt spid="4">
                                            <p:txEl>
                                              <p:pRg st="0" end="0"/>
                                            </p:txEl>
                                          </p:spTgt>
                                        </p:tgtEl>
                                      </p:cBhvr>
                                      <p:from x="200000" y="450000"/>
                                      <p:to x="100000" y="100000"/>
                                    </p:animScale>
                                    <p:set>
                                      <p:cBhvr>
                                        <p:cTn id="10" dur="770" fill="hold"/>
                                        <p:tgtEl>
                                          <p:spTgt spid="4">
                                            <p:txEl>
                                              <p:pRg st="0" end="0"/>
                                            </p:txEl>
                                          </p:spTgt>
                                        </p:tgtEl>
                                        <p:attrNameLst>
                                          <p:attrName>ppt_x</p:attrName>
                                        </p:attrNameLst>
                                      </p:cBhvr>
                                      <p:to>
                                        <p:strVal val="(0.5)"/>
                                      </p:to>
                                    </p:set>
                                    <p:anim from="(0.5)" to="(#ppt_x)" calcmode="lin" valueType="num">
                                      <p:cBhvr>
                                        <p:cTn id="11" dur="1230" accel="100000" fill="hold">
                                          <p:stCondLst>
                                            <p:cond delay="770"/>
                                          </p:stCondLst>
                                        </p:cTn>
                                        <p:tgtEl>
                                          <p:spTgt spid="4">
                                            <p:txEl>
                                              <p:pRg st="0" end="0"/>
                                            </p:txEl>
                                          </p:spTgt>
                                        </p:tgtEl>
                                        <p:attrNameLst>
                                          <p:attrName>ppt_x</p:attrName>
                                        </p:attrNameLst>
                                      </p:cBhvr>
                                    </p:anim>
                                    <p:set>
                                      <p:cBhvr>
                                        <p:cTn id="12" dur="770" fill="hold"/>
                                        <p:tgtEl>
                                          <p:spTgt spid="4">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4" presetClass="entr" presetSubtype="0" accel="10000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500" fill="hold"/>
                                        <p:tgtEl>
                                          <p:spTgt spid="1026"/>
                                        </p:tgtEl>
                                        <p:attrNameLst>
                                          <p:attrName>ppt_w</p:attrName>
                                        </p:attrNameLst>
                                      </p:cBhvr>
                                      <p:tavLst>
                                        <p:tav tm="0">
                                          <p:val>
                                            <p:strVal val="#ppt_w*0.05"/>
                                          </p:val>
                                        </p:tav>
                                        <p:tav tm="100000">
                                          <p:val>
                                            <p:strVal val="#ppt_w"/>
                                          </p:val>
                                        </p:tav>
                                      </p:tavLst>
                                    </p:anim>
                                    <p:anim calcmode="lin" valueType="num">
                                      <p:cBhvr>
                                        <p:cTn id="19" dur="500" fill="hold"/>
                                        <p:tgtEl>
                                          <p:spTgt spid="1026"/>
                                        </p:tgtEl>
                                        <p:attrNameLst>
                                          <p:attrName>ppt_h</p:attrName>
                                        </p:attrNameLst>
                                      </p:cBhvr>
                                      <p:tavLst>
                                        <p:tav tm="0">
                                          <p:val>
                                            <p:strVal val="#ppt_h"/>
                                          </p:val>
                                        </p:tav>
                                        <p:tav tm="100000">
                                          <p:val>
                                            <p:strVal val="#ppt_h"/>
                                          </p:val>
                                        </p:tav>
                                      </p:tavLst>
                                    </p:anim>
                                    <p:anim calcmode="lin" valueType="num">
                                      <p:cBhvr>
                                        <p:cTn id="20" dur="500" fill="hold"/>
                                        <p:tgtEl>
                                          <p:spTgt spid="1026"/>
                                        </p:tgtEl>
                                        <p:attrNameLst>
                                          <p:attrName>ppt_x</p:attrName>
                                        </p:attrNameLst>
                                      </p:cBhvr>
                                      <p:tavLst>
                                        <p:tav tm="0">
                                          <p:val>
                                            <p:strVal val="#ppt_x-.2"/>
                                          </p:val>
                                        </p:tav>
                                        <p:tav tm="100000">
                                          <p:val>
                                            <p:strVal val="#ppt_x"/>
                                          </p:val>
                                        </p:tav>
                                      </p:tavLst>
                                    </p:anim>
                                    <p:anim calcmode="lin" valueType="num">
                                      <p:cBhvr>
                                        <p:cTn id="21" dur="500" fill="hold"/>
                                        <p:tgtEl>
                                          <p:spTgt spid="1026"/>
                                        </p:tgtEl>
                                        <p:attrNameLst>
                                          <p:attrName>ppt_y</p:attrName>
                                        </p:attrNameLst>
                                      </p:cBhvr>
                                      <p:tavLst>
                                        <p:tav tm="0">
                                          <p:val>
                                            <p:strVal val="#ppt_y"/>
                                          </p:val>
                                        </p:tav>
                                        <p:tav tm="100000">
                                          <p:val>
                                            <p:strVal val="#ppt_y"/>
                                          </p:val>
                                        </p:tav>
                                      </p:tavLst>
                                    </p:anim>
                                    <p:animEffect transition="in" filter="fade">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iterate type="lt">
                                    <p:tmPct val="10000"/>
                                  </p:iterate>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anim calcmode="lin" valueType="num">
                                      <p:cBhvr>
                                        <p:cTn id="28" dur="2000" fill="hold"/>
                                        <p:tgtEl>
                                          <p:spTgt spid="10"/>
                                        </p:tgtEl>
                                        <p:attrNameLst>
                                          <p:attrName>ppt_w</p:attrName>
                                        </p:attrNameLst>
                                      </p:cBhvr>
                                      <p:tavLst>
                                        <p:tav tm="0" fmla="#ppt_w*sin(2.5*pi*$)">
                                          <p:val>
                                            <p:fltVal val="0"/>
                                          </p:val>
                                        </p:tav>
                                        <p:tav tm="100000">
                                          <p:val>
                                            <p:fltVal val="1"/>
                                          </p:val>
                                        </p:tav>
                                      </p:tavLst>
                                    </p:anim>
                                    <p:anim calcmode="lin" valueType="num">
                                      <p:cBhvr>
                                        <p:cTn id="2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57500" y="2857500"/>
            <a:ext cx="6324600" cy="609600"/>
          </a:xfrm>
          <a:prstGeom prst="rect">
            <a:avLst/>
          </a:prstGeom>
          <a:ln>
            <a:noFill/>
          </a:ln>
          <a:effectLst>
            <a:softEdge rad="112500"/>
          </a:effectLst>
        </p:spPr>
      </p:pic>
      <p:sp>
        <p:nvSpPr>
          <p:cNvPr id="4" name="Rounded Rectangle 3"/>
          <p:cNvSpPr/>
          <p:nvPr/>
        </p:nvSpPr>
        <p:spPr>
          <a:xfrm>
            <a:off x="609600" y="152400"/>
            <a:ext cx="8534400" cy="914400"/>
          </a:xfrm>
          <a:prstGeom prst="round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3200" dirty="0">
              <a:solidFill>
                <a:schemeClr val="bg1"/>
              </a:solidFill>
            </a:endParaRPr>
          </a:p>
        </p:txBody>
      </p:sp>
      <p:sp>
        <p:nvSpPr>
          <p:cNvPr id="5" name="Rectangle 4"/>
          <p:cNvSpPr/>
          <p:nvPr/>
        </p:nvSpPr>
        <p:spPr>
          <a:xfrm>
            <a:off x="609600" y="1295400"/>
            <a:ext cx="8305800" cy="4953000"/>
          </a:xfrm>
          <a:prstGeom prst="rect">
            <a:avLst/>
          </a:prstGeom>
          <a:solidFill>
            <a:srgbClr val="7030A0"/>
          </a:solidFill>
          <a:ln>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চা বাংলাদেশের অতি পুরাতন শিল্পের মধ্যে একটি। সিলেট অঞ্চলে প্রচুর চা উৎপাদিত হয়। এছাড়া পার্বত্য চট্রগাম এবং দিনাজপুর ও পঞ্চগড়ে বর্তমানে চায়ের চাষ হচ্ছে। চা পাতা প্রক্রিয়াজাতকরণের মাধ্যমে তা পানের উপযোগী করা হয়। বাংলাদেশের নিজেদের চায়ের চাহিদা পূরণ করে  বিদেশেও  রপ্তানি করে থাকে।   </a:t>
            </a:r>
            <a:endParaRPr lang="en-US" sz="2400" dirty="0">
              <a:solidFill>
                <a:schemeClr val="bg1"/>
              </a:solidFill>
              <a:latin typeface="SutonnyOMJ" pitchFamily="2" charset="0"/>
              <a:cs typeface="SutonnyOMJ" pitchFamily="2" charset="0"/>
            </a:endParaRPr>
          </a:p>
        </p:txBody>
      </p:sp>
      <p:sp>
        <p:nvSpPr>
          <p:cNvPr id="6" name="Rectangle 5"/>
          <p:cNvSpPr/>
          <p:nvPr/>
        </p:nvSpPr>
        <p:spPr>
          <a:xfrm>
            <a:off x="2895600" y="152400"/>
            <a:ext cx="4648200" cy="914400"/>
          </a:xfrm>
          <a:prstGeom prst="rect">
            <a:avLst/>
          </a:prstGeom>
          <a:solidFill>
            <a:srgbClr val="FF0000"/>
          </a:solidFill>
          <a:ln>
            <a:solidFill>
              <a:schemeClr val="tx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চা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4)">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096000"/>
            <a:ext cx="9144000" cy="7620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3048000" y="3048000"/>
            <a:ext cx="6629400" cy="533400"/>
          </a:xfrm>
          <a:prstGeom prst="rect">
            <a:avLst/>
          </a:prstGeom>
          <a:ln>
            <a:noFill/>
          </a:ln>
          <a:effectLst>
            <a:softEdge rad="112500"/>
          </a:effectLst>
        </p:spPr>
      </p:pic>
      <p:sp>
        <p:nvSpPr>
          <p:cNvPr id="4" name="Rounded Rectangle 3"/>
          <p:cNvSpPr/>
          <p:nvPr/>
        </p:nvSpPr>
        <p:spPr>
          <a:xfrm>
            <a:off x="533400" y="152400"/>
            <a:ext cx="8305800" cy="914400"/>
          </a:xfrm>
          <a:prstGeom prst="round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ভাল করে লক্ষ কর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533400" y="1295400"/>
            <a:ext cx="8458200" cy="4876800"/>
          </a:xfrm>
          <a:prstGeom prst="rect">
            <a:avLst/>
          </a:prstGeom>
          <a:solidFill>
            <a:srgbClr val="7030A0"/>
          </a:solidFill>
          <a:ln>
            <a:solidFill>
              <a:srgbClr val="FF0000"/>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laque 5"/>
          <p:cNvSpPr/>
          <p:nvPr/>
        </p:nvSpPr>
        <p:spPr>
          <a:xfrm>
            <a:off x="1143000" y="1600200"/>
            <a:ext cx="3733800" cy="2971800"/>
          </a:xfrm>
          <a:prstGeom prst="plaqu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Plaque 6"/>
          <p:cNvSpPr/>
          <p:nvPr/>
        </p:nvSpPr>
        <p:spPr>
          <a:xfrm>
            <a:off x="5029200" y="1600200"/>
            <a:ext cx="3810000" cy="2895600"/>
          </a:xfrm>
          <a:prstGeom prst="plaqu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1026" name="Picture 2" descr="C:\Users\sagor khan\Downloads\p37.jpg"/>
          <p:cNvPicPr>
            <a:picLocks noChangeAspect="1" noChangeArrowheads="1"/>
          </p:cNvPicPr>
          <p:nvPr/>
        </p:nvPicPr>
        <p:blipFill>
          <a:blip r:embed="rId3"/>
          <a:srcRect/>
          <a:stretch>
            <a:fillRect/>
          </a:stretch>
        </p:blipFill>
        <p:spPr bwMode="auto">
          <a:xfrm>
            <a:off x="1066800" y="1600200"/>
            <a:ext cx="3810000" cy="3124200"/>
          </a:xfrm>
          <a:prstGeom prst="rect">
            <a:avLst/>
          </a:prstGeom>
          <a:ln w="88900" cap="sq" cmpd="thickThin">
            <a:solidFill>
              <a:schemeClr val="tx1"/>
            </a:solidFill>
            <a:prstDash val="solid"/>
            <a:miter lim="800000"/>
          </a:ln>
          <a:effectLst>
            <a:innerShdw blurRad="76200">
              <a:srgbClr val="000000"/>
            </a:innerShdw>
          </a:effectLst>
        </p:spPr>
      </p:pic>
      <p:pic>
        <p:nvPicPr>
          <p:cNvPr id="1027" name="Picture 3" descr="C:\Users\sagor khan\Downloads\p38.jpg"/>
          <p:cNvPicPr>
            <a:picLocks noChangeAspect="1" noChangeArrowheads="1"/>
          </p:cNvPicPr>
          <p:nvPr/>
        </p:nvPicPr>
        <p:blipFill>
          <a:blip r:embed="rId4"/>
          <a:srcRect/>
          <a:stretch>
            <a:fillRect/>
          </a:stretch>
        </p:blipFill>
        <p:spPr bwMode="auto">
          <a:xfrm>
            <a:off x="5105400" y="1600200"/>
            <a:ext cx="3810000" cy="3124200"/>
          </a:xfrm>
          <a:prstGeom prst="rect">
            <a:avLst/>
          </a:prstGeom>
          <a:ln w="88900" cap="sq" cmpd="thickThin">
            <a:solidFill>
              <a:schemeClr val="tx1"/>
            </a:solidFill>
            <a:prstDash val="solid"/>
            <a:miter lim="800000"/>
          </a:ln>
          <a:effectLst>
            <a:innerShdw blurRad="76200">
              <a:srgbClr val="000000"/>
            </a:innerShdw>
          </a:effectLst>
        </p:spPr>
      </p:pic>
      <p:sp>
        <p:nvSpPr>
          <p:cNvPr id="10" name="Oval 9"/>
          <p:cNvSpPr/>
          <p:nvPr/>
        </p:nvSpPr>
        <p:spPr>
          <a:xfrm>
            <a:off x="1066800" y="4876800"/>
            <a:ext cx="1371600" cy="1143000"/>
          </a:xfrm>
          <a:prstGeom prst="ellipse">
            <a:avLst/>
          </a:prstGeom>
          <a:solidFill>
            <a:srgbClr val="FF0000"/>
          </a:solidFill>
          <a:ln>
            <a:solidFill>
              <a:srgbClr val="FF0000"/>
            </a:solidFill>
          </a:ln>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তুলা শিল্প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22" dur="1000" fill="hold"/>
                                        <p:tgtEl>
                                          <p:spTgt spid="102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slide(fromBottom)">
                                      <p:cBhvr>
                                        <p:cTn id="31" dur="500"/>
                                        <p:tgtEl>
                                          <p:spTgt spid="1027"/>
                                        </p:tgtEl>
                                      </p:cBhvr>
                                    </p:animEffect>
                                  </p:childTnLst>
                                </p:cTn>
                              </p:par>
                            </p:childTnLst>
                          </p:cTn>
                        </p:par>
                      </p:childTnLst>
                    </p:cTn>
                  </p:par>
                  <p:par>
                    <p:cTn id="32" fill="hold">
                      <p:stCondLst>
                        <p:cond delay="indefinite"/>
                      </p:stCondLst>
                      <p:childTnLst>
                        <p:par>
                          <p:cTn id="33" fill="hold">
                            <p:stCondLst>
                              <p:cond delay="0"/>
                            </p:stCondLst>
                            <p:childTnLst>
                              <p:par>
                                <p:cTn id="34" presetID="24" presetClass="emph" presetSubtype="0" fill="hold" grpId="0" nodeType="clickEffect">
                                  <p:stCondLst>
                                    <p:cond delay="0"/>
                                  </p:stCondLst>
                                  <p:childTnLst>
                                    <p:animClr clrSpc="hsl">
                                      <p:cBhvr override="childStyle">
                                        <p:cTn id="35" dur="500" fill="hold"/>
                                        <p:tgtEl>
                                          <p:spTgt spid="10"/>
                                        </p:tgtEl>
                                        <p:attrNameLst>
                                          <p:attrName>style.color</p:attrName>
                                        </p:attrNameLst>
                                      </p:cBhvr>
                                      <p:by>
                                        <p:hsl h="0" s="-12549" l="-25098"/>
                                      </p:by>
                                    </p:animClr>
                                    <p:animClr clrSpc="hsl">
                                      <p:cBhvr>
                                        <p:cTn id="36" dur="500" fill="hold"/>
                                        <p:tgtEl>
                                          <p:spTgt spid="10"/>
                                        </p:tgtEl>
                                        <p:attrNameLst>
                                          <p:attrName>fillcolor</p:attrName>
                                        </p:attrNameLst>
                                      </p:cBhvr>
                                      <p:by>
                                        <p:hsl h="0" s="-12549" l="-25098"/>
                                      </p:by>
                                    </p:animClr>
                                    <p:animClr clrSpc="hsl">
                                      <p:cBhvr>
                                        <p:cTn id="37" dur="500" fill="hold"/>
                                        <p:tgtEl>
                                          <p:spTgt spid="10"/>
                                        </p:tgtEl>
                                        <p:attrNameLst>
                                          <p:attrName>stroke.color</p:attrName>
                                        </p:attrNameLst>
                                      </p:cBhvr>
                                      <p:by>
                                        <p:hsl h="0" s="-12549" l="-25098"/>
                                      </p:by>
                                    </p:animClr>
                                    <p:set>
                                      <p:cBhvr>
                                        <p:cTn id="38" dur="500" fill="hold"/>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3048000" y="3048000"/>
            <a:ext cx="6629400" cy="533400"/>
          </a:xfrm>
          <a:prstGeom prst="rect">
            <a:avLst/>
          </a:prstGeom>
          <a:ln>
            <a:noFill/>
          </a:ln>
          <a:effectLst>
            <a:softEdge rad="112500"/>
          </a:effectLst>
        </p:spPr>
      </p:pic>
      <p:sp>
        <p:nvSpPr>
          <p:cNvPr id="4" name="Rounded Rectangle 3"/>
          <p:cNvSpPr/>
          <p:nvPr/>
        </p:nvSpPr>
        <p:spPr>
          <a:xfrm>
            <a:off x="838200" y="228600"/>
            <a:ext cx="8153400" cy="914400"/>
          </a:xfrm>
          <a:prstGeom prst="roundRect">
            <a:avLst/>
          </a:prstGeom>
          <a:solidFill>
            <a:srgbClr val="92D05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447800"/>
            <a:ext cx="8382000" cy="4724400"/>
          </a:xfrm>
          <a:prstGeom prst="rect">
            <a:avLst/>
          </a:prstGeom>
          <a:solidFill>
            <a:srgbClr val="7030A0"/>
          </a:solidFill>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তুলা বাংলাদেশের একটি নতুন অর্থকরী ফসল।বর্তমানে বাংলাদেশের বাণিজ্যিকভাবে তুলার চাষ শুরু হয়েছে। এদেশের জলবায়ু ও মৃত্তিকা তুলা চাষের উপযোগী।তবে চাহিদার তুলনায় উৎপাদন কম বলে প্রয়োজনীয় তুলার বেশিই ভাগই বিদেশ থেকে আমদানি কর তে হয়।  </a:t>
            </a:r>
            <a:endParaRPr lang="en-US" sz="2400" dirty="0">
              <a:solidFill>
                <a:schemeClr val="bg1"/>
              </a:solidFill>
              <a:latin typeface="SutonnyOMJ" pitchFamily="2" charset="0"/>
              <a:cs typeface="SutonnyOMJ" pitchFamily="2" charset="0"/>
            </a:endParaRPr>
          </a:p>
        </p:txBody>
      </p:sp>
      <p:sp>
        <p:nvSpPr>
          <p:cNvPr id="6" name="Plaque 5"/>
          <p:cNvSpPr/>
          <p:nvPr/>
        </p:nvSpPr>
        <p:spPr>
          <a:xfrm>
            <a:off x="3276600" y="228600"/>
            <a:ext cx="3657600" cy="838200"/>
          </a:xfrm>
          <a:prstGeom prst="plaqu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তুলা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57500" y="2857500"/>
            <a:ext cx="6324600" cy="609600"/>
          </a:xfrm>
          <a:prstGeom prst="rect">
            <a:avLst/>
          </a:prstGeom>
          <a:ln>
            <a:noFill/>
          </a:ln>
          <a:effectLst>
            <a:softEdge rad="112500"/>
          </a:effectLst>
        </p:spPr>
      </p:pic>
      <p:sp>
        <p:nvSpPr>
          <p:cNvPr id="4" name="Rounded Rectangle 3"/>
          <p:cNvSpPr/>
          <p:nvPr/>
        </p:nvSpPr>
        <p:spPr>
          <a:xfrm>
            <a:off x="609600" y="228600"/>
            <a:ext cx="8001000" cy="9144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609600" y="1295400"/>
            <a:ext cx="8229600" cy="48768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66800" y="1447800"/>
            <a:ext cx="3505200" cy="3429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1371600"/>
            <a:ext cx="3505200" cy="33528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40.jpg"/>
          <p:cNvPicPr>
            <a:picLocks noChangeAspect="1" noChangeArrowheads="1"/>
          </p:cNvPicPr>
          <p:nvPr/>
        </p:nvPicPr>
        <p:blipFill>
          <a:blip r:embed="rId3"/>
          <a:srcRect/>
          <a:stretch>
            <a:fillRect/>
          </a:stretch>
        </p:blipFill>
        <p:spPr bwMode="auto">
          <a:xfrm>
            <a:off x="1066800" y="1447800"/>
            <a:ext cx="3505200" cy="3429000"/>
          </a:xfrm>
          <a:prstGeom prst="rect">
            <a:avLst/>
          </a:prstGeom>
          <a:ln w="88900" cap="sq" cmpd="thickThin">
            <a:solidFill>
              <a:schemeClr val="tx1"/>
            </a:solidFill>
            <a:prstDash val="solid"/>
            <a:miter lim="800000"/>
          </a:ln>
          <a:effectLst>
            <a:innerShdw blurRad="76200">
              <a:srgbClr val="000000"/>
            </a:innerShdw>
          </a:effectLst>
        </p:spPr>
      </p:pic>
      <p:pic>
        <p:nvPicPr>
          <p:cNvPr id="1027" name="Picture 3" descr="C:\Users\sagor khan\Downloads\p41.jpg"/>
          <p:cNvPicPr>
            <a:picLocks noChangeAspect="1" noChangeArrowheads="1"/>
          </p:cNvPicPr>
          <p:nvPr/>
        </p:nvPicPr>
        <p:blipFill>
          <a:blip r:embed="rId4"/>
          <a:srcRect/>
          <a:stretch>
            <a:fillRect/>
          </a:stretch>
        </p:blipFill>
        <p:spPr bwMode="auto">
          <a:xfrm>
            <a:off x="5257800" y="1371600"/>
            <a:ext cx="3505200" cy="3429000"/>
          </a:xfrm>
          <a:prstGeom prst="rect">
            <a:avLst/>
          </a:prstGeom>
          <a:ln w="88900" cap="sq" cmpd="thickThin">
            <a:solidFill>
              <a:schemeClr val="tx1"/>
            </a:solidFill>
            <a:prstDash val="solid"/>
            <a:miter lim="800000"/>
          </a:ln>
          <a:effectLst>
            <a:innerShdw blurRad="76200">
              <a:srgbClr val="000000"/>
            </a:innerShdw>
          </a:effectLst>
        </p:spPr>
      </p:pic>
      <p:sp>
        <p:nvSpPr>
          <p:cNvPr id="10" name="Plaque 9"/>
          <p:cNvSpPr/>
          <p:nvPr/>
        </p:nvSpPr>
        <p:spPr>
          <a:xfrm>
            <a:off x="4343400" y="5257800"/>
            <a:ext cx="1447800" cy="838200"/>
          </a:xfrm>
          <a:prstGeom prst="plaque">
            <a:avLst/>
          </a:prstGeom>
          <a:solidFill>
            <a:srgbClr val="7030A0"/>
          </a:solidFill>
          <a:ln>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তামাক শিল্প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edge">
                                      <p:cBhvr>
                                        <p:cTn id="16" dur="2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wheel(4)">
                                      <p:cBhvr>
                                        <p:cTn id="21" dur="20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770" decel="100000"/>
                                        <p:tgtEl>
                                          <p:spTgt spid="10"/>
                                        </p:tgtEl>
                                      </p:cBhvr>
                                    </p:animEffect>
                                    <p:animScale>
                                      <p:cBhvr>
                                        <p:cTn id="27" dur="770" decel="100000"/>
                                        <p:tgtEl>
                                          <p:spTgt spid="10"/>
                                        </p:tgtEl>
                                      </p:cBhvr>
                                      <p:from x="10000" y="10000"/>
                                      <p:to x="200000" y="450000"/>
                                    </p:animScale>
                                    <p:animScale>
                                      <p:cBhvr>
                                        <p:cTn id="28" dur="1230" accel="100000" fill="hold">
                                          <p:stCondLst>
                                            <p:cond delay="770"/>
                                          </p:stCondLst>
                                        </p:cTn>
                                        <p:tgtEl>
                                          <p:spTgt spid="10"/>
                                        </p:tgtEl>
                                      </p:cBhvr>
                                      <p:from x="200000" y="450000"/>
                                      <p:to x="100000" y="100000"/>
                                    </p:animScale>
                                    <p:set>
                                      <p:cBhvr>
                                        <p:cTn id="29" dur="770" fill="hold"/>
                                        <p:tgtEl>
                                          <p:spTgt spid="10"/>
                                        </p:tgtEl>
                                        <p:attrNameLst>
                                          <p:attrName>ppt_x</p:attrName>
                                        </p:attrNameLst>
                                      </p:cBhvr>
                                      <p:to>
                                        <p:strVal val="(0.5)"/>
                                      </p:to>
                                    </p:set>
                                    <p:anim from="(0.5)" to="(#ppt_x)" calcmode="lin" valueType="num">
                                      <p:cBhvr>
                                        <p:cTn id="30" dur="1230" accel="100000" fill="hold">
                                          <p:stCondLst>
                                            <p:cond delay="770"/>
                                          </p:stCondLst>
                                        </p:cTn>
                                        <p:tgtEl>
                                          <p:spTgt spid="10"/>
                                        </p:tgtEl>
                                        <p:attrNameLst>
                                          <p:attrName>ppt_x</p:attrName>
                                        </p:attrNameLst>
                                      </p:cBhvr>
                                    </p:anim>
                                    <p:set>
                                      <p:cBhvr>
                                        <p:cTn id="31" dur="770" fill="hold"/>
                                        <p:tgtEl>
                                          <p:spTgt spid="10"/>
                                        </p:tgtEl>
                                        <p:attrNameLst>
                                          <p:attrName>ppt_y</p:attrName>
                                        </p:attrNameLst>
                                      </p:cBhvr>
                                      <p:to>
                                        <p:strVal val="(#ppt_y+0.4)"/>
                                      </p:to>
                                    </p:set>
                                    <p:anim from="(#ppt_y+0.4)" to="(#ppt_y)" calcmode="lin" valueType="num">
                                      <p:cBhvr>
                                        <p:cTn id="32"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819400" y="2819400"/>
            <a:ext cx="6400800" cy="762000"/>
          </a:xfrm>
          <a:prstGeom prst="rect">
            <a:avLst/>
          </a:prstGeom>
          <a:ln>
            <a:noFill/>
          </a:ln>
          <a:effectLst>
            <a:softEdge rad="112500"/>
          </a:effectLst>
        </p:spPr>
      </p:pic>
      <p:sp>
        <p:nvSpPr>
          <p:cNvPr id="4" name="Rounded Rectangle 3"/>
          <p:cNvSpPr/>
          <p:nvPr/>
        </p:nvSpPr>
        <p:spPr>
          <a:xfrm>
            <a:off x="762000" y="152400"/>
            <a:ext cx="8153400" cy="914400"/>
          </a:xfrm>
          <a:prstGeom prst="round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 name="Plaque 4"/>
          <p:cNvSpPr/>
          <p:nvPr/>
        </p:nvSpPr>
        <p:spPr>
          <a:xfrm>
            <a:off x="3124200" y="152400"/>
            <a:ext cx="3429000" cy="914400"/>
          </a:xfrm>
          <a:prstGeom prst="plaque">
            <a:avLst/>
          </a:prstGeom>
          <a:solidFill>
            <a:srgbClr val="FF0000"/>
          </a:solidFill>
          <a:ln>
            <a:solidFill>
              <a:srgbClr val="FF0000"/>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তামাক শিল্প </a:t>
            </a:r>
            <a:endParaRPr lang="en-US" sz="4000" dirty="0">
              <a:solidFill>
                <a:schemeClr val="bg1"/>
              </a:solidFill>
              <a:latin typeface="SutonnyOMJ" pitchFamily="2" charset="0"/>
              <a:cs typeface="SutonnyOMJ" pitchFamily="2" charset="0"/>
            </a:endParaRPr>
          </a:p>
        </p:txBody>
      </p:sp>
      <p:sp>
        <p:nvSpPr>
          <p:cNvPr id="6" name="Rectangle 5"/>
          <p:cNvSpPr/>
          <p:nvPr/>
        </p:nvSpPr>
        <p:spPr>
          <a:xfrm>
            <a:off x="762000" y="1371600"/>
            <a:ext cx="8153400" cy="4800600"/>
          </a:xfrm>
          <a:prstGeom prst="rect">
            <a:avLst/>
          </a:prstGeom>
          <a:solidFill>
            <a:srgbClr val="7030A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বাংলাদেশের প্রায় সব অঞ্চলেই কিছু না কিছু তামাকের চাষ হয়। বাংলাদেশে শীতকালে তামাকের চাষ হয়। উত্তরবঙ্গ তামাক চাষের জন্য প্রসিদ্ধ হলেও বর্ত্মানে পার্বত্য চট্রগ্রামেও তামাক চাষ হচ্ছে। বাংলাদেশ তামাক উৎপাদনে স্বয়ংসম্পূর্ণ না হওয়ায় প্রতিবছর বিদেশ থেকে প্রচুর তামাক ও তামাকজাত দ্রব্য আমদানি করতে হয়। </a:t>
            </a:r>
            <a:endParaRPr lang="en-US" sz="24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edg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0800000">
            <a:off x="0" y="6172200"/>
            <a:ext cx="9144000" cy="685800"/>
          </a:xfrm>
          <a:prstGeom prst="rect">
            <a:avLst/>
          </a:prstGeom>
          <a:ln>
            <a:noFill/>
          </a:ln>
          <a:effectLst>
            <a:softEdge rad="112500"/>
          </a:effectLst>
        </p:spPr>
      </p:pic>
      <p:pic>
        <p:nvPicPr>
          <p:cNvPr id="3" name="Picture 3" descr="C:\Users\sagor khan\Downloads\pp.jpg"/>
          <p:cNvPicPr>
            <a:picLocks noChangeAspect="1" noChangeArrowheads="1"/>
          </p:cNvPicPr>
          <p:nvPr/>
        </p:nvPicPr>
        <p:blipFill>
          <a:blip r:embed="rId2"/>
          <a:srcRect/>
          <a:stretch>
            <a:fillRect/>
          </a:stretch>
        </p:blipFill>
        <p:spPr bwMode="auto">
          <a:xfrm rot="16200000">
            <a:off x="-2933700" y="2933700"/>
            <a:ext cx="6400800" cy="533400"/>
          </a:xfrm>
          <a:prstGeom prst="rect">
            <a:avLst/>
          </a:prstGeom>
          <a:ln>
            <a:noFill/>
          </a:ln>
          <a:effectLst>
            <a:softEdge rad="112500"/>
          </a:effectLst>
        </p:spPr>
      </p:pic>
      <p:sp>
        <p:nvSpPr>
          <p:cNvPr id="4" name="Rounded Rectangle 3"/>
          <p:cNvSpPr/>
          <p:nvPr/>
        </p:nvSpPr>
        <p:spPr>
          <a:xfrm>
            <a:off x="533400" y="228600"/>
            <a:ext cx="8458200" cy="914400"/>
          </a:xfrm>
          <a:prstGeom prst="round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নিচের চিত্রগুলো ভাল করে লক্ষ কর </a:t>
            </a:r>
            <a:endParaRPr lang="en-US" sz="3600" dirty="0">
              <a:solidFill>
                <a:schemeClr val="bg1"/>
              </a:solidFill>
              <a:latin typeface="SutonnyOMJ" pitchFamily="2" charset="0"/>
              <a:cs typeface="SutonnyOMJ" pitchFamily="2" charset="0"/>
            </a:endParaRPr>
          </a:p>
        </p:txBody>
      </p:sp>
      <p:sp>
        <p:nvSpPr>
          <p:cNvPr id="5" name="Rectangle 4"/>
          <p:cNvSpPr/>
          <p:nvPr/>
        </p:nvSpPr>
        <p:spPr>
          <a:xfrm>
            <a:off x="533400" y="1295400"/>
            <a:ext cx="8458200" cy="4876800"/>
          </a:xfrm>
          <a:prstGeom prst="rect">
            <a:avLst/>
          </a:prstGeom>
          <a:solidFill>
            <a:srgbClr val="7030A0"/>
          </a:solidFill>
          <a:ln>
            <a:solidFill>
              <a:srgbClr val="FF000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066800" y="1524000"/>
            <a:ext cx="3657600" cy="3352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29200" y="1447800"/>
            <a:ext cx="3657600" cy="3352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43.jpg"/>
          <p:cNvPicPr>
            <a:picLocks noChangeAspect="1" noChangeArrowheads="1"/>
          </p:cNvPicPr>
          <p:nvPr/>
        </p:nvPicPr>
        <p:blipFill>
          <a:blip r:embed="rId3"/>
          <a:srcRect/>
          <a:stretch>
            <a:fillRect/>
          </a:stretch>
        </p:blipFill>
        <p:spPr bwMode="auto">
          <a:xfrm>
            <a:off x="1143000" y="1524000"/>
            <a:ext cx="3657600" cy="3352800"/>
          </a:xfrm>
          <a:prstGeom prst="rect">
            <a:avLst/>
          </a:prstGeom>
          <a:ln w="88900" cap="sq" cmpd="thickThin">
            <a:solidFill>
              <a:schemeClr val="tx1"/>
            </a:solidFill>
            <a:prstDash val="solid"/>
            <a:miter lim="800000"/>
          </a:ln>
          <a:effectLst>
            <a:innerShdw blurRad="76200">
              <a:srgbClr val="000000"/>
            </a:innerShdw>
          </a:effectLst>
        </p:spPr>
      </p:pic>
      <p:pic>
        <p:nvPicPr>
          <p:cNvPr id="1027" name="Picture 3" descr="C:\Users\sagor khan\Downloads\p44.jpg"/>
          <p:cNvPicPr>
            <a:picLocks noChangeAspect="1" noChangeArrowheads="1"/>
          </p:cNvPicPr>
          <p:nvPr/>
        </p:nvPicPr>
        <p:blipFill>
          <a:blip r:embed="rId4"/>
          <a:srcRect/>
          <a:stretch>
            <a:fillRect/>
          </a:stretch>
        </p:blipFill>
        <p:spPr bwMode="auto">
          <a:xfrm>
            <a:off x="5105400" y="1524000"/>
            <a:ext cx="3657600" cy="3352800"/>
          </a:xfrm>
          <a:prstGeom prst="rect">
            <a:avLst/>
          </a:prstGeom>
          <a:ln w="88900" cap="sq" cmpd="thickThin">
            <a:solidFill>
              <a:schemeClr val="tx1"/>
            </a:solidFill>
            <a:prstDash val="solid"/>
            <a:miter lim="800000"/>
          </a:ln>
          <a:effectLst>
            <a:innerShdw blurRad="76200">
              <a:srgbClr val="000000"/>
            </a:innerShdw>
          </a:effectLst>
        </p:spPr>
      </p:pic>
      <p:sp>
        <p:nvSpPr>
          <p:cNvPr id="10" name="Rounded Rectangle 9"/>
          <p:cNvSpPr/>
          <p:nvPr/>
        </p:nvSpPr>
        <p:spPr>
          <a:xfrm>
            <a:off x="4419600" y="5181600"/>
            <a:ext cx="1676400" cy="914400"/>
          </a:xfrm>
          <a:prstGeom prst="roundRect">
            <a:avLst/>
          </a:prstGeom>
          <a:solidFill>
            <a:srgbClr val="FF000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rPr>
              <a:t>চিংড়ি শিল্প </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Effect transition="in" filter="wedge">
                                      <p:cBhvr>
                                        <p:cTn id="19" dur="2000"/>
                                        <p:tgtEl>
                                          <p:spTgt spid="1027"/>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132.jpg"/>
          <p:cNvPicPr>
            <a:picLocks noChangeAspect="1"/>
          </p:cNvPicPr>
          <p:nvPr/>
        </p:nvPicPr>
        <p:blipFill>
          <a:blip r:embed="rId2"/>
          <a:stretch>
            <a:fillRect/>
          </a:stretch>
        </p:blipFill>
        <p:spPr>
          <a:xfrm>
            <a:off x="0" y="6324600"/>
            <a:ext cx="9144000" cy="533400"/>
          </a:xfrm>
          <a:prstGeom prst="rect">
            <a:avLst/>
          </a:prstGeom>
        </p:spPr>
      </p:pic>
      <p:pic>
        <p:nvPicPr>
          <p:cNvPr id="1027" name="Picture 3" descr="C:\Users\sagor khan\Downloads\a132.jpg"/>
          <p:cNvPicPr>
            <a:picLocks noChangeAspect="1" noChangeArrowheads="1"/>
          </p:cNvPicPr>
          <p:nvPr/>
        </p:nvPicPr>
        <p:blipFill>
          <a:blip r:embed="rId2"/>
          <a:srcRect/>
          <a:stretch>
            <a:fillRect/>
          </a:stretch>
        </p:blipFill>
        <p:spPr bwMode="auto">
          <a:xfrm rot="5400000">
            <a:off x="-3009901" y="3009900"/>
            <a:ext cx="6705598" cy="685802"/>
          </a:xfrm>
          <a:prstGeom prst="rect">
            <a:avLst/>
          </a:prstGeom>
          <a:noFill/>
        </p:spPr>
      </p:pic>
      <p:sp>
        <p:nvSpPr>
          <p:cNvPr id="5" name="Rounded Rectangle 4"/>
          <p:cNvSpPr/>
          <p:nvPr/>
        </p:nvSpPr>
        <p:spPr>
          <a:xfrm>
            <a:off x="685800" y="152400"/>
            <a:ext cx="8229600" cy="990600"/>
          </a:xfrm>
          <a:prstGeom prst="round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800" dirty="0">
              <a:solidFill>
                <a:schemeClr val="tx1"/>
              </a:solidFill>
            </a:endParaRPr>
          </a:p>
        </p:txBody>
      </p:sp>
      <p:sp>
        <p:nvSpPr>
          <p:cNvPr id="6" name="Rectangle 5"/>
          <p:cNvSpPr/>
          <p:nvPr/>
        </p:nvSpPr>
        <p:spPr>
          <a:xfrm>
            <a:off x="685800" y="1295400"/>
            <a:ext cx="8229600" cy="5029200"/>
          </a:xfrm>
          <a:prstGeom prst="rect">
            <a:avLst/>
          </a:prstGeom>
          <a:solidFill>
            <a:srgbClr val="7030A0"/>
          </a:solidFill>
          <a:ln>
            <a:solidFill>
              <a:schemeClr val="tx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বাংলাদেশের  অর্থনীতিতে চিংড়ি মাছের গুরুত্ব অপরিসীম।বর্তমানে বাংলাদেশে চিংড়ি অন্যতম বৈ্দেশিক মুদ্রা অর্জনকারী পণ্য। তাই চিংড়িকে বাংলাদেশের “সাদা সোনা” বলা হয়। </a:t>
            </a:r>
            <a:endParaRPr lang="en-US" sz="2400" dirty="0">
              <a:solidFill>
                <a:schemeClr val="bg1"/>
              </a:solidFill>
              <a:latin typeface="SutonnyOMJ" pitchFamily="2" charset="0"/>
              <a:cs typeface="SutonnyOMJ" pitchFamily="2" charset="0"/>
            </a:endParaRPr>
          </a:p>
        </p:txBody>
      </p:sp>
      <p:sp>
        <p:nvSpPr>
          <p:cNvPr id="7" name="Rectangle 6"/>
          <p:cNvSpPr/>
          <p:nvPr/>
        </p:nvSpPr>
        <p:spPr>
          <a:xfrm>
            <a:off x="3200400" y="228600"/>
            <a:ext cx="3962400" cy="838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tx1"/>
                </a:solidFill>
                <a:latin typeface="SutonnyOMJ" pitchFamily="2" charset="0"/>
                <a:cs typeface="SutonnyOMJ" pitchFamily="2" charset="0"/>
              </a:rPr>
              <a:t>চিংড়ি শিল্প </a:t>
            </a:r>
            <a:endParaRPr lang="en-US" sz="4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agor khan\Downloads\a123.jpg"/>
          <p:cNvPicPr>
            <a:picLocks noChangeAspect="1" noChangeArrowheads="1"/>
          </p:cNvPicPr>
          <p:nvPr/>
        </p:nvPicPr>
        <p:blipFill>
          <a:blip r:embed="rId2"/>
          <a:srcRect/>
          <a:stretch>
            <a:fillRect/>
          </a:stretch>
        </p:blipFill>
        <p:spPr bwMode="auto">
          <a:xfrm>
            <a:off x="0" y="6400800"/>
            <a:ext cx="9144000" cy="457200"/>
          </a:xfrm>
          <a:prstGeom prst="rect">
            <a:avLst/>
          </a:prstGeom>
          <a:noFill/>
        </p:spPr>
      </p:pic>
      <p:pic>
        <p:nvPicPr>
          <p:cNvPr id="3" name="Picture 2" descr="C:\Users\sagor khan\Downloads\a123.jpg"/>
          <p:cNvPicPr>
            <a:picLocks noChangeAspect="1" noChangeArrowheads="1"/>
          </p:cNvPicPr>
          <p:nvPr/>
        </p:nvPicPr>
        <p:blipFill>
          <a:blip r:embed="rId2"/>
          <a:srcRect/>
          <a:stretch>
            <a:fillRect/>
          </a:stretch>
        </p:blipFill>
        <p:spPr bwMode="auto">
          <a:xfrm rot="5400000">
            <a:off x="-3083704" y="3083704"/>
            <a:ext cx="6700808" cy="533400"/>
          </a:xfrm>
          <a:prstGeom prst="rect">
            <a:avLst/>
          </a:prstGeom>
          <a:noFill/>
        </p:spPr>
      </p:pic>
      <p:sp>
        <p:nvSpPr>
          <p:cNvPr id="4" name="Rounded Rectangle 3"/>
          <p:cNvSpPr/>
          <p:nvPr/>
        </p:nvSpPr>
        <p:spPr>
          <a:xfrm>
            <a:off x="533400" y="152400"/>
            <a:ext cx="8610600" cy="914400"/>
          </a:xfrm>
          <a:prstGeom prst="roundRect">
            <a:avLst/>
          </a:prstGeom>
          <a:ln>
            <a:solidFill>
              <a:schemeClr val="tx1"/>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Rectangle 4"/>
          <p:cNvSpPr/>
          <p:nvPr/>
        </p:nvSpPr>
        <p:spPr>
          <a:xfrm>
            <a:off x="685800" y="1143000"/>
            <a:ext cx="8229600" cy="5181600"/>
          </a:xfrm>
          <a:prstGeom prst="rect">
            <a:avLst/>
          </a:prstGeom>
          <a:solidFill>
            <a:srgbClr val="7030A0"/>
          </a:solidFill>
          <a:ln>
            <a:solidFill>
              <a:srgbClr val="FF0000"/>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latin typeface="SutonnyOMJ" pitchFamily="2" charset="0"/>
                <a:cs typeface="SutonnyOMJ" pitchFamily="2" charset="0"/>
              </a:rPr>
              <a:t>১।সাদা </a:t>
            </a:r>
            <a:r>
              <a:rPr lang="en-US" sz="2000" dirty="0" err="1" smtClean="0">
                <a:solidFill>
                  <a:schemeClr val="bg1"/>
                </a:solidFill>
                <a:latin typeface="SutonnyOMJ" pitchFamily="2" charset="0"/>
                <a:cs typeface="SutonnyOMJ" pitchFamily="2" charset="0"/>
              </a:rPr>
              <a:t>সোনা</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বলা</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হয়</a:t>
            </a:r>
            <a:r>
              <a:rPr lang="en-US" sz="2000" dirty="0" smtClean="0">
                <a:solidFill>
                  <a:schemeClr val="bg1"/>
                </a:solidFill>
                <a:latin typeface="SutonnyOMJ" pitchFamily="2" charset="0"/>
                <a:cs typeface="SutonnyOMJ" pitchFamily="2" charset="0"/>
              </a:rPr>
              <a:t> ক</a:t>
            </a:r>
            <a:r>
              <a:rPr lang="bn-IN" sz="2000" dirty="0" smtClean="0">
                <a:solidFill>
                  <a:schemeClr val="bg1"/>
                </a:solidFill>
                <a:latin typeface="SutonnyOMJ" pitchFamily="2" charset="0"/>
                <a:cs typeface="SutonnyOMJ" pitchFamily="2" charset="0"/>
              </a:rPr>
              <a:t>োনটিকে?</a:t>
            </a:r>
          </a:p>
          <a:p>
            <a:pPr algn="ctr"/>
            <a:r>
              <a:rPr lang="bn-IN" sz="2000" dirty="0" smtClean="0">
                <a:solidFill>
                  <a:schemeClr val="bg1"/>
                </a:solidFill>
                <a:latin typeface="SutonnyOMJ" pitchFamily="2" charset="0"/>
                <a:cs typeface="SutonnyOMJ" pitchFamily="2" charset="0"/>
              </a:rPr>
              <a:t>উত্তরঃ চিংড়িকে বাংলাদেশের ‘সাদা সোনা’ বলা হয়। </a:t>
            </a:r>
          </a:p>
          <a:p>
            <a:pPr algn="ctr"/>
            <a:r>
              <a:rPr lang="bn-IN" sz="2000" dirty="0" smtClean="0">
                <a:solidFill>
                  <a:schemeClr val="bg1"/>
                </a:solidFill>
                <a:latin typeface="SutonnyOMJ" pitchFamily="2" charset="0"/>
                <a:cs typeface="SutonnyOMJ" pitchFamily="2" charset="0"/>
              </a:rPr>
              <a:t>২।আখ থেকে কী উৎপন্ন হয়? </a:t>
            </a:r>
          </a:p>
          <a:p>
            <a:pPr algn="ctr"/>
            <a:r>
              <a:rPr lang="bn-IN" sz="2000" dirty="0" smtClean="0">
                <a:solidFill>
                  <a:schemeClr val="bg1"/>
                </a:solidFill>
                <a:latin typeface="SutonnyOMJ" pitchFamily="2" charset="0"/>
                <a:cs typeface="SutonnyOMJ" pitchFamily="2" charset="0"/>
              </a:rPr>
              <a:t>উত্তরঃ ।আখ থেকে চিনি ও গুড়  উৎপন্ন হয়।</a:t>
            </a:r>
          </a:p>
          <a:p>
            <a:pPr algn="ctr"/>
            <a:r>
              <a:rPr lang="bn-IN" sz="2000" dirty="0" smtClean="0">
                <a:solidFill>
                  <a:schemeClr val="bg1"/>
                </a:solidFill>
                <a:latin typeface="SutonnyOMJ" pitchFamily="2" charset="0"/>
                <a:cs typeface="SutonnyOMJ" pitchFamily="2" charset="0"/>
              </a:rPr>
              <a:t>৩।বাংলাদেশের নতুন অর্থকরী ফসল কোনটি? </a:t>
            </a:r>
          </a:p>
          <a:p>
            <a:pPr algn="ctr"/>
            <a:r>
              <a:rPr lang="bn-IN" sz="2000" dirty="0" smtClean="0">
                <a:solidFill>
                  <a:schemeClr val="bg1"/>
                </a:solidFill>
                <a:latin typeface="SutonnyOMJ" pitchFamily="2" charset="0"/>
                <a:cs typeface="SutonnyOMJ" pitchFamily="2" charset="0"/>
              </a:rPr>
              <a:t>উত্তরঃ বাংলাদেশের নতুন অর্থকরী ফসল তুলা। </a:t>
            </a:r>
          </a:p>
          <a:p>
            <a:pPr algn="ctr"/>
            <a:r>
              <a:rPr lang="bn-IN" sz="2000" dirty="0" smtClean="0">
                <a:solidFill>
                  <a:schemeClr val="bg1"/>
                </a:solidFill>
                <a:latin typeface="SutonnyOMJ" pitchFamily="2" charset="0"/>
                <a:cs typeface="SutonnyOMJ" pitchFamily="2" charset="0"/>
              </a:rPr>
              <a:t>৪।১৯৪৭ সালে এদেশে কয়টি বস্ত্রকল ছিল? </a:t>
            </a:r>
          </a:p>
          <a:p>
            <a:pPr algn="ctr"/>
            <a:r>
              <a:rPr lang="bn-IN" sz="2000" dirty="0" smtClean="0">
                <a:solidFill>
                  <a:schemeClr val="bg1"/>
                </a:solidFill>
                <a:latin typeface="SutonnyOMJ" pitchFamily="2" charset="0"/>
                <a:cs typeface="SutonnyOMJ" pitchFamily="2" charset="0"/>
              </a:rPr>
              <a:t>উত্তরঃ ১৯৪৭ সালে এদেশে ৮টি বস্ত্রকল ছিল। </a:t>
            </a:r>
          </a:p>
          <a:p>
            <a:pPr algn="ctr"/>
            <a:r>
              <a:rPr lang="bn-IN" sz="2000" dirty="0" smtClean="0">
                <a:solidFill>
                  <a:schemeClr val="bg1"/>
                </a:solidFill>
                <a:latin typeface="SutonnyOMJ" pitchFamily="2" charset="0"/>
                <a:cs typeface="SutonnyOMJ" pitchFamily="2" charset="0"/>
              </a:rPr>
              <a:t>৫।বর্তমানে পোশাক শিল্পে কত সংখ্যক শ্রমিক কাজ করে? </a:t>
            </a:r>
          </a:p>
          <a:p>
            <a:pPr algn="ctr"/>
            <a:r>
              <a:rPr lang="bn-IN" sz="2000" dirty="0" smtClean="0">
                <a:solidFill>
                  <a:schemeClr val="bg1"/>
                </a:solidFill>
                <a:latin typeface="SutonnyOMJ" pitchFamily="2" charset="0"/>
                <a:cs typeface="SutonnyOMJ" pitchFamily="2" charset="0"/>
              </a:rPr>
              <a:t>উত্তরঃ ।বর্তমানে পোশাক শিল্পে ৪০ লক্ষের অধিক শ্রমিক কাজ করে।</a:t>
            </a:r>
            <a:endParaRPr lang="en-US" sz="2000" dirty="0" smtClean="0">
              <a:solidFill>
                <a:schemeClr val="bg1"/>
              </a:solidFill>
              <a:latin typeface="SutonnyOMJ" pitchFamily="2" charset="0"/>
              <a:cs typeface="SutonnyOMJ" pitchFamily="2" charset="0"/>
            </a:endParaRPr>
          </a:p>
          <a:p>
            <a:pPr algn="ctr"/>
            <a:r>
              <a:rPr lang="en-US" sz="2000" dirty="0" smtClean="0">
                <a:solidFill>
                  <a:schemeClr val="bg1"/>
                </a:solidFill>
                <a:latin typeface="SutonnyOMJ" pitchFamily="2" charset="0"/>
                <a:cs typeface="SutonnyOMJ" pitchFamily="2" charset="0"/>
              </a:rPr>
              <a:t>৬।বাংলাদেশের </a:t>
            </a:r>
            <a:r>
              <a:rPr lang="en-US" sz="2000" dirty="0" err="1" smtClean="0">
                <a:solidFill>
                  <a:schemeClr val="bg1"/>
                </a:solidFill>
                <a:latin typeface="SutonnyOMJ" pitchFamily="2" charset="0"/>
                <a:cs typeface="SutonnyOMJ" pitchFamily="2" charset="0"/>
              </a:rPr>
              <a:t>অতি</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পুরাতন</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শিল্প</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কোনটি</a:t>
            </a:r>
            <a:r>
              <a:rPr lang="en-US" sz="2000" dirty="0" smtClean="0">
                <a:solidFill>
                  <a:schemeClr val="bg1"/>
                </a:solidFill>
                <a:latin typeface="SutonnyOMJ" pitchFamily="2" charset="0"/>
                <a:cs typeface="SutonnyOMJ" pitchFamily="2" charset="0"/>
              </a:rPr>
              <a:t>?</a:t>
            </a:r>
            <a:endParaRPr lang="bn-IN" sz="2000" dirty="0" smtClean="0">
              <a:solidFill>
                <a:schemeClr val="bg1"/>
              </a:solidFill>
              <a:latin typeface="SutonnyOMJ" pitchFamily="2" charset="0"/>
              <a:cs typeface="SutonnyOMJ" pitchFamily="2" charset="0"/>
            </a:endParaRPr>
          </a:p>
          <a:p>
            <a:pPr algn="ctr"/>
            <a:r>
              <a:rPr lang="en-US" sz="2000" dirty="0" smtClean="0">
                <a:solidFill>
                  <a:schemeClr val="bg1"/>
                </a:solidFill>
                <a:latin typeface="SutonnyOMJ" pitchFamily="2" charset="0"/>
                <a:cs typeface="SutonnyOMJ" pitchFamily="2" charset="0"/>
              </a:rPr>
              <a:t> </a:t>
            </a:r>
          </a:p>
          <a:p>
            <a:pPr algn="ctr"/>
            <a:r>
              <a:rPr lang="en-US" sz="2000" dirty="0" err="1" smtClean="0">
                <a:solidFill>
                  <a:schemeClr val="bg1"/>
                </a:solidFill>
                <a:latin typeface="SutonnyOMJ" pitchFamily="2" charset="0"/>
                <a:cs typeface="SutonnyOMJ" pitchFamily="2" charset="0"/>
              </a:rPr>
              <a:t>উত্তরঃ</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বাংলাদেশের</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অতি</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পুরাতন</a:t>
            </a:r>
            <a:r>
              <a:rPr lang="en-US" sz="2000" dirty="0" smtClean="0">
                <a:solidFill>
                  <a:schemeClr val="bg1"/>
                </a:solidFill>
                <a:latin typeface="SutonnyOMJ" pitchFamily="2" charset="0"/>
                <a:cs typeface="SutonnyOMJ" pitchFamily="2" charset="0"/>
              </a:rPr>
              <a:t> </a:t>
            </a:r>
            <a:r>
              <a:rPr lang="en-US" sz="2000" dirty="0" err="1" smtClean="0">
                <a:solidFill>
                  <a:schemeClr val="bg1"/>
                </a:solidFill>
                <a:latin typeface="SutonnyOMJ" pitchFamily="2" charset="0"/>
                <a:cs typeface="SutonnyOMJ" pitchFamily="2" charset="0"/>
              </a:rPr>
              <a:t>শিল্প</a:t>
            </a:r>
            <a:r>
              <a:rPr lang="en-US" sz="2000" dirty="0" smtClean="0">
                <a:solidFill>
                  <a:schemeClr val="bg1"/>
                </a:solidFill>
                <a:latin typeface="SutonnyOMJ" pitchFamily="2" charset="0"/>
                <a:cs typeface="SutonnyOMJ" pitchFamily="2" charset="0"/>
              </a:rPr>
              <a:t> </a:t>
            </a:r>
            <a:r>
              <a:rPr lang="bn-IN" sz="2000" dirty="0" smtClean="0">
                <a:solidFill>
                  <a:schemeClr val="bg1"/>
                </a:solidFill>
                <a:latin typeface="SutonnyOMJ" pitchFamily="2" charset="0"/>
                <a:cs typeface="SutonnyOMJ" pitchFamily="2" charset="0"/>
              </a:rPr>
              <a:t>চা। </a:t>
            </a:r>
          </a:p>
          <a:p>
            <a:pPr algn="ctr"/>
            <a:r>
              <a:rPr lang="bn-IN" sz="2000" dirty="0" smtClean="0">
                <a:solidFill>
                  <a:srgbClr val="FF0000"/>
                </a:solidFill>
                <a:latin typeface="SutonnyOMJ" pitchFamily="2" charset="0"/>
                <a:cs typeface="SutonnyOMJ" pitchFamily="2" charset="0"/>
              </a:rPr>
              <a:t> </a:t>
            </a:r>
            <a:endParaRPr lang="en-US" sz="2000" dirty="0">
              <a:solidFill>
                <a:srgbClr val="FF0000"/>
              </a:solidFill>
              <a:latin typeface="SutonnyOMJ" pitchFamily="2" charset="0"/>
              <a:cs typeface="SutonnyOMJ" pitchFamily="2" charset="0"/>
            </a:endParaRPr>
          </a:p>
        </p:txBody>
      </p:sp>
      <p:sp>
        <p:nvSpPr>
          <p:cNvPr id="6" name="Rectangle 5"/>
          <p:cNvSpPr/>
          <p:nvPr/>
        </p:nvSpPr>
        <p:spPr>
          <a:xfrm>
            <a:off x="3505200" y="152400"/>
            <a:ext cx="4495800" cy="914400"/>
          </a:xfrm>
          <a:prstGeom prst="rect">
            <a:avLst/>
          </a:prstGeom>
          <a:solidFill>
            <a:srgbClr val="FF0000"/>
          </a:solidFill>
          <a:ln>
            <a:solidFill>
              <a:schemeClr val="tx1"/>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4000" dirty="0" err="1" smtClean="0">
                <a:solidFill>
                  <a:schemeClr val="bg1"/>
                </a:solidFill>
              </a:rPr>
              <a:t>মূল্যায়ন</a:t>
            </a:r>
            <a:r>
              <a:rPr lang="en-US" sz="3200" dirty="0" smtClean="0">
                <a:solidFill>
                  <a:schemeClr val="tx1"/>
                </a:solidFill>
              </a:rPr>
              <a:t> </a:t>
            </a:r>
            <a:endParaRPr 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wipe(down)">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p:cTn id="2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wipe(down)">
                                      <p:cBhvr>
                                        <p:cTn id="41" dur="500"/>
                                        <p:tgtEl>
                                          <p:spTgt spid="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ntr" presetSubtype="0" fill="hold"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49" dur="1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5">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5" presetClass="entr" presetSubtype="0" fill="hold" nodeType="clickEffect">
                                  <p:stCondLst>
                                    <p:cond delay="0"/>
                                  </p:stCondLst>
                                  <p:childTnLst>
                                    <p:set>
                                      <p:cBhvr>
                                        <p:cTn id="57" dur="1" fill="hold">
                                          <p:stCondLst>
                                            <p:cond delay="0"/>
                                          </p:stCondLst>
                                        </p:cTn>
                                        <p:tgtEl>
                                          <p:spTgt spid="5">
                                            <p:txEl>
                                              <p:pRg st="6" end="6"/>
                                            </p:txEl>
                                          </p:spTgt>
                                        </p:tgtEl>
                                        <p:attrNameLst>
                                          <p:attrName>style.visibility</p:attrName>
                                        </p:attrNameLst>
                                      </p:cBhvr>
                                      <p:to>
                                        <p:strVal val="visible"/>
                                      </p:to>
                                    </p:set>
                                    <p:anim calcmode="lin" valueType="num">
                                      <p:cBhvr>
                                        <p:cTn id="58" dur="500" decel="50000" fill="hold">
                                          <p:stCondLst>
                                            <p:cond delay="0"/>
                                          </p:stCondLst>
                                        </p:cTn>
                                        <p:tgtEl>
                                          <p:spTgt spid="5">
                                            <p:txEl>
                                              <p:pRg st="6" end="6"/>
                                            </p:txEl>
                                          </p:spTgt>
                                        </p:tgtEl>
                                        <p:attrNameLst>
                                          <p:attrName>style.rotation</p:attrName>
                                        </p:attrNameLst>
                                      </p:cBhvr>
                                      <p:tavLst>
                                        <p:tav tm="0">
                                          <p:val>
                                            <p:fltVal val="-90"/>
                                          </p:val>
                                        </p:tav>
                                        <p:tav tm="100000">
                                          <p:val>
                                            <p:fltVal val="0"/>
                                          </p:val>
                                        </p:tav>
                                      </p:tavLst>
                                    </p:anim>
                                    <p:anim calcmode="lin" valueType="num">
                                      <p:cBhvr>
                                        <p:cTn id="59" dur="500" decel="50000" fill="hold">
                                          <p:stCondLst>
                                            <p:cond delay="0"/>
                                          </p:stCondLst>
                                        </p:cTn>
                                        <p:tgtEl>
                                          <p:spTgt spid="5">
                                            <p:txEl>
                                              <p:pRg st="6" end="6"/>
                                            </p:txEl>
                                          </p:spTgt>
                                        </p:tgtEl>
                                        <p:attrNameLst>
                                          <p:attrName>ppt_w</p:attrName>
                                        </p:attrNameLst>
                                      </p:cBhvr>
                                      <p:tavLst>
                                        <p:tav tm="0">
                                          <p:val>
                                            <p:strVal val="#ppt_w"/>
                                          </p:val>
                                        </p:tav>
                                        <p:tav tm="100000">
                                          <p:val>
                                            <p:strVal val="#ppt_w*.05"/>
                                          </p:val>
                                        </p:tav>
                                      </p:tavLst>
                                    </p:anim>
                                    <p:anim calcmode="lin" valueType="num">
                                      <p:cBhvr>
                                        <p:cTn id="60" dur="500" accel="50000" fill="hold">
                                          <p:stCondLst>
                                            <p:cond delay="500"/>
                                          </p:stCondLst>
                                        </p:cTn>
                                        <p:tgtEl>
                                          <p:spTgt spid="5">
                                            <p:txEl>
                                              <p:pRg st="6" end="6"/>
                                            </p:txEl>
                                          </p:spTgt>
                                        </p:tgtEl>
                                        <p:attrNameLst>
                                          <p:attrName>ppt_w</p:attrName>
                                        </p:attrNameLst>
                                      </p:cBhvr>
                                      <p:tavLst>
                                        <p:tav tm="0">
                                          <p:val>
                                            <p:strVal val="#ppt_w*.05"/>
                                          </p:val>
                                        </p:tav>
                                        <p:tav tm="100000">
                                          <p:val>
                                            <p:strVal val="#ppt_w"/>
                                          </p:val>
                                        </p:tav>
                                      </p:tavLst>
                                    </p:anim>
                                    <p:anim calcmode="lin" valueType="num">
                                      <p:cBhvr>
                                        <p:cTn id="61" dur="10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62" dur="500" decel="50000" fill="hold">
                                          <p:stCondLst>
                                            <p:cond delay="0"/>
                                          </p:stCondLst>
                                        </p:cTn>
                                        <p:tgtEl>
                                          <p:spTgt spid="5">
                                            <p:txEl>
                                              <p:pRg st="6" end="6"/>
                                            </p:txEl>
                                          </p:spTgt>
                                        </p:tgtEl>
                                        <p:attrNameLst>
                                          <p:attrName>ppt_x</p:attrName>
                                        </p:attrNameLst>
                                      </p:cBhvr>
                                      <p:tavLst>
                                        <p:tav tm="0">
                                          <p:val>
                                            <p:strVal val="#ppt_x+.4"/>
                                          </p:val>
                                        </p:tav>
                                        <p:tav tm="100000">
                                          <p:val>
                                            <p:strVal val="#ppt_x"/>
                                          </p:val>
                                        </p:tav>
                                      </p:tavLst>
                                    </p:anim>
                                    <p:anim calcmode="lin" valueType="num">
                                      <p:cBhvr>
                                        <p:cTn id="63" dur="500" decel="50000" fill="hold">
                                          <p:stCondLst>
                                            <p:cond delay="0"/>
                                          </p:stCondLst>
                                        </p:cTn>
                                        <p:tgtEl>
                                          <p:spTgt spid="5">
                                            <p:txEl>
                                              <p:pRg st="6" end="6"/>
                                            </p:txEl>
                                          </p:spTgt>
                                        </p:tgtEl>
                                        <p:attrNameLst>
                                          <p:attrName>ppt_y</p:attrName>
                                        </p:attrNameLst>
                                      </p:cBhvr>
                                      <p:tavLst>
                                        <p:tav tm="0">
                                          <p:val>
                                            <p:strVal val="#ppt_y-.2"/>
                                          </p:val>
                                        </p:tav>
                                        <p:tav tm="100000">
                                          <p:val>
                                            <p:strVal val="#ppt_y+.1"/>
                                          </p:val>
                                        </p:tav>
                                      </p:tavLst>
                                    </p:anim>
                                    <p:anim calcmode="lin" valueType="num">
                                      <p:cBhvr>
                                        <p:cTn id="64" dur="500" accel="50000" fill="hold">
                                          <p:stCondLst>
                                            <p:cond delay="500"/>
                                          </p:stCondLst>
                                        </p:cTn>
                                        <p:tgtEl>
                                          <p:spTgt spid="5">
                                            <p:txEl>
                                              <p:pRg st="6" end="6"/>
                                            </p:txEl>
                                          </p:spTgt>
                                        </p:tgtEl>
                                        <p:attrNameLst>
                                          <p:attrName>ppt_y</p:attrName>
                                        </p:attrNameLst>
                                      </p:cBhvr>
                                      <p:tavLst>
                                        <p:tav tm="0">
                                          <p:val>
                                            <p:strVal val="#ppt_y+.1"/>
                                          </p:val>
                                        </p:tav>
                                        <p:tav tm="100000">
                                          <p:val>
                                            <p:strVal val="#ppt_y"/>
                                          </p:val>
                                        </p:tav>
                                      </p:tavLst>
                                    </p:anim>
                                    <p:animEffect transition="in" filter="fade">
                                      <p:cBhvr>
                                        <p:cTn id="65" dur="1000" decel="50000">
                                          <p:stCondLst>
                                            <p:cond delay="0"/>
                                          </p:stCondLst>
                                        </p:cTn>
                                        <p:tgtEl>
                                          <p:spTgt spid="5">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Effect transition="in" filter="wipe(down)">
                                      <p:cBhvr>
                                        <p:cTn id="70" dur="500"/>
                                        <p:tgtEl>
                                          <p:spTgt spid="5">
                                            <p:txEl>
                                              <p:pRg st="7" end="7"/>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nodeType="clickEffect">
                                  <p:stCondLst>
                                    <p:cond delay="0"/>
                                  </p:stCondLst>
                                  <p:childTnLst>
                                    <p:set>
                                      <p:cBhvr>
                                        <p:cTn id="74" dur="1" fill="hold">
                                          <p:stCondLst>
                                            <p:cond delay="0"/>
                                          </p:stCondLst>
                                        </p:cTn>
                                        <p:tgtEl>
                                          <p:spTgt spid="5">
                                            <p:txEl>
                                              <p:pRg st="8" end="8"/>
                                            </p:txEl>
                                          </p:spTgt>
                                        </p:tgtEl>
                                        <p:attrNameLst>
                                          <p:attrName>style.visibility</p:attrName>
                                        </p:attrNameLst>
                                      </p:cBhvr>
                                      <p:to>
                                        <p:strVal val="visible"/>
                                      </p:to>
                                    </p:set>
                                    <p:anim calcmode="lin" valueType="num">
                                      <p:cBhvr>
                                        <p:cTn id="75" dur="500" decel="50000" fill="hold">
                                          <p:stCondLst>
                                            <p:cond delay="0"/>
                                          </p:stCondLst>
                                        </p:cTn>
                                        <p:tgtEl>
                                          <p:spTgt spid="5">
                                            <p:txEl>
                                              <p:pRg st="8" end="8"/>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5">
                                            <p:txEl>
                                              <p:pRg st="8" end="8"/>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5">
                                            <p:txEl>
                                              <p:pRg st="8" end="8"/>
                                            </p:txEl>
                                          </p:spTgt>
                                        </p:tgtEl>
                                        <p:attrNameLst>
                                          <p:attrName>ppt_w</p:attrName>
                                        </p:attrNameLst>
                                      </p:cBhvr>
                                      <p:tavLst>
                                        <p:tav tm="0">
                                          <p:val>
                                            <p:strVal val="#ppt_w*.05"/>
                                          </p:val>
                                        </p:tav>
                                        <p:tav tm="100000">
                                          <p:val>
                                            <p:strVal val="#ppt_w"/>
                                          </p:val>
                                        </p:tav>
                                      </p:tavLst>
                                    </p:anim>
                                    <p:anim calcmode="lin" valueType="num">
                                      <p:cBhvr>
                                        <p:cTn id="78" dur="1000" fill="hold"/>
                                        <p:tgtEl>
                                          <p:spTgt spid="5">
                                            <p:txEl>
                                              <p:pRg st="8" end="8"/>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5">
                                            <p:txEl>
                                              <p:pRg st="8" end="8"/>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5">
                                            <p:txEl>
                                              <p:pRg st="8" end="8"/>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5">
                                            <p:txEl>
                                              <p:pRg st="8" end="8"/>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5">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5">
                                            <p:txEl>
                                              <p:pRg st="9" end="9"/>
                                            </p:txEl>
                                          </p:spTgt>
                                        </p:tgtEl>
                                        <p:attrNameLst>
                                          <p:attrName>style.visibility</p:attrName>
                                        </p:attrNameLst>
                                      </p:cBhvr>
                                      <p:to>
                                        <p:strVal val="visible"/>
                                      </p:to>
                                    </p:set>
                                    <p:animEffect transition="in" filter="wipe(down)">
                                      <p:cBhvr>
                                        <p:cTn id="87" dur="500"/>
                                        <p:tgtEl>
                                          <p:spTgt spid="5">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5" presetClass="entr" presetSubtype="0" fill="hold" nodeType="clickEffect">
                                  <p:stCondLst>
                                    <p:cond delay="0"/>
                                  </p:stCondLst>
                                  <p:childTnLst>
                                    <p:set>
                                      <p:cBhvr>
                                        <p:cTn id="91" dur="1" fill="hold">
                                          <p:stCondLst>
                                            <p:cond delay="0"/>
                                          </p:stCondLst>
                                        </p:cTn>
                                        <p:tgtEl>
                                          <p:spTgt spid="5">
                                            <p:txEl>
                                              <p:pRg st="10" end="10"/>
                                            </p:txEl>
                                          </p:spTgt>
                                        </p:tgtEl>
                                        <p:attrNameLst>
                                          <p:attrName>style.visibility</p:attrName>
                                        </p:attrNameLst>
                                      </p:cBhvr>
                                      <p:to>
                                        <p:strVal val="visible"/>
                                      </p:to>
                                    </p:set>
                                    <p:anim calcmode="lin" valueType="num">
                                      <p:cBhvr>
                                        <p:cTn id="92" dur="500" decel="50000" fill="hold">
                                          <p:stCondLst>
                                            <p:cond delay="0"/>
                                          </p:stCondLst>
                                        </p:cTn>
                                        <p:tgtEl>
                                          <p:spTgt spid="5">
                                            <p:txEl>
                                              <p:pRg st="10" end="10"/>
                                            </p:txEl>
                                          </p:spTgt>
                                        </p:tgtEl>
                                        <p:attrNameLst>
                                          <p:attrName>style.rotation</p:attrName>
                                        </p:attrNameLst>
                                      </p:cBhvr>
                                      <p:tavLst>
                                        <p:tav tm="0">
                                          <p:val>
                                            <p:fltVal val="-90"/>
                                          </p:val>
                                        </p:tav>
                                        <p:tav tm="100000">
                                          <p:val>
                                            <p:fltVal val="0"/>
                                          </p:val>
                                        </p:tav>
                                      </p:tavLst>
                                    </p:anim>
                                    <p:anim calcmode="lin" valueType="num">
                                      <p:cBhvr>
                                        <p:cTn id="93" dur="500" decel="50000" fill="hold">
                                          <p:stCondLst>
                                            <p:cond delay="0"/>
                                          </p:stCondLst>
                                        </p:cTn>
                                        <p:tgtEl>
                                          <p:spTgt spid="5">
                                            <p:txEl>
                                              <p:pRg st="10" end="10"/>
                                            </p:txEl>
                                          </p:spTgt>
                                        </p:tgtEl>
                                        <p:attrNameLst>
                                          <p:attrName>ppt_w</p:attrName>
                                        </p:attrNameLst>
                                      </p:cBhvr>
                                      <p:tavLst>
                                        <p:tav tm="0">
                                          <p:val>
                                            <p:strVal val="#ppt_w"/>
                                          </p:val>
                                        </p:tav>
                                        <p:tav tm="100000">
                                          <p:val>
                                            <p:strVal val="#ppt_w*.05"/>
                                          </p:val>
                                        </p:tav>
                                      </p:tavLst>
                                    </p:anim>
                                    <p:anim calcmode="lin" valueType="num">
                                      <p:cBhvr>
                                        <p:cTn id="94" dur="500" accel="50000" fill="hold">
                                          <p:stCondLst>
                                            <p:cond delay="500"/>
                                          </p:stCondLst>
                                        </p:cTn>
                                        <p:tgtEl>
                                          <p:spTgt spid="5">
                                            <p:txEl>
                                              <p:pRg st="10" end="10"/>
                                            </p:txEl>
                                          </p:spTgt>
                                        </p:tgtEl>
                                        <p:attrNameLst>
                                          <p:attrName>ppt_w</p:attrName>
                                        </p:attrNameLst>
                                      </p:cBhvr>
                                      <p:tavLst>
                                        <p:tav tm="0">
                                          <p:val>
                                            <p:strVal val="#ppt_w*.05"/>
                                          </p:val>
                                        </p:tav>
                                        <p:tav tm="100000">
                                          <p:val>
                                            <p:strVal val="#ppt_w"/>
                                          </p:val>
                                        </p:tav>
                                      </p:tavLst>
                                    </p:anim>
                                    <p:anim calcmode="lin" valueType="num">
                                      <p:cBhvr>
                                        <p:cTn id="95" dur="1000" fill="hold"/>
                                        <p:tgtEl>
                                          <p:spTgt spid="5">
                                            <p:txEl>
                                              <p:pRg st="10" end="10"/>
                                            </p:txEl>
                                          </p:spTgt>
                                        </p:tgtEl>
                                        <p:attrNameLst>
                                          <p:attrName>ppt_h</p:attrName>
                                        </p:attrNameLst>
                                      </p:cBhvr>
                                      <p:tavLst>
                                        <p:tav tm="0">
                                          <p:val>
                                            <p:strVal val="#ppt_h"/>
                                          </p:val>
                                        </p:tav>
                                        <p:tav tm="100000">
                                          <p:val>
                                            <p:strVal val="#ppt_h"/>
                                          </p:val>
                                        </p:tav>
                                      </p:tavLst>
                                    </p:anim>
                                    <p:anim calcmode="lin" valueType="num">
                                      <p:cBhvr>
                                        <p:cTn id="96" dur="500" decel="50000" fill="hold">
                                          <p:stCondLst>
                                            <p:cond delay="0"/>
                                          </p:stCondLst>
                                        </p:cTn>
                                        <p:tgtEl>
                                          <p:spTgt spid="5">
                                            <p:txEl>
                                              <p:pRg st="10" end="10"/>
                                            </p:txEl>
                                          </p:spTgt>
                                        </p:tgtEl>
                                        <p:attrNameLst>
                                          <p:attrName>ppt_x</p:attrName>
                                        </p:attrNameLst>
                                      </p:cBhvr>
                                      <p:tavLst>
                                        <p:tav tm="0">
                                          <p:val>
                                            <p:strVal val="#ppt_x+.4"/>
                                          </p:val>
                                        </p:tav>
                                        <p:tav tm="100000">
                                          <p:val>
                                            <p:strVal val="#ppt_x"/>
                                          </p:val>
                                        </p:tav>
                                      </p:tavLst>
                                    </p:anim>
                                    <p:anim calcmode="lin" valueType="num">
                                      <p:cBhvr>
                                        <p:cTn id="97" dur="500" decel="50000" fill="hold">
                                          <p:stCondLst>
                                            <p:cond delay="0"/>
                                          </p:stCondLst>
                                        </p:cTn>
                                        <p:tgtEl>
                                          <p:spTgt spid="5">
                                            <p:txEl>
                                              <p:pRg st="10" end="10"/>
                                            </p:txEl>
                                          </p:spTgt>
                                        </p:tgtEl>
                                        <p:attrNameLst>
                                          <p:attrName>ppt_y</p:attrName>
                                        </p:attrNameLst>
                                      </p:cBhvr>
                                      <p:tavLst>
                                        <p:tav tm="0">
                                          <p:val>
                                            <p:strVal val="#ppt_y-.2"/>
                                          </p:val>
                                        </p:tav>
                                        <p:tav tm="100000">
                                          <p:val>
                                            <p:strVal val="#ppt_y+.1"/>
                                          </p:val>
                                        </p:tav>
                                      </p:tavLst>
                                    </p:anim>
                                    <p:anim calcmode="lin" valueType="num">
                                      <p:cBhvr>
                                        <p:cTn id="98" dur="500" accel="50000" fill="hold">
                                          <p:stCondLst>
                                            <p:cond delay="500"/>
                                          </p:stCondLst>
                                        </p:cTn>
                                        <p:tgtEl>
                                          <p:spTgt spid="5">
                                            <p:txEl>
                                              <p:pRg st="10" end="10"/>
                                            </p:txEl>
                                          </p:spTgt>
                                        </p:tgtEl>
                                        <p:attrNameLst>
                                          <p:attrName>ppt_y</p:attrName>
                                        </p:attrNameLst>
                                      </p:cBhvr>
                                      <p:tavLst>
                                        <p:tav tm="0">
                                          <p:val>
                                            <p:strVal val="#ppt_y+.1"/>
                                          </p:val>
                                        </p:tav>
                                        <p:tav tm="100000">
                                          <p:val>
                                            <p:strVal val="#ppt_y"/>
                                          </p:val>
                                        </p:tav>
                                      </p:tavLst>
                                    </p:anim>
                                    <p:animEffect transition="in" filter="fade">
                                      <p:cBhvr>
                                        <p:cTn id="99" dur="1000" decel="50000">
                                          <p:stCondLst>
                                            <p:cond delay="0"/>
                                          </p:stCondLst>
                                        </p:cTn>
                                        <p:tgtEl>
                                          <p:spTgt spid="5">
                                            <p:txEl>
                                              <p:pRg st="10" end="1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5" presetClass="entr" presetSubtype="0" fill="hold" nodeType="clickEffect">
                                  <p:stCondLst>
                                    <p:cond delay="0"/>
                                  </p:stCondLst>
                                  <p:childTnLst>
                                    <p:set>
                                      <p:cBhvr>
                                        <p:cTn id="103" dur="1" fill="hold">
                                          <p:stCondLst>
                                            <p:cond delay="0"/>
                                          </p:stCondLst>
                                        </p:cTn>
                                        <p:tgtEl>
                                          <p:spTgt spid="5">
                                            <p:txEl>
                                              <p:pRg st="11" end="11"/>
                                            </p:txEl>
                                          </p:spTgt>
                                        </p:tgtEl>
                                        <p:attrNameLst>
                                          <p:attrName>style.visibility</p:attrName>
                                        </p:attrNameLst>
                                      </p:cBhvr>
                                      <p:to>
                                        <p:strVal val="visible"/>
                                      </p:to>
                                    </p:set>
                                    <p:anim calcmode="lin" valueType="num">
                                      <p:cBhvr>
                                        <p:cTn id="104" dur="500" decel="50000" fill="hold">
                                          <p:stCondLst>
                                            <p:cond delay="0"/>
                                          </p:stCondLst>
                                        </p:cTn>
                                        <p:tgtEl>
                                          <p:spTgt spid="5">
                                            <p:txEl>
                                              <p:pRg st="11" end="11"/>
                                            </p:txEl>
                                          </p:spTgt>
                                        </p:tgtEl>
                                        <p:attrNameLst>
                                          <p:attrName>style.rotation</p:attrName>
                                        </p:attrNameLst>
                                      </p:cBhvr>
                                      <p:tavLst>
                                        <p:tav tm="0">
                                          <p:val>
                                            <p:fltVal val="-90"/>
                                          </p:val>
                                        </p:tav>
                                        <p:tav tm="100000">
                                          <p:val>
                                            <p:fltVal val="0"/>
                                          </p:val>
                                        </p:tav>
                                      </p:tavLst>
                                    </p:anim>
                                    <p:anim calcmode="lin" valueType="num">
                                      <p:cBhvr>
                                        <p:cTn id="105" dur="500" decel="50000" fill="hold">
                                          <p:stCondLst>
                                            <p:cond delay="0"/>
                                          </p:stCondLst>
                                        </p:cTn>
                                        <p:tgtEl>
                                          <p:spTgt spid="5">
                                            <p:txEl>
                                              <p:pRg st="11" end="11"/>
                                            </p:txEl>
                                          </p:spTgt>
                                        </p:tgtEl>
                                        <p:attrNameLst>
                                          <p:attrName>ppt_w</p:attrName>
                                        </p:attrNameLst>
                                      </p:cBhvr>
                                      <p:tavLst>
                                        <p:tav tm="0">
                                          <p:val>
                                            <p:strVal val="#ppt_w"/>
                                          </p:val>
                                        </p:tav>
                                        <p:tav tm="100000">
                                          <p:val>
                                            <p:strVal val="#ppt_w*.05"/>
                                          </p:val>
                                        </p:tav>
                                      </p:tavLst>
                                    </p:anim>
                                    <p:anim calcmode="lin" valueType="num">
                                      <p:cBhvr>
                                        <p:cTn id="106" dur="500" accel="50000" fill="hold">
                                          <p:stCondLst>
                                            <p:cond delay="500"/>
                                          </p:stCondLst>
                                        </p:cTn>
                                        <p:tgtEl>
                                          <p:spTgt spid="5">
                                            <p:txEl>
                                              <p:pRg st="11" end="11"/>
                                            </p:txEl>
                                          </p:spTgt>
                                        </p:tgtEl>
                                        <p:attrNameLst>
                                          <p:attrName>ppt_w</p:attrName>
                                        </p:attrNameLst>
                                      </p:cBhvr>
                                      <p:tavLst>
                                        <p:tav tm="0">
                                          <p:val>
                                            <p:strVal val="#ppt_w*.05"/>
                                          </p:val>
                                        </p:tav>
                                        <p:tav tm="100000">
                                          <p:val>
                                            <p:strVal val="#ppt_w"/>
                                          </p:val>
                                        </p:tav>
                                      </p:tavLst>
                                    </p:anim>
                                    <p:anim calcmode="lin" valueType="num">
                                      <p:cBhvr>
                                        <p:cTn id="107" dur="1000" fill="hold"/>
                                        <p:tgtEl>
                                          <p:spTgt spid="5">
                                            <p:txEl>
                                              <p:pRg st="11" end="11"/>
                                            </p:txEl>
                                          </p:spTgt>
                                        </p:tgtEl>
                                        <p:attrNameLst>
                                          <p:attrName>ppt_h</p:attrName>
                                        </p:attrNameLst>
                                      </p:cBhvr>
                                      <p:tavLst>
                                        <p:tav tm="0">
                                          <p:val>
                                            <p:strVal val="#ppt_h"/>
                                          </p:val>
                                        </p:tav>
                                        <p:tav tm="100000">
                                          <p:val>
                                            <p:strVal val="#ppt_h"/>
                                          </p:val>
                                        </p:tav>
                                      </p:tavLst>
                                    </p:anim>
                                    <p:anim calcmode="lin" valueType="num">
                                      <p:cBhvr>
                                        <p:cTn id="108" dur="500" decel="50000" fill="hold">
                                          <p:stCondLst>
                                            <p:cond delay="0"/>
                                          </p:stCondLst>
                                        </p:cTn>
                                        <p:tgtEl>
                                          <p:spTgt spid="5">
                                            <p:txEl>
                                              <p:pRg st="11" end="11"/>
                                            </p:txEl>
                                          </p:spTgt>
                                        </p:tgtEl>
                                        <p:attrNameLst>
                                          <p:attrName>ppt_x</p:attrName>
                                        </p:attrNameLst>
                                      </p:cBhvr>
                                      <p:tavLst>
                                        <p:tav tm="0">
                                          <p:val>
                                            <p:strVal val="#ppt_x+.4"/>
                                          </p:val>
                                        </p:tav>
                                        <p:tav tm="100000">
                                          <p:val>
                                            <p:strVal val="#ppt_x"/>
                                          </p:val>
                                        </p:tav>
                                      </p:tavLst>
                                    </p:anim>
                                    <p:anim calcmode="lin" valueType="num">
                                      <p:cBhvr>
                                        <p:cTn id="109" dur="500" decel="50000" fill="hold">
                                          <p:stCondLst>
                                            <p:cond delay="0"/>
                                          </p:stCondLst>
                                        </p:cTn>
                                        <p:tgtEl>
                                          <p:spTgt spid="5">
                                            <p:txEl>
                                              <p:pRg st="11" end="11"/>
                                            </p:txEl>
                                          </p:spTgt>
                                        </p:tgtEl>
                                        <p:attrNameLst>
                                          <p:attrName>ppt_y</p:attrName>
                                        </p:attrNameLst>
                                      </p:cBhvr>
                                      <p:tavLst>
                                        <p:tav tm="0">
                                          <p:val>
                                            <p:strVal val="#ppt_y-.2"/>
                                          </p:val>
                                        </p:tav>
                                        <p:tav tm="100000">
                                          <p:val>
                                            <p:strVal val="#ppt_y+.1"/>
                                          </p:val>
                                        </p:tav>
                                      </p:tavLst>
                                    </p:anim>
                                    <p:anim calcmode="lin" valueType="num">
                                      <p:cBhvr>
                                        <p:cTn id="110" dur="500" accel="50000" fill="hold">
                                          <p:stCondLst>
                                            <p:cond delay="500"/>
                                          </p:stCondLst>
                                        </p:cTn>
                                        <p:tgtEl>
                                          <p:spTgt spid="5">
                                            <p:txEl>
                                              <p:pRg st="11" end="11"/>
                                            </p:txEl>
                                          </p:spTgt>
                                        </p:tgtEl>
                                        <p:attrNameLst>
                                          <p:attrName>ppt_y</p:attrName>
                                        </p:attrNameLst>
                                      </p:cBhvr>
                                      <p:tavLst>
                                        <p:tav tm="0">
                                          <p:val>
                                            <p:strVal val="#ppt_y+.1"/>
                                          </p:val>
                                        </p:tav>
                                        <p:tav tm="100000">
                                          <p:val>
                                            <p:strVal val="#ppt_y"/>
                                          </p:val>
                                        </p:tav>
                                      </p:tavLst>
                                    </p:anim>
                                    <p:animEffect transition="in" filter="fade">
                                      <p:cBhvr>
                                        <p:cTn id="111" dur="1000" decel="50000">
                                          <p:stCondLst>
                                            <p:cond delay="0"/>
                                          </p:stCondLst>
                                        </p:cTn>
                                        <p:tgtEl>
                                          <p:spTgt spid="5">
                                            <p:txEl>
                                              <p:pRg st="11" end="11"/>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nodeType="clickEffect">
                                  <p:stCondLst>
                                    <p:cond delay="0"/>
                                  </p:stCondLst>
                                  <p:childTnLst>
                                    <p:set>
                                      <p:cBhvr>
                                        <p:cTn id="115" dur="1" fill="hold">
                                          <p:stCondLst>
                                            <p:cond delay="0"/>
                                          </p:stCondLst>
                                        </p:cTn>
                                        <p:tgtEl>
                                          <p:spTgt spid="5">
                                            <p:txEl>
                                              <p:pRg st="12" end="12"/>
                                            </p:txEl>
                                          </p:spTgt>
                                        </p:tgtEl>
                                        <p:attrNameLst>
                                          <p:attrName>style.visibility</p:attrName>
                                        </p:attrNameLst>
                                      </p:cBhvr>
                                      <p:to>
                                        <p:strVal val="visible"/>
                                      </p:to>
                                    </p:set>
                                    <p:animEffect transition="in" filter="wipe(down)">
                                      <p:cBhvr>
                                        <p:cTn id="116"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132.jpg"/>
          <p:cNvPicPr>
            <a:picLocks noChangeAspect="1"/>
          </p:cNvPicPr>
          <p:nvPr/>
        </p:nvPicPr>
        <p:blipFill>
          <a:blip r:embed="rId2"/>
          <a:stretch>
            <a:fillRect/>
          </a:stretch>
        </p:blipFill>
        <p:spPr>
          <a:xfrm>
            <a:off x="0" y="6248400"/>
            <a:ext cx="9144000" cy="609600"/>
          </a:xfrm>
          <a:prstGeom prst="rect">
            <a:avLst/>
          </a:prstGeom>
        </p:spPr>
      </p:pic>
      <p:pic>
        <p:nvPicPr>
          <p:cNvPr id="4" name="Picture 3" descr="a132.jpg"/>
          <p:cNvPicPr>
            <a:picLocks noChangeAspect="1"/>
          </p:cNvPicPr>
          <p:nvPr/>
        </p:nvPicPr>
        <p:blipFill>
          <a:blip r:embed="rId2"/>
          <a:stretch>
            <a:fillRect/>
          </a:stretch>
        </p:blipFill>
        <p:spPr>
          <a:xfrm rot="5400000">
            <a:off x="-3086100" y="3086100"/>
            <a:ext cx="6858000" cy="685800"/>
          </a:xfrm>
          <a:prstGeom prst="rect">
            <a:avLst/>
          </a:prstGeom>
        </p:spPr>
      </p:pic>
      <p:sp>
        <p:nvSpPr>
          <p:cNvPr id="5" name="Flowchart: Alternate Process 4"/>
          <p:cNvSpPr/>
          <p:nvPr/>
        </p:nvSpPr>
        <p:spPr>
          <a:xfrm>
            <a:off x="762000" y="228600"/>
            <a:ext cx="8229600" cy="990600"/>
          </a:xfrm>
          <a:prstGeom prst="flowChartAlternateProcess">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 name="Rectangle 5"/>
          <p:cNvSpPr/>
          <p:nvPr/>
        </p:nvSpPr>
        <p:spPr>
          <a:xfrm>
            <a:off x="685800" y="1371600"/>
            <a:ext cx="8153400" cy="4876800"/>
          </a:xfrm>
          <a:prstGeom prst="rect">
            <a:avLst/>
          </a:prstGeom>
          <a:solidFill>
            <a:srgbClr val="7030A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Alternate Process 6"/>
          <p:cNvSpPr/>
          <p:nvPr/>
        </p:nvSpPr>
        <p:spPr>
          <a:xfrm>
            <a:off x="2971800" y="304800"/>
            <a:ext cx="4572000" cy="838200"/>
          </a:xfrm>
          <a:prstGeom prst="flowChartAlternate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বাড়ীর কাজ </a:t>
            </a:r>
            <a:endParaRPr lang="en-US" sz="4000" dirty="0">
              <a:solidFill>
                <a:schemeClr val="bg1"/>
              </a:solidFill>
              <a:latin typeface="SutonnyOMJ" pitchFamily="2" charset="0"/>
              <a:cs typeface="SutonnyOMJ" pitchFamily="2" charset="0"/>
            </a:endParaRPr>
          </a:p>
        </p:txBody>
      </p:sp>
      <p:sp>
        <p:nvSpPr>
          <p:cNvPr id="8" name="Rectangle 7"/>
          <p:cNvSpPr/>
          <p:nvPr/>
        </p:nvSpPr>
        <p:spPr>
          <a:xfrm>
            <a:off x="914400" y="1524000"/>
            <a:ext cx="5029200" cy="34290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F:\New folder\428.jpg"/>
          <p:cNvPicPr>
            <a:picLocks noChangeAspect="1" noChangeArrowheads="1"/>
          </p:cNvPicPr>
          <p:nvPr/>
        </p:nvPicPr>
        <p:blipFill>
          <a:blip r:embed="rId3"/>
          <a:srcRect/>
          <a:stretch>
            <a:fillRect/>
          </a:stretch>
        </p:blipFill>
        <p:spPr bwMode="auto">
          <a:xfrm>
            <a:off x="1295400" y="1752600"/>
            <a:ext cx="3962400" cy="2971800"/>
          </a:xfrm>
          <a:prstGeom prst="rect">
            <a:avLst/>
          </a:prstGeom>
          <a:ln w="88900" cap="sq" cmpd="thickThin">
            <a:solidFill>
              <a:srgbClr val="000000"/>
            </a:solidFill>
            <a:prstDash val="solid"/>
            <a:miter lim="800000"/>
          </a:ln>
          <a:effectLst>
            <a:innerShdw blurRad="76200">
              <a:srgbClr val="000000"/>
            </a:innerShdw>
          </a:effectLst>
        </p:spPr>
      </p:pic>
      <p:sp>
        <p:nvSpPr>
          <p:cNvPr id="10" name="Rectangle 9"/>
          <p:cNvSpPr/>
          <p:nvPr/>
        </p:nvSpPr>
        <p:spPr>
          <a:xfrm rot="16200000">
            <a:off x="5562600" y="2819402"/>
            <a:ext cx="4648201" cy="1752598"/>
          </a:xfrm>
          <a:prstGeom prst="rect">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বাংলাদেশের প্রধান প্রধান শিল্প  সমূহ নাম লিখ? </a:t>
            </a:r>
            <a:endParaRPr lang="en-US" sz="24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edge">
                                      <p:cBhvr>
                                        <p:cTn id="14" dur="2000"/>
                                        <p:tgtEl>
                                          <p:spTgt spid="102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4)">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a123.jpg"/>
          <p:cNvPicPr>
            <a:picLocks noChangeAspect="1" noChangeArrowheads="1"/>
          </p:cNvPicPr>
          <p:nvPr/>
        </p:nvPicPr>
        <p:blipFill>
          <a:blip r:embed="rId2"/>
          <a:srcRect/>
          <a:stretch>
            <a:fillRect/>
          </a:stretch>
        </p:blipFill>
        <p:spPr bwMode="auto">
          <a:xfrm>
            <a:off x="0" y="6400800"/>
            <a:ext cx="9144000" cy="457200"/>
          </a:xfrm>
          <a:prstGeom prst="rect">
            <a:avLst/>
          </a:prstGeom>
          <a:noFill/>
        </p:spPr>
      </p:pic>
      <p:pic>
        <p:nvPicPr>
          <p:cNvPr id="1027" name="Picture 3" descr="C:\Users\sagor khan\Downloads\a123.jpg"/>
          <p:cNvPicPr>
            <a:picLocks noChangeAspect="1" noChangeArrowheads="1"/>
          </p:cNvPicPr>
          <p:nvPr/>
        </p:nvPicPr>
        <p:blipFill>
          <a:blip r:embed="rId2"/>
          <a:srcRect/>
          <a:stretch>
            <a:fillRect/>
          </a:stretch>
        </p:blipFill>
        <p:spPr bwMode="auto">
          <a:xfrm rot="5400000">
            <a:off x="-3200401" y="3200399"/>
            <a:ext cx="6858002" cy="457200"/>
          </a:xfrm>
          <a:prstGeom prst="rect">
            <a:avLst/>
          </a:prstGeom>
          <a:noFill/>
        </p:spPr>
      </p:pic>
      <p:sp>
        <p:nvSpPr>
          <p:cNvPr id="4" name="Rectangle 3"/>
          <p:cNvSpPr/>
          <p:nvPr/>
        </p:nvSpPr>
        <p:spPr>
          <a:xfrm>
            <a:off x="533400" y="304800"/>
            <a:ext cx="8458200" cy="914400"/>
          </a:xfrm>
          <a:prstGeom prst="rect">
            <a:avLst/>
          </a:prstGeom>
          <a:solidFill>
            <a:srgbClr val="FFFF0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নিচের চিত্রগুল দ্বারা কি বোঝানো হয়েছে?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609600" y="1447800"/>
            <a:ext cx="8305800" cy="4953000"/>
          </a:xfrm>
          <a:prstGeom prst="rect">
            <a:avLst/>
          </a:prstGeom>
          <a:solidFill>
            <a:srgbClr val="00B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 y="1447800"/>
            <a:ext cx="2209800" cy="2209800"/>
          </a:xfrm>
          <a:prstGeom prst="rect">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657600" y="1447800"/>
            <a:ext cx="2209800" cy="2209800"/>
          </a:xfrm>
          <a:prstGeom prst="rect">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477000" y="1524000"/>
            <a:ext cx="2209800" cy="2209800"/>
          </a:xfrm>
          <a:prstGeom prst="rect">
            <a:avLst/>
          </a:prstGeom>
          <a:solidFill>
            <a:srgbClr val="FF0000"/>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0" y="3962400"/>
            <a:ext cx="2209800" cy="2209800"/>
          </a:xfrm>
          <a:prstGeom prst="rect">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29400" y="3886200"/>
            <a:ext cx="2286000" cy="2209800"/>
          </a:xfrm>
          <a:prstGeom prst="rect">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3733800"/>
            <a:ext cx="2590800" cy="2362200"/>
          </a:xfrm>
          <a:prstGeom prst="ellipse">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বাংলাদেশের প্রধান প্রধান শিল্প </a:t>
            </a:r>
            <a:endParaRPr lang="en-US" sz="2800" dirty="0">
              <a:solidFill>
                <a:schemeClr val="tx1"/>
              </a:solidFill>
              <a:latin typeface="SutonnyOMJ" pitchFamily="2" charset="0"/>
              <a:cs typeface="SutonnyOMJ" pitchFamily="2" charset="0"/>
            </a:endParaRPr>
          </a:p>
        </p:txBody>
      </p:sp>
      <p:pic>
        <p:nvPicPr>
          <p:cNvPr id="1028" name="Picture 4" descr="C:\Users\sagor khan\Downloads\p1.jpg"/>
          <p:cNvPicPr>
            <a:picLocks noChangeAspect="1" noChangeArrowheads="1"/>
          </p:cNvPicPr>
          <p:nvPr/>
        </p:nvPicPr>
        <p:blipFill>
          <a:blip r:embed="rId3"/>
          <a:srcRect/>
          <a:stretch>
            <a:fillRect/>
          </a:stretch>
        </p:blipFill>
        <p:spPr bwMode="auto">
          <a:xfrm>
            <a:off x="762000" y="1600200"/>
            <a:ext cx="19812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9" name="Picture 5" descr="C:\Users\sagor khan\Downloads\p10.jpg"/>
          <p:cNvPicPr>
            <a:picLocks noChangeAspect="1" noChangeArrowheads="1"/>
          </p:cNvPicPr>
          <p:nvPr/>
        </p:nvPicPr>
        <p:blipFill>
          <a:blip r:embed="rId4"/>
          <a:srcRect/>
          <a:stretch>
            <a:fillRect/>
          </a:stretch>
        </p:blipFill>
        <p:spPr bwMode="auto">
          <a:xfrm>
            <a:off x="3733800" y="1600200"/>
            <a:ext cx="19812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30" name="Picture 6" descr="C:\Users\sagor khan\Downloads\p15.jpg"/>
          <p:cNvPicPr>
            <a:picLocks noChangeAspect="1" noChangeArrowheads="1"/>
          </p:cNvPicPr>
          <p:nvPr/>
        </p:nvPicPr>
        <p:blipFill>
          <a:blip r:embed="rId5"/>
          <a:srcRect/>
          <a:stretch>
            <a:fillRect/>
          </a:stretch>
        </p:blipFill>
        <p:spPr bwMode="auto">
          <a:xfrm>
            <a:off x="6553200" y="1676400"/>
            <a:ext cx="1981199"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scene3d>
            <a:camera prst="orthographicFront"/>
            <a:lightRig rig="threePt" dir="t"/>
          </a:scene3d>
          <a:sp3d>
            <a:bevelT prst="slope"/>
          </a:sp3d>
        </p:spPr>
      </p:pic>
      <p:pic>
        <p:nvPicPr>
          <p:cNvPr id="1031" name="Picture 7" descr="C:\Users\sagor khan\Downloads\p26.jpg"/>
          <p:cNvPicPr>
            <a:picLocks noChangeAspect="1" noChangeArrowheads="1"/>
          </p:cNvPicPr>
          <p:nvPr/>
        </p:nvPicPr>
        <p:blipFill>
          <a:blip r:embed="rId6"/>
          <a:srcRect/>
          <a:stretch>
            <a:fillRect/>
          </a:stretch>
        </p:blipFill>
        <p:spPr bwMode="auto">
          <a:xfrm>
            <a:off x="914400" y="4114800"/>
            <a:ext cx="1905000"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32" name="Picture 8" descr="C:\Users\sagor khan\Downloads\p43.jpg"/>
          <p:cNvPicPr>
            <a:picLocks noChangeAspect="1" noChangeArrowheads="1"/>
          </p:cNvPicPr>
          <p:nvPr/>
        </p:nvPicPr>
        <p:blipFill>
          <a:blip r:embed="rId7"/>
          <a:srcRect/>
          <a:stretch>
            <a:fillRect/>
          </a:stretch>
        </p:blipFill>
        <p:spPr bwMode="auto">
          <a:xfrm>
            <a:off x="6705600" y="3962400"/>
            <a:ext cx="2037907" cy="1981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10" dur="1000" fill="hold"/>
                                        <p:tgtEl>
                                          <p:spTgt spid="10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8"/>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wedge">
                                      <p:cBhvr>
                                        <p:cTn id="19" dur="2000"/>
                                        <p:tgtEl>
                                          <p:spTgt spid="1029"/>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30"/>
                                        </p:tgtEl>
                                        <p:attrNameLst>
                                          <p:attrName>style.visibility</p:attrName>
                                        </p:attrNameLst>
                                      </p:cBhvr>
                                      <p:to>
                                        <p:strVal val="visible"/>
                                      </p:to>
                                    </p:set>
                                    <p:animEffect transition="in" filter="wheel(4)">
                                      <p:cBhvr>
                                        <p:cTn id="24" dur="2000"/>
                                        <p:tgtEl>
                                          <p:spTgt spid="1030"/>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1031"/>
                                        </p:tgtEl>
                                        <p:attrNameLst>
                                          <p:attrName>style.visibility</p:attrName>
                                        </p:attrNameLst>
                                      </p:cBhvr>
                                      <p:to>
                                        <p:strVal val="visible"/>
                                      </p:to>
                                    </p:set>
                                    <p:animEffect transition="in" filter="wedge">
                                      <p:cBhvr>
                                        <p:cTn id="29" dur="2000"/>
                                        <p:tgtEl>
                                          <p:spTgt spid="1031"/>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1032"/>
                                        </p:tgtEl>
                                        <p:attrNameLst>
                                          <p:attrName>style.visibility</p:attrName>
                                        </p:attrNameLst>
                                      </p:cBhvr>
                                      <p:to>
                                        <p:strVal val="visible"/>
                                      </p:to>
                                    </p:set>
                                    <p:animEffect transition="in" filter="wedge">
                                      <p:cBhvr>
                                        <p:cTn id="34" dur="2000"/>
                                        <p:tgtEl>
                                          <p:spTgt spid="1032"/>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fltVal val="0"/>
                                          </p:val>
                                        </p:tav>
                                        <p:tav tm="100000">
                                          <p:val>
                                            <p:strVal val="#ppt_h"/>
                                          </p:val>
                                        </p:tav>
                                      </p:tavLst>
                                    </p:anim>
                                    <p:animEffect transition="in" filter="fade">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132.jpg"/>
          <p:cNvPicPr>
            <a:picLocks noChangeAspect="1"/>
          </p:cNvPicPr>
          <p:nvPr/>
        </p:nvPicPr>
        <p:blipFill>
          <a:blip r:embed="rId2"/>
          <a:stretch>
            <a:fillRect/>
          </a:stretch>
        </p:blipFill>
        <p:spPr>
          <a:xfrm>
            <a:off x="0" y="6324600"/>
            <a:ext cx="9144000" cy="533400"/>
          </a:xfrm>
          <a:prstGeom prst="rect">
            <a:avLst/>
          </a:prstGeom>
        </p:spPr>
      </p:pic>
      <p:pic>
        <p:nvPicPr>
          <p:cNvPr id="3" name="Picture 2" descr="a132.jpg"/>
          <p:cNvPicPr>
            <a:picLocks noChangeAspect="1"/>
          </p:cNvPicPr>
          <p:nvPr/>
        </p:nvPicPr>
        <p:blipFill>
          <a:blip r:embed="rId2"/>
          <a:stretch>
            <a:fillRect/>
          </a:stretch>
        </p:blipFill>
        <p:spPr>
          <a:xfrm rot="5400000">
            <a:off x="-2781300" y="2781300"/>
            <a:ext cx="6096000" cy="533400"/>
          </a:xfrm>
          <a:prstGeom prst="rect">
            <a:avLst/>
          </a:prstGeom>
        </p:spPr>
      </p:pic>
      <p:sp>
        <p:nvSpPr>
          <p:cNvPr id="4" name="Rounded Rectangle 3"/>
          <p:cNvSpPr/>
          <p:nvPr/>
        </p:nvSpPr>
        <p:spPr>
          <a:xfrm>
            <a:off x="533400" y="152400"/>
            <a:ext cx="8458200" cy="914400"/>
          </a:xfrm>
          <a:prstGeom prst="roundRect">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5" name="Rectangle 4"/>
          <p:cNvSpPr/>
          <p:nvPr/>
        </p:nvSpPr>
        <p:spPr>
          <a:xfrm>
            <a:off x="609600" y="1219200"/>
            <a:ext cx="8305800" cy="5181600"/>
          </a:xfrm>
          <a:prstGeom prst="rect">
            <a:avLst/>
          </a:prstGeom>
          <a:solidFill>
            <a:srgbClr val="7030A0"/>
          </a:solidFill>
          <a:ln>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86000" y="1600200"/>
            <a:ext cx="5181600" cy="3810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008.jpg"/>
          <p:cNvPicPr>
            <a:picLocks noChangeAspect="1" noChangeArrowheads="1"/>
          </p:cNvPicPr>
          <p:nvPr/>
        </p:nvPicPr>
        <p:blipFill>
          <a:blip r:embed="rId3"/>
          <a:srcRect/>
          <a:stretch>
            <a:fillRect/>
          </a:stretch>
        </p:blipFill>
        <p:spPr bwMode="auto">
          <a:xfrm>
            <a:off x="2209800" y="1524000"/>
            <a:ext cx="5410200"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rot="19437565">
            <a:off x="1697623" y="3013229"/>
            <a:ext cx="6112144" cy="769441"/>
          </a:xfrm>
          <a:prstGeom prst="rect">
            <a:avLst/>
          </a:prstGeom>
          <a:solidFill>
            <a:srgbClr val="00B050"/>
          </a:solidFill>
          <a:ln>
            <a:solidFill>
              <a:srgbClr val="FF0000"/>
            </a:solidFill>
          </a:ln>
        </p:spPr>
        <p:txBody>
          <a:bodyPr wrap="square" rtlCol="0">
            <a:spAutoFit/>
          </a:bodyPr>
          <a:lstStyle/>
          <a:p>
            <a:r>
              <a:rPr lang="en-US" sz="4400" dirty="0" smtClean="0"/>
              <a:t>         </a:t>
            </a:r>
            <a:r>
              <a:rPr lang="bn-IN" sz="4400" dirty="0" smtClean="0"/>
              <a:t> </a:t>
            </a:r>
            <a:r>
              <a:rPr lang="bn-IN" sz="4000" dirty="0" smtClean="0">
                <a:solidFill>
                  <a:schemeClr val="bg1"/>
                </a:solidFill>
                <a:latin typeface="SutonnyOMJ" pitchFamily="2" charset="0"/>
                <a:cs typeface="SutonnyOMJ" pitchFamily="2" charset="0"/>
              </a:rPr>
              <a:t>সবাইকে </a:t>
            </a:r>
            <a:r>
              <a:rPr lang="en-US" sz="4000" dirty="0" err="1" smtClean="0">
                <a:solidFill>
                  <a:schemeClr val="bg1"/>
                </a:solidFill>
                <a:latin typeface="SutonnyOMJ" pitchFamily="2" charset="0"/>
                <a:cs typeface="SutonnyOMJ" pitchFamily="2" charset="0"/>
              </a:rPr>
              <a:t>ধন্যবাদ</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9" name="Flowchart: Preparation 8"/>
          <p:cNvSpPr/>
          <p:nvPr/>
        </p:nvSpPr>
        <p:spPr>
          <a:xfrm>
            <a:off x="3124200" y="228600"/>
            <a:ext cx="4800600" cy="762000"/>
          </a:xfrm>
          <a:prstGeom prst="flowChartPreparation">
            <a:avLst/>
          </a:prstGeom>
          <a:solidFill>
            <a:srgbClr val="FF000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আজকের ক্লাসে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70" decel="100000"/>
                                        <p:tgtEl>
                                          <p:spTgt spid="9"/>
                                        </p:tgtEl>
                                      </p:cBhvr>
                                    </p:animEffect>
                                    <p:animScale>
                                      <p:cBhvr>
                                        <p:cTn id="8" dur="770" decel="100000"/>
                                        <p:tgtEl>
                                          <p:spTgt spid="9"/>
                                        </p:tgtEl>
                                      </p:cBhvr>
                                      <p:from x="10000" y="10000"/>
                                      <p:to x="200000" y="450000"/>
                                    </p:animScale>
                                    <p:animScale>
                                      <p:cBhvr>
                                        <p:cTn id="9" dur="1230" accel="100000" fill="hold">
                                          <p:stCondLst>
                                            <p:cond delay="770"/>
                                          </p:stCondLst>
                                        </p:cTn>
                                        <p:tgtEl>
                                          <p:spTgt spid="9"/>
                                        </p:tgtEl>
                                      </p:cBhvr>
                                      <p:from x="200000" y="450000"/>
                                      <p:to x="100000" y="100000"/>
                                    </p:animScale>
                                    <p:set>
                                      <p:cBhvr>
                                        <p:cTn id="10" dur="770" fill="hold"/>
                                        <p:tgtEl>
                                          <p:spTgt spid="9"/>
                                        </p:tgtEl>
                                        <p:attrNameLst>
                                          <p:attrName>ppt_x</p:attrName>
                                        </p:attrNameLst>
                                      </p:cBhvr>
                                      <p:to>
                                        <p:strVal val="(0.5)"/>
                                      </p:to>
                                    </p:set>
                                    <p:anim from="(0.5)" to="(#ppt_x)" calcmode="lin" valueType="num">
                                      <p:cBhvr>
                                        <p:cTn id="11" dur="1230" accel="100000" fill="hold">
                                          <p:stCondLst>
                                            <p:cond delay="770"/>
                                          </p:stCondLst>
                                        </p:cTn>
                                        <p:tgtEl>
                                          <p:spTgt spid="9"/>
                                        </p:tgtEl>
                                        <p:attrNameLst>
                                          <p:attrName>ppt_x</p:attrName>
                                        </p:attrNameLst>
                                      </p:cBhvr>
                                    </p:anim>
                                    <p:set>
                                      <p:cBhvr>
                                        <p:cTn id="12" dur="770" fill="hold"/>
                                        <p:tgtEl>
                                          <p:spTgt spid="9"/>
                                        </p:tgtEl>
                                        <p:attrNameLst>
                                          <p:attrName>ppt_y</p:attrName>
                                        </p:attrNameLst>
                                      </p:cBhvr>
                                      <p:to>
                                        <p:strVal val="(#ppt_y+0.4)"/>
                                      </p:to>
                                    </p:set>
                                    <p:anim from="(#ppt_y+0.4)" to="(#ppt_y)" calcmode="lin" valueType="num">
                                      <p:cBhvr>
                                        <p:cTn id="13" dur="1230" accel="100000" fill="hold">
                                          <p:stCondLst>
                                            <p:cond delay="770"/>
                                          </p:stCondLst>
                                        </p:cTn>
                                        <p:tgtEl>
                                          <p:spTgt spid="9"/>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anim calcmode="lin" valueType="num">
                                      <p:cBhvr>
                                        <p:cTn id="19" dur="2000" fill="hold"/>
                                        <p:tgtEl>
                                          <p:spTgt spid="8"/>
                                        </p:tgtEl>
                                        <p:attrNameLst>
                                          <p:attrName>ppt_w</p:attrName>
                                        </p:attrNameLst>
                                      </p:cBhvr>
                                      <p:tavLst>
                                        <p:tav tm="0" fmla="#ppt_w*sin(2.5*pi*$)">
                                          <p:val>
                                            <p:fltVal val="0"/>
                                          </p:val>
                                        </p:tav>
                                        <p:tav tm="100000">
                                          <p:val>
                                            <p:fltVal val="1"/>
                                          </p:val>
                                        </p:tav>
                                      </p:tavLst>
                                    </p:anim>
                                    <p:anim calcmode="lin" valueType="num">
                                      <p:cBhvr>
                                        <p:cTn id="20"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agor khan\Downloads\a123.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a123.jpg"/>
          <p:cNvPicPr>
            <a:picLocks noChangeAspect="1" noChangeArrowheads="1"/>
          </p:cNvPicPr>
          <p:nvPr/>
        </p:nvPicPr>
        <p:blipFill>
          <a:blip r:embed="rId2"/>
          <a:srcRect/>
          <a:stretch>
            <a:fillRect/>
          </a:stretch>
        </p:blipFill>
        <p:spPr bwMode="auto">
          <a:xfrm rot="5400000">
            <a:off x="-3086102" y="3086099"/>
            <a:ext cx="6858000" cy="685801"/>
          </a:xfrm>
          <a:prstGeom prst="rect">
            <a:avLst/>
          </a:prstGeom>
          <a:noFill/>
        </p:spPr>
      </p:pic>
      <p:sp>
        <p:nvSpPr>
          <p:cNvPr id="4" name="Rectangle 3"/>
          <p:cNvSpPr/>
          <p:nvPr/>
        </p:nvSpPr>
        <p:spPr>
          <a:xfrm>
            <a:off x="685800" y="228600"/>
            <a:ext cx="8001000" cy="914400"/>
          </a:xfrm>
          <a:prstGeom prst="rect">
            <a:avLst/>
          </a:prstGeom>
          <a:solidFill>
            <a:srgbClr val="92D050"/>
          </a:solidFill>
          <a:ln>
            <a:solidFill>
              <a:srgbClr val="FF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bn-IN" sz="5400" dirty="0" smtClean="0">
                <a:solidFill>
                  <a:schemeClr val="tx1"/>
                </a:solidFill>
                <a:latin typeface="SutonnyOMJ" pitchFamily="2" charset="0"/>
                <a:cs typeface="SutonnyOMJ" pitchFamily="2" charset="0"/>
              </a:rPr>
              <a:t>আজকের </a:t>
            </a:r>
            <a:r>
              <a:rPr lang="bn-IN" sz="4800" dirty="0" smtClean="0">
                <a:solidFill>
                  <a:schemeClr val="tx1"/>
                </a:solidFill>
                <a:latin typeface="SutonnyOMJ" pitchFamily="2" charset="0"/>
                <a:cs typeface="SutonnyOMJ" pitchFamily="2" charset="0"/>
              </a:rPr>
              <a:t>পাঠ</a:t>
            </a:r>
            <a:r>
              <a:rPr lang="bn-IN" sz="4000" dirty="0" smtClean="0">
                <a:solidFill>
                  <a:schemeClr val="tx1"/>
                </a:solidFill>
                <a:latin typeface="SutonnyOMJ" pitchFamily="2" charset="0"/>
                <a:cs typeface="SutonnyOMJ" pitchFamily="2" charset="0"/>
              </a:rPr>
              <a:t> </a:t>
            </a:r>
            <a:endParaRPr lang="en-US" sz="4000" dirty="0">
              <a:solidFill>
                <a:schemeClr val="tx1"/>
              </a:solidFill>
              <a:latin typeface="SutonnyOMJ" pitchFamily="2" charset="0"/>
              <a:cs typeface="SutonnyOMJ" pitchFamily="2" charset="0"/>
            </a:endParaRPr>
          </a:p>
        </p:txBody>
      </p:sp>
      <p:sp>
        <p:nvSpPr>
          <p:cNvPr id="5" name="Rectangle 4"/>
          <p:cNvSpPr/>
          <p:nvPr/>
        </p:nvSpPr>
        <p:spPr>
          <a:xfrm>
            <a:off x="685800" y="1371600"/>
            <a:ext cx="7924800" cy="4876800"/>
          </a:xfrm>
          <a:prstGeom prst="rect">
            <a:avLst/>
          </a:prstGeom>
          <a:solidFill>
            <a:schemeClr val="accent5"/>
          </a:solidFill>
          <a:ln>
            <a:solidFill>
              <a:srgbClr val="FF000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Users\sagor khan\Downloads\003.jpg"/>
          <p:cNvPicPr>
            <a:picLocks noChangeAspect="1" noChangeArrowheads="1"/>
          </p:cNvPicPr>
          <p:nvPr/>
        </p:nvPicPr>
        <p:blipFill>
          <a:blip r:embed="rId3"/>
          <a:srcRect/>
          <a:stretch>
            <a:fillRect/>
          </a:stretch>
        </p:blipFill>
        <p:spPr bwMode="auto">
          <a:xfrm>
            <a:off x="2743200" y="2667000"/>
            <a:ext cx="5729653" cy="3505199"/>
          </a:xfrm>
          <a:prstGeom prst="rect">
            <a:avLst/>
          </a:prstGeom>
          <a:ln>
            <a:noFill/>
          </a:ln>
          <a:effectLst>
            <a:softEdge rad="112500"/>
          </a:effectLst>
        </p:spPr>
      </p:pic>
      <p:sp>
        <p:nvSpPr>
          <p:cNvPr id="9" name="Oval 8"/>
          <p:cNvSpPr/>
          <p:nvPr/>
        </p:nvSpPr>
        <p:spPr>
          <a:xfrm>
            <a:off x="762000" y="1524000"/>
            <a:ext cx="3352800" cy="3048000"/>
          </a:xfrm>
          <a:prstGeom prst="ellipse">
            <a:avLst/>
          </a:prstGeom>
          <a:solidFill>
            <a:srgbClr val="92D050"/>
          </a:solidFill>
          <a:ln>
            <a:solidFill>
              <a:srgbClr val="FF0000"/>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বাংলাদেশের প্রধান প্রধান শিল্প </a:t>
            </a:r>
            <a:endParaRPr lang="en-US" sz="32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agor khan\Downloads\a123.jpg"/>
          <p:cNvPicPr>
            <a:picLocks noChangeAspect="1" noChangeArrowheads="1"/>
          </p:cNvPicPr>
          <p:nvPr/>
        </p:nvPicPr>
        <p:blipFill>
          <a:blip r:embed="rId2"/>
          <a:srcRect/>
          <a:stretch>
            <a:fillRect/>
          </a:stretch>
        </p:blipFill>
        <p:spPr bwMode="auto">
          <a:xfrm>
            <a:off x="0" y="6324600"/>
            <a:ext cx="9144000" cy="533400"/>
          </a:xfrm>
          <a:prstGeom prst="rect">
            <a:avLst/>
          </a:prstGeom>
          <a:noFill/>
        </p:spPr>
      </p:pic>
      <p:pic>
        <p:nvPicPr>
          <p:cNvPr id="3" name="Picture 2" descr="C:\Users\sagor khan\Downloads\a123.jpg"/>
          <p:cNvPicPr>
            <a:picLocks noChangeAspect="1" noChangeArrowheads="1"/>
          </p:cNvPicPr>
          <p:nvPr/>
        </p:nvPicPr>
        <p:blipFill>
          <a:blip r:embed="rId2"/>
          <a:srcRect/>
          <a:stretch>
            <a:fillRect/>
          </a:stretch>
        </p:blipFill>
        <p:spPr bwMode="auto">
          <a:xfrm rot="5400000">
            <a:off x="-3162303" y="3162299"/>
            <a:ext cx="6858001" cy="533404"/>
          </a:xfrm>
          <a:prstGeom prst="rect">
            <a:avLst/>
          </a:prstGeom>
          <a:noFill/>
        </p:spPr>
      </p:pic>
      <p:sp>
        <p:nvSpPr>
          <p:cNvPr id="4" name="Rectangle 3"/>
          <p:cNvSpPr/>
          <p:nvPr/>
        </p:nvSpPr>
        <p:spPr>
          <a:xfrm>
            <a:off x="533400" y="228600"/>
            <a:ext cx="8458200" cy="914400"/>
          </a:xfrm>
          <a:prstGeom prst="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3400" y="1295400"/>
            <a:ext cx="8382000" cy="5029200"/>
          </a:xfrm>
          <a:prstGeom prst="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bn-IN" sz="3600" dirty="0" smtClean="0">
                <a:solidFill>
                  <a:srgbClr val="FF0000"/>
                </a:solidFill>
                <a:latin typeface="SutonnyOMJ" pitchFamily="2" charset="0"/>
                <a:cs typeface="SutonnyOMJ" pitchFamily="2" charset="0"/>
              </a:rPr>
              <a:t>পাঠ শেষে শিক্ষার্থীরা- </a:t>
            </a:r>
          </a:p>
          <a:p>
            <a:pPr algn="ctr"/>
            <a:r>
              <a:rPr lang="bn-IN" sz="2800" dirty="0" smtClean="0">
                <a:solidFill>
                  <a:schemeClr val="tx1"/>
                </a:solidFill>
                <a:latin typeface="SutonnyOMJ" pitchFamily="2" charset="0"/>
                <a:cs typeface="SutonnyOMJ" pitchFamily="2" charset="0"/>
              </a:rPr>
              <a:t>০১। বাংলাদেশের প্রধান প্রধান শিল্পের নাম বর্ণনা করতে পারবে। </a:t>
            </a:r>
            <a:endParaRPr lang="en-US" sz="2800" dirty="0">
              <a:solidFill>
                <a:schemeClr val="tx1"/>
              </a:solidFill>
              <a:latin typeface="SutonnyOMJ" pitchFamily="2" charset="0"/>
              <a:cs typeface="SutonnyOMJ" pitchFamily="2" charset="0"/>
            </a:endParaRPr>
          </a:p>
        </p:txBody>
      </p:sp>
      <p:sp>
        <p:nvSpPr>
          <p:cNvPr id="6" name="Rounded Rectangle 5"/>
          <p:cNvSpPr/>
          <p:nvPr/>
        </p:nvSpPr>
        <p:spPr>
          <a:xfrm>
            <a:off x="2819400" y="304800"/>
            <a:ext cx="4800600" cy="685800"/>
          </a:xfrm>
          <a:prstGeom prst="roundRect">
            <a:avLst/>
          </a:prstGeom>
          <a:solidFill>
            <a:srgbClr val="FF0000"/>
          </a:solidFill>
          <a:ln>
            <a:solidFill>
              <a:schemeClr val="tx1"/>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শিখনফল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down)">
                                      <p:cBhvr>
                                        <p:cTn id="19" dur="500"/>
                                        <p:tgtEl>
                                          <p:spTgt spid="5">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ipe(down)">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gor khan\Downloads\pp.jpg"/>
          <p:cNvPicPr>
            <a:picLocks noChangeAspect="1" noChangeArrowheads="1"/>
          </p:cNvPicPr>
          <p:nvPr/>
        </p:nvPicPr>
        <p:blipFill>
          <a:blip r:embed="rId2"/>
          <a:srcRect/>
          <a:stretch>
            <a:fillRect/>
          </a:stretch>
        </p:blipFill>
        <p:spPr bwMode="auto">
          <a:xfrm rot="10800000">
            <a:off x="0" y="6324600"/>
            <a:ext cx="9144000" cy="533400"/>
          </a:xfrm>
          <a:prstGeom prst="rect">
            <a:avLst/>
          </a:prstGeom>
          <a:noFill/>
        </p:spPr>
      </p:pic>
      <p:pic>
        <p:nvPicPr>
          <p:cNvPr id="4" name="Picture 2" descr="C:\Users\sagor khan\Downloads\pp.jpg"/>
          <p:cNvPicPr>
            <a:picLocks noChangeAspect="1" noChangeArrowheads="1"/>
          </p:cNvPicPr>
          <p:nvPr/>
        </p:nvPicPr>
        <p:blipFill>
          <a:blip r:embed="rId2"/>
          <a:srcRect/>
          <a:stretch>
            <a:fillRect/>
          </a:stretch>
        </p:blipFill>
        <p:spPr bwMode="auto">
          <a:xfrm rot="16200000">
            <a:off x="-2933700" y="2933700"/>
            <a:ext cx="6477000" cy="609600"/>
          </a:xfrm>
          <a:prstGeom prst="rect">
            <a:avLst/>
          </a:prstGeom>
          <a:noFill/>
        </p:spPr>
      </p:pic>
      <p:sp>
        <p:nvSpPr>
          <p:cNvPr id="5" name="Rectangle 4"/>
          <p:cNvSpPr/>
          <p:nvPr/>
        </p:nvSpPr>
        <p:spPr>
          <a:xfrm>
            <a:off x="609600" y="228600"/>
            <a:ext cx="8305800" cy="914400"/>
          </a:xfrm>
          <a:prstGeom prst="rect">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বাংলাদেশের প্রধান প্রধান শিল্প  সমূহ </a:t>
            </a:r>
            <a:endParaRPr lang="en-US" sz="4000" dirty="0">
              <a:solidFill>
                <a:schemeClr val="tx1"/>
              </a:solidFill>
              <a:latin typeface="SutonnyOMJ" pitchFamily="2" charset="0"/>
              <a:cs typeface="SutonnyOMJ" pitchFamily="2" charset="0"/>
            </a:endParaRPr>
          </a:p>
        </p:txBody>
      </p:sp>
      <p:sp>
        <p:nvSpPr>
          <p:cNvPr id="6" name="Rectangle 5"/>
          <p:cNvSpPr/>
          <p:nvPr/>
        </p:nvSpPr>
        <p:spPr>
          <a:xfrm>
            <a:off x="609600" y="1371600"/>
            <a:ext cx="8305800" cy="4953000"/>
          </a:xfrm>
          <a:prstGeom prst="rect">
            <a:avLst/>
          </a:prstGeom>
          <a:solidFill>
            <a:srgbClr val="7030A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990600" y="1447800"/>
            <a:ext cx="1371600" cy="1295400"/>
          </a:xfrm>
          <a:prstGeom prst="roundRect">
            <a:avLst/>
          </a:prstGeom>
          <a:solidFill>
            <a:srgbClr val="FF000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পাট শিল্প </a:t>
            </a:r>
            <a:endParaRPr lang="en-US" sz="2400" dirty="0">
              <a:solidFill>
                <a:schemeClr val="bg1"/>
              </a:solidFill>
              <a:latin typeface="SutonnyOMJ" pitchFamily="2" charset="0"/>
              <a:cs typeface="SutonnyOMJ" pitchFamily="2" charset="0"/>
            </a:endParaRPr>
          </a:p>
        </p:txBody>
      </p:sp>
      <p:sp>
        <p:nvSpPr>
          <p:cNvPr id="8" name="Rounded Rectangle 7"/>
          <p:cNvSpPr/>
          <p:nvPr/>
        </p:nvSpPr>
        <p:spPr>
          <a:xfrm>
            <a:off x="1066800" y="31242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কাগজ শিল্প </a:t>
            </a:r>
            <a:endParaRPr lang="en-US" sz="2400" dirty="0">
              <a:solidFill>
                <a:schemeClr val="bg1"/>
              </a:solidFill>
              <a:latin typeface="SutonnyOMJ" pitchFamily="2" charset="0"/>
              <a:cs typeface="SutonnyOMJ" pitchFamily="2" charset="0"/>
            </a:endParaRPr>
          </a:p>
        </p:txBody>
      </p:sp>
      <p:sp>
        <p:nvSpPr>
          <p:cNvPr id="9" name="Rounded Rectangle 8"/>
          <p:cNvSpPr/>
          <p:nvPr/>
        </p:nvSpPr>
        <p:spPr>
          <a:xfrm>
            <a:off x="990600" y="47244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bg1"/>
                </a:solidFill>
                <a:latin typeface="SutonnyOMJ" pitchFamily="2" charset="0"/>
                <a:cs typeface="SutonnyOMJ" pitchFamily="2" charset="0"/>
              </a:rPr>
              <a:t>চামড়া </a:t>
            </a:r>
            <a:r>
              <a:rPr lang="bn-IN" sz="2800" dirty="0" smtClean="0">
                <a:solidFill>
                  <a:schemeClr val="bg1"/>
                </a:solidFill>
                <a:latin typeface="SutonnyOMJ" pitchFamily="2" charset="0"/>
                <a:cs typeface="SutonnyOMJ" pitchFamily="2" charset="0"/>
              </a:rPr>
              <a:t>শি</a:t>
            </a:r>
            <a:r>
              <a:rPr lang="bn-IN" sz="2000" dirty="0" smtClean="0">
                <a:solidFill>
                  <a:schemeClr val="bg1"/>
                </a:solidFill>
                <a:latin typeface="SutonnyOMJ" pitchFamily="2" charset="0"/>
                <a:cs typeface="SutonnyOMJ" pitchFamily="2" charset="0"/>
              </a:rPr>
              <a:t>ল্প </a:t>
            </a:r>
            <a:endParaRPr lang="en-US" sz="2000" dirty="0">
              <a:solidFill>
                <a:schemeClr val="bg1"/>
              </a:solidFill>
              <a:latin typeface="SutonnyOMJ" pitchFamily="2" charset="0"/>
              <a:cs typeface="SutonnyOMJ" pitchFamily="2" charset="0"/>
            </a:endParaRPr>
          </a:p>
        </p:txBody>
      </p:sp>
      <p:sp>
        <p:nvSpPr>
          <p:cNvPr id="10" name="Rounded Rectangle 9"/>
          <p:cNvSpPr/>
          <p:nvPr/>
        </p:nvSpPr>
        <p:spPr>
          <a:xfrm>
            <a:off x="2743200" y="15240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বস্ত্র শিল্প </a:t>
            </a:r>
            <a:endParaRPr lang="en-US" sz="2400" dirty="0">
              <a:solidFill>
                <a:schemeClr val="bg1"/>
              </a:solidFill>
              <a:latin typeface="SutonnyOMJ" pitchFamily="2" charset="0"/>
              <a:cs typeface="SutonnyOMJ" pitchFamily="2" charset="0"/>
            </a:endParaRPr>
          </a:p>
        </p:txBody>
      </p:sp>
      <p:sp>
        <p:nvSpPr>
          <p:cNvPr id="11" name="Rounded Rectangle 10"/>
          <p:cNvSpPr/>
          <p:nvPr/>
        </p:nvSpPr>
        <p:spPr>
          <a:xfrm>
            <a:off x="2819400" y="31242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সার শিল্প </a:t>
            </a:r>
            <a:endParaRPr lang="en-US" sz="2400" dirty="0">
              <a:solidFill>
                <a:schemeClr val="bg1"/>
              </a:solidFill>
              <a:latin typeface="SutonnyOMJ" pitchFamily="2" charset="0"/>
              <a:cs typeface="SutonnyOMJ" pitchFamily="2" charset="0"/>
            </a:endParaRPr>
          </a:p>
        </p:txBody>
      </p:sp>
      <p:sp>
        <p:nvSpPr>
          <p:cNvPr id="12" name="Rounded Rectangle 11"/>
          <p:cNvSpPr/>
          <p:nvPr/>
        </p:nvSpPr>
        <p:spPr>
          <a:xfrm>
            <a:off x="2743200" y="47244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চা শিল্প </a:t>
            </a:r>
            <a:endParaRPr lang="en-US" sz="2400" dirty="0">
              <a:solidFill>
                <a:schemeClr val="bg1"/>
              </a:solidFill>
              <a:latin typeface="SutonnyOMJ" pitchFamily="2" charset="0"/>
              <a:cs typeface="SutonnyOMJ" pitchFamily="2" charset="0"/>
            </a:endParaRPr>
          </a:p>
        </p:txBody>
      </p:sp>
      <p:sp>
        <p:nvSpPr>
          <p:cNvPr id="13" name="Rounded Rectangle 12"/>
          <p:cNvSpPr/>
          <p:nvPr/>
        </p:nvSpPr>
        <p:spPr>
          <a:xfrm>
            <a:off x="4495800" y="15240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পোশাক শিল্প </a:t>
            </a:r>
            <a:endParaRPr lang="en-US" sz="2400" dirty="0">
              <a:solidFill>
                <a:schemeClr val="bg1"/>
              </a:solidFill>
              <a:latin typeface="SutonnyOMJ" pitchFamily="2" charset="0"/>
              <a:cs typeface="SutonnyOMJ" pitchFamily="2" charset="0"/>
            </a:endParaRPr>
          </a:p>
        </p:txBody>
      </p:sp>
      <p:sp>
        <p:nvSpPr>
          <p:cNvPr id="14" name="Rounded Rectangle 13"/>
          <p:cNvSpPr/>
          <p:nvPr/>
        </p:nvSpPr>
        <p:spPr>
          <a:xfrm>
            <a:off x="4648200" y="30480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সিমেন্ট শিল্প </a:t>
            </a:r>
            <a:endParaRPr lang="en-US" sz="2400" dirty="0">
              <a:solidFill>
                <a:schemeClr val="bg1"/>
              </a:solidFill>
              <a:latin typeface="SutonnyOMJ" pitchFamily="2" charset="0"/>
              <a:cs typeface="SutonnyOMJ" pitchFamily="2" charset="0"/>
            </a:endParaRPr>
          </a:p>
        </p:txBody>
      </p:sp>
      <p:sp>
        <p:nvSpPr>
          <p:cNvPr id="15" name="Rounded Rectangle 14"/>
          <p:cNvSpPr/>
          <p:nvPr/>
        </p:nvSpPr>
        <p:spPr>
          <a:xfrm>
            <a:off x="4572000" y="47244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তুলা শিল্প </a:t>
            </a:r>
            <a:endParaRPr lang="en-US" sz="2400" dirty="0">
              <a:solidFill>
                <a:schemeClr val="bg1"/>
              </a:solidFill>
              <a:latin typeface="SutonnyOMJ" pitchFamily="2" charset="0"/>
              <a:cs typeface="SutonnyOMJ" pitchFamily="2" charset="0"/>
            </a:endParaRPr>
          </a:p>
        </p:txBody>
      </p:sp>
      <p:sp>
        <p:nvSpPr>
          <p:cNvPr id="16" name="Rounded Rectangle 15"/>
          <p:cNvSpPr/>
          <p:nvPr/>
        </p:nvSpPr>
        <p:spPr>
          <a:xfrm>
            <a:off x="6248400" y="1524000"/>
            <a:ext cx="1371600" cy="1295400"/>
          </a:xfrm>
          <a:prstGeom prst="roundRect">
            <a:avLst/>
          </a:prstGeom>
          <a:solidFill>
            <a:srgbClr val="FF000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চিনি শিল্প </a:t>
            </a:r>
            <a:endParaRPr lang="en-US" sz="2400" dirty="0">
              <a:solidFill>
                <a:schemeClr val="bg1"/>
              </a:solidFill>
              <a:latin typeface="SutonnyOMJ" pitchFamily="2" charset="0"/>
              <a:cs typeface="SutonnyOMJ" pitchFamily="2" charset="0"/>
            </a:endParaRPr>
          </a:p>
        </p:txBody>
      </p:sp>
      <p:sp>
        <p:nvSpPr>
          <p:cNvPr id="17" name="Rounded Rectangle 16"/>
          <p:cNvSpPr/>
          <p:nvPr/>
        </p:nvSpPr>
        <p:spPr>
          <a:xfrm>
            <a:off x="6324600" y="3200400"/>
            <a:ext cx="1371600" cy="12954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ঔষধ  শিল্প</a:t>
            </a:r>
            <a:r>
              <a:rPr lang="bn-IN" dirty="0" smtClean="0">
                <a:solidFill>
                  <a:schemeClr val="bg1"/>
                </a:solidFill>
                <a:latin typeface="SutonnyOMJ" pitchFamily="2" charset="0"/>
                <a:cs typeface="SutonnyOMJ" pitchFamily="2" charset="0"/>
              </a:rPr>
              <a:t> </a:t>
            </a:r>
            <a:endParaRPr lang="en-US" dirty="0">
              <a:solidFill>
                <a:schemeClr val="bg1"/>
              </a:solidFill>
              <a:latin typeface="SutonnyOMJ" pitchFamily="2" charset="0"/>
              <a:cs typeface="SutonnyOMJ" pitchFamily="2" charset="0"/>
            </a:endParaRPr>
          </a:p>
        </p:txBody>
      </p:sp>
      <p:sp>
        <p:nvSpPr>
          <p:cNvPr id="18" name="Rounded Rectangle 17"/>
          <p:cNvSpPr/>
          <p:nvPr/>
        </p:nvSpPr>
        <p:spPr>
          <a:xfrm>
            <a:off x="6172200" y="4800600"/>
            <a:ext cx="1371600" cy="12192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তামাক শিল্প </a:t>
            </a:r>
            <a:endParaRPr lang="en-US" sz="2400" dirty="0">
              <a:solidFill>
                <a:schemeClr val="bg1"/>
              </a:solidFill>
              <a:latin typeface="SutonnyOMJ" pitchFamily="2" charset="0"/>
              <a:cs typeface="SutonnyOMJ" pitchFamily="2" charset="0"/>
            </a:endParaRPr>
          </a:p>
        </p:txBody>
      </p:sp>
      <p:sp>
        <p:nvSpPr>
          <p:cNvPr id="19" name="Rounded Rectangle 18"/>
          <p:cNvSpPr/>
          <p:nvPr/>
        </p:nvSpPr>
        <p:spPr>
          <a:xfrm>
            <a:off x="7620000" y="4876800"/>
            <a:ext cx="1219200" cy="1066800"/>
          </a:xfrm>
          <a:prstGeom prst="round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চিংড়ি শিল্প </a:t>
            </a:r>
            <a:endParaRPr lang="en-US" sz="24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4" dur="1000" fill="hold"/>
                                        <p:tgtEl>
                                          <p:spTgt spid="13"/>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edge">
                                      <p:cBhvr>
                                        <p:cTn id="43" dur="2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edge">
                                      <p:cBhvr>
                                        <p:cTn id="48" dur="2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0"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edge">
                                      <p:cBhvr>
                                        <p:cTn id="53" dur="20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edge">
                                      <p:cBhvr>
                                        <p:cTn id="58" dur="20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20"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edge">
                                      <p:cBhvr>
                                        <p:cTn id="63" dur="20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45" presetClass="entr" presetSubtype="0" fill="hold" grpId="0" nodeType="clickEffect">
                                  <p:stCondLst>
                                    <p:cond delay="0"/>
                                  </p:stCondLst>
                                  <p:iterate type="lt">
                                    <p:tmPct val="10000"/>
                                  </p:iterate>
                                  <p:childTnLst>
                                    <p:set>
                                      <p:cBhvr>
                                        <p:cTn id="67" dur="1" fill="hold">
                                          <p:stCondLst>
                                            <p:cond delay="0"/>
                                          </p:stCondLst>
                                        </p:cTn>
                                        <p:tgtEl>
                                          <p:spTgt spid="9"/>
                                        </p:tgtEl>
                                        <p:attrNameLst>
                                          <p:attrName>style.visibility</p:attrName>
                                        </p:attrNameLst>
                                      </p:cBhvr>
                                      <p:to>
                                        <p:strVal val="visible"/>
                                      </p:to>
                                    </p:set>
                                    <p:animEffect transition="in" filter="fade">
                                      <p:cBhvr>
                                        <p:cTn id="68" dur="2000"/>
                                        <p:tgtEl>
                                          <p:spTgt spid="9"/>
                                        </p:tgtEl>
                                      </p:cBhvr>
                                    </p:animEffect>
                                    <p:anim calcmode="lin" valueType="num">
                                      <p:cBhvr>
                                        <p:cTn id="69" dur="2000" fill="hold"/>
                                        <p:tgtEl>
                                          <p:spTgt spid="9"/>
                                        </p:tgtEl>
                                        <p:attrNameLst>
                                          <p:attrName>ppt_w</p:attrName>
                                        </p:attrNameLst>
                                      </p:cBhvr>
                                      <p:tavLst>
                                        <p:tav tm="0" fmla="#ppt_w*sin(2.5*pi*$)">
                                          <p:val>
                                            <p:fltVal val="0"/>
                                          </p:val>
                                        </p:tav>
                                        <p:tav tm="100000">
                                          <p:val>
                                            <p:fltVal val="1"/>
                                          </p:val>
                                        </p:tav>
                                      </p:tavLst>
                                    </p:anim>
                                    <p:anim calcmode="lin" valueType="num">
                                      <p:cBhvr>
                                        <p:cTn id="70"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1"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heel(4)">
                                      <p:cBhvr>
                                        <p:cTn id="75" dur="20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21" presetClass="entr" presetSubtype="4"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wheel(4)">
                                      <p:cBhvr>
                                        <p:cTn id="80" dur="2000"/>
                                        <p:tgtEl>
                                          <p:spTgt spid="1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down)">
                                      <p:cBhvr>
                                        <p:cTn id="85" dur="5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45" presetClass="entr" presetSubtype="0" fill="hold" grpId="0" nodeType="clickEffect">
                                  <p:stCondLst>
                                    <p:cond delay="0"/>
                                  </p:stCondLst>
                                  <p:iterate type="lt">
                                    <p:tmPct val="10000"/>
                                  </p:iterate>
                                  <p:childTnLst>
                                    <p:set>
                                      <p:cBhvr>
                                        <p:cTn id="89" dur="1" fill="hold">
                                          <p:stCondLst>
                                            <p:cond delay="0"/>
                                          </p:stCondLst>
                                        </p:cTn>
                                        <p:tgtEl>
                                          <p:spTgt spid="19"/>
                                        </p:tgtEl>
                                        <p:attrNameLst>
                                          <p:attrName>style.visibility</p:attrName>
                                        </p:attrNameLst>
                                      </p:cBhvr>
                                      <p:to>
                                        <p:strVal val="visible"/>
                                      </p:to>
                                    </p:set>
                                    <p:animEffect transition="in" filter="fade">
                                      <p:cBhvr>
                                        <p:cTn id="90" dur="2000"/>
                                        <p:tgtEl>
                                          <p:spTgt spid="19"/>
                                        </p:tgtEl>
                                      </p:cBhvr>
                                    </p:animEffect>
                                    <p:anim calcmode="lin" valueType="num">
                                      <p:cBhvr>
                                        <p:cTn id="91" dur="2000" fill="hold"/>
                                        <p:tgtEl>
                                          <p:spTgt spid="19"/>
                                        </p:tgtEl>
                                        <p:attrNameLst>
                                          <p:attrName>ppt_w</p:attrName>
                                        </p:attrNameLst>
                                      </p:cBhvr>
                                      <p:tavLst>
                                        <p:tav tm="0" fmla="#ppt_w*sin(2.5*pi*$)">
                                          <p:val>
                                            <p:fltVal val="0"/>
                                          </p:val>
                                        </p:tav>
                                        <p:tav tm="100000">
                                          <p:val>
                                            <p:fltVal val="1"/>
                                          </p:val>
                                        </p:tav>
                                      </p:tavLst>
                                    </p:anim>
                                    <p:anim calcmode="lin" valueType="num">
                                      <p:cBhvr>
                                        <p:cTn id="92"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pp.jpg"/>
          <p:cNvPicPr>
            <a:picLocks noChangeAspect="1" noChangeArrowheads="1"/>
          </p:cNvPicPr>
          <p:nvPr/>
        </p:nvPicPr>
        <p:blipFill>
          <a:blip r:embed="rId2"/>
          <a:srcRect/>
          <a:stretch>
            <a:fillRect/>
          </a:stretch>
        </p:blipFill>
        <p:spPr bwMode="auto">
          <a:xfrm rot="10800000">
            <a:off x="0" y="6248400"/>
            <a:ext cx="9144000" cy="609600"/>
          </a:xfrm>
          <a:prstGeom prst="rect">
            <a:avLst/>
          </a:prstGeom>
          <a:noFill/>
        </p:spPr>
      </p:pic>
      <p:pic>
        <p:nvPicPr>
          <p:cNvPr id="1027" name="Picture 3" descr="C:\Users\sagor khan\Downloads\pp.jpg"/>
          <p:cNvPicPr>
            <a:picLocks noChangeAspect="1" noChangeArrowheads="1"/>
          </p:cNvPicPr>
          <p:nvPr/>
        </p:nvPicPr>
        <p:blipFill>
          <a:blip r:embed="rId2"/>
          <a:srcRect/>
          <a:stretch>
            <a:fillRect/>
          </a:stretch>
        </p:blipFill>
        <p:spPr bwMode="auto">
          <a:xfrm rot="16200000">
            <a:off x="-2857500" y="2857500"/>
            <a:ext cx="6400800" cy="685800"/>
          </a:xfrm>
          <a:prstGeom prst="rect">
            <a:avLst/>
          </a:prstGeom>
          <a:noFill/>
        </p:spPr>
      </p:pic>
      <p:sp>
        <p:nvSpPr>
          <p:cNvPr id="4" name="Rectangle 3"/>
          <p:cNvSpPr/>
          <p:nvPr/>
        </p:nvSpPr>
        <p:spPr>
          <a:xfrm>
            <a:off x="685800" y="304800"/>
            <a:ext cx="8077200" cy="914400"/>
          </a:xfrm>
          <a:prstGeom prst="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4000" dirty="0" smtClean="0">
                <a:solidFill>
                  <a:schemeClr val="bg1"/>
                </a:solidFill>
                <a:latin typeface="SutonnyOMJ" pitchFamily="2" charset="0"/>
                <a:cs typeface="SutonnyOMJ" pitchFamily="2" charset="0"/>
              </a:rPr>
              <a:t>নিচের চিত্রগুলো ভাল করে লক্ষ কর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685800" y="1371600"/>
            <a:ext cx="8305800" cy="4876800"/>
          </a:xfrm>
          <a:prstGeom prst="rect">
            <a:avLst/>
          </a:prstGeom>
          <a:solidFill>
            <a:srgbClr val="92D050"/>
          </a:solidFill>
          <a:ln>
            <a:solidFill>
              <a:srgbClr val="FF0000"/>
            </a:solidFill>
          </a:ln>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1371600"/>
            <a:ext cx="2971800" cy="2895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43600" y="1371600"/>
            <a:ext cx="2971800" cy="2895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52800" y="3276600"/>
            <a:ext cx="2971800" cy="2819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C:\Users\sagor khan\Downloads\p1.jpg"/>
          <p:cNvPicPr>
            <a:picLocks noChangeAspect="1" noChangeArrowheads="1"/>
          </p:cNvPicPr>
          <p:nvPr/>
        </p:nvPicPr>
        <p:blipFill>
          <a:blip r:embed="rId3"/>
          <a:srcRect/>
          <a:stretch>
            <a:fillRect/>
          </a:stretch>
        </p:blipFill>
        <p:spPr bwMode="auto">
          <a:xfrm>
            <a:off x="1143000" y="1447800"/>
            <a:ext cx="2667000" cy="2510117"/>
          </a:xfrm>
          <a:prstGeom prst="rect">
            <a:avLst/>
          </a:prstGeom>
          <a:ln>
            <a:noFill/>
          </a:ln>
          <a:effectLst>
            <a:softEdge rad="112500"/>
          </a:effectLst>
        </p:spPr>
      </p:pic>
      <p:pic>
        <p:nvPicPr>
          <p:cNvPr id="1029" name="Picture 5" descr="C:\Users\sagor khan\Downloads\p2.jpg"/>
          <p:cNvPicPr>
            <a:picLocks noChangeAspect="1" noChangeArrowheads="1"/>
          </p:cNvPicPr>
          <p:nvPr/>
        </p:nvPicPr>
        <p:blipFill>
          <a:blip r:embed="rId4"/>
          <a:srcRect/>
          <a:stretch>
            <a:fillRect/>
          </a:stretch>
        </p:blipFill>
        <p:spPr bwMode="auto">
          <a:xfrm>
            <a:off x="6096000" y="1447800"/>
            <a:ext cx="2686050" cy="2667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30" name="Picture 6" descr="C:\Users\sagor khan\Downloads\p3.jpg"/>
          <p:cNvPicPr>
            <a:picLocks noChangeAspect="1" noChangeArrowheads="1"/>
          </p:cNvPicPr>
          <p:nvPr/>
        </p:nvPicPr>
        <p:blipFill>
          <a:blip r:embed="rId5"/>
          <a:srcRect/>
          <a:stretch>
            <a:fillRect/>
          </a:stretch>
        </p:blipFill>
        <p:spPr bwMode="auto">
          <a:xfrm>
            <a:off x="3505200" y="3581400"/>
            <a:ext cx="25908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Oval 12"/>
          <p:cNvSpPr/>
          <p:nvPr/>
        </p:nvSpPr>
        <p:spPr>
          <a:xfrm>
            <a:off x="914400" y="4572000"/>
            <a:ext cx="1905000" cy="1600200"/>
          </a:xfrm>
          <a:prstGeom prst="ellipse">
            <a:avLst/>
          </a:prstGeom>
          <a:solidFill>
            <a:srgbClr val="FF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পাট শিল্প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animEffect transition="in" filter="wedge">
                                      <p:cBhvr>
                                        <p:cTn id="19" dur="2000"/>
                                        <p:tgtEl>
                                          <p:spTgt spid="1028"/>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nodeType="click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wedge">
                                      <p:cBhvr>
                                        <p:cTn id="24" dur="2000"/>
                                        <p:tgtEl>
                                          <p:spTgt spid="1029"/>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nodeType="clickEffect">
                                  <p:stCondLst>
                                    <p:cond delay="0"/>
                                  </p:stCondLst>
                                  <p:childTnLst>
                                    <p:set>
                                      <p:cBhvr>
                                        <p:cTn id="28" dur="1" fill="hold">
                                          <p:stCondLst>
                                            <p:cond delay="0"/>
                                          </p:stCondLst>
                                        </p:cTn>
                                        <p:tgtEl>
                                          <p:spTgt spid="1030"/>
                                        </p:tgtEl>
                                        <p:attrNameLst>
                                          <p:attrName>style.visibility</p:attrName>
                                        </p:attrNameLst>
                                      </p:cBhvr>
                                      <p:to>
                                        <p:strVal val="visible"/>
                                      </p:to>
                                    </p:set>
                                    <p:animEffect transition="in" filter="wheel(4)">
                                      <p:cBhvr>
                                        <p:cTn id="29" dur="2000"/>
                                        <p:tgtEl>
                                          <p:spTgt spid="103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agor khan\Downloads\pp.jpg"/>
          <p:cNvPicPr>
            <a:picLocks noChangeAspect="1" noChangeArrowheads="1"/>
          </p:cNvPicPr>
          <p:nvPr/>
        </p:nvPicPr>
        <p:blipFill>
          <a:blip r:embed="rId2"/>
          <a:srcRect/>
          <a:stretch>
            <a:fillRect/>
          </a:stretch>
        </p:blipFill>
        <p:spPr bwMode="auto">
          <a:xfrm rot="16200000">
            <a:off x="-2971800" y="2971800"/>
            <a:ext cx="6705600" cy="762000"/>
          </a:xfrm>
          <a:prstGeom prst="rect">
            <a:avLst/>
          </a:prstGeom>
          <a:noFill/>
        </p:spPr>
      </p:pic>
      <p:pic>
        <p:nvPicPr>
          <p:cNvPr id="3" name="Picture 3" descr="C:\Users\sagor khan\Downloads\pp.jpg"/>
          <p:cNvPicPr>
            <a:picLocks noChangeAspect="1" noChangeArrowheads="1"/>
          </p:cNvPicPr>
          <p:nvPr/>
        </p:nvPicPr>
        <p:blipFill>
          <a:blip r:embed="rId2"/>
          <a:srcRect/>
          <a:stretch>
            <a:fillRect/>
          </a:stretch>
        </p:blipFill>
        <p:spPr bwMode="auto">
          <a:xfrm rot="10800000">
            <a:off x="533400" y="6248400"/>
            <a:ext cx="8610600" cy="609600"/>
          </a:xfrm>
          <a:prstGeom prst="rect">
            <a:avLst/>
          </a:prstGeom>
          <a:noFill/>
        </p:spPr>
      </p:pic>
      <p:sp>
        <p:nvSpPr>
          <p:cNvPr id="4" name="Rectangle 3"/>
          <p:cNvSpPr/>
          <p:nvPr/>
        </p:nvSpPr>
        <p:spPr>
          <a:xfrm>
            <a:off x="685800" y="228600"/>
            <a:ext cx="8153400" cy="914400"/>
          </a:xfrm>
          <a:prstGeom prst="rect">
            <a:avLst/>
          </a:prstGeom>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sz="4000" dirty="0">
              <a:solidFill>
                <a:schemeClr val="tx1"/>
              </a:solidFill>
            </a:endParaRPr>
          </a:p>
        </p:txBody>
      </p:sp>
      <p:sp>
        <p:nvSpPr>
          <p:cNvPr id="5" name="Rectangle 4"/>
          <p:cNvSpPr/>
          <p:nvPr/>
        </p:nvSpPr>
        <p:spPr>
          <a:xfrm>
            <a:off x="762000" y="1371600"/>
            <a:ext cx="8077200" cy="4876800"/>
          </a:xfrm>
          <a:prstGeom prst="rect">
            <a:avLst/>
          </a:prstGeom>
          <a:solidFill>
            <a:srgbClr val="7030A0"/>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r>
              <a:rPr lang="bn-IN" dirty="0" smtClean="0"/>
              <a:t> </a:t>
            </a:r>
            <a:r>
              <a:rPr lang="bn-IN" sz="3200" dirty="0" smtClean="0">
                <a:solidFill>
                  <a:schemeClr val="tx1"/>
                </a:solidFill>
                <a:latin typeface="SutonnyOMJ" pitchFamily="2" charset="0"/>
                <a:cs typeface="SutonnyOMJ" pitchFamily="2" charset="0"/>
              </a:rPr>
              <a:t>১৯৫১ </a:t>
            </a:r>
            <a:r>
              <a:rPr lang="bn-IN" sz="2400" dirty="0" smtClean="0">
                <a:solidFill>
                  <a:schemeClr val="tx1"/>
                </a:solidFill>
                <a:latin typeface="SutonnyOMJ" pitchFamily="2" charset="0"/>
                <a:cs typeface="SutonnyOMJ" pitchFamily="2" charset="0"/>
              </a:rPr>
              <a:t>সালে নারায়ণঞ্জে আদমজি পাটকল প্রতিষ্ঠার মাধ্যমে পাট শিল্পের যাত্রা শুরু হয়। এ দেশে একসময় প্রধান অর্থকরী ফসল ছিল পাট। পাট বিক্রি করে কৃষক তার পরিবারের টাকার চাহিদা পূরণ করত।এ সময় পাটকলগুলো  পাটের বস্তা উৎপদন করত। এখন পাট দিয়ে নানা পণ্য-সামগ্রী উৎপাদনের সম্ভাবনা তৈরি হয়েছে, ভবিষ্যতে আরও হবে।    </a:t>
            </a:r>
            <a:endParaRPr lang="en-US" sz="2400" dirty="0">
              <a:solidFill>
                <a:schemeClr val="tx1"/>
              </a:solidFill>
              <a:latin typeface="SutonnyOMJ" pitchFamily="2" charset="0"/>
              <a:cs typeface="SutonnyOMJ" pitchFamily="2" charset="0"/>
            </a:endParaRPr>
          </a:p>
        </p:txBody>
      </p:sp>
      <p:sp>
        <p:nvSpPr>
          <p:cNvPr id="6" name="Flowchart: Preparation 5"/>
          <p:cNvSpPr/>
          <p:nvPr/>
        </p:nvSpPr>
        <p:spPr>
          <a:xfrm>
            <a:off x="2438400" y="228600"/>
            <a:ext cx="5181600" cy="914400"/>
          </a:xfrm>
          <a:prstGeom prst="flowChartPreparation">
            <a:avLst/>
          </a:prstGeom>
          <a:solidFill>
            <a:srgbClr val="FF000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4000" dirty="0" smtClean="0">
                <a:solidFill>
                  <a:schemeClr val="bg1"/>
                </a:solidFill>
                <a:latin typeface="SutonnyOMJ" pitchFamily="2" charset="0"/>
                <a:cs typeface="SutonnyOMJ" pitchFamily="2" charset="0"/>
              </a:rPr>
              <a:t>পাট শিল্প </a:t>
            </a:r>
            <a:endParaRPr lang="en-US" sz="40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edge">
                                      <p:cBhvr>
                                        <p:cTn id="19"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1217</Words>
  <Application>Microsoft Office PowerPoint</Application>
  <PresentationFormat>On-screen Show (4:3)</PresentationFormat>
  <Paragraphs>123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sagor khan</cp:lastModifiedBy>
  <cp:revision>158</cp:revision>
  <dcterms:created xsi:type="dcterms:W3CDTF">2021-03-26T01:28:53Z</dcterms:created>
  <dcterms:modified xsi:type="dcterms:W3CDTF">2021-07-01T05:35:01Z</dcterms:modified>
</cp:coreProperties>
</file>