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71" r:id="rId2"/>
    <p:sldId id="272" r:id="rId3"/>
    <p:sldId id="275" r:id="rId4"/>
    <p:sldId id="276" r:id="rId5"/>
    <p:sldId id="277" r:id="rId6"/>
    <p:sldId id="278" r:id="rId7"/>
    <p:sldId id="292" r:id="rId8"/>
    <p:sldId id="320" r:id="rId9"/>
    <p:sldId id="304" r:id="rId10"/>
    <p:sldId id="321" r:id="rId11"/>
    <p:sldId id="305" r:id="rId12"/>
    <p:sldId id="306" r:id="rId13"/>
    <p:sldId id="307" r:id="rId14"/>
    <p:sldId id="308" r:id="rId15"/>
    <p:sldId id="309" r:id="rId16"/>
    <p:sldId id="310" r:id="rId17"/>
    <p:sldId id="311" r:id="rId18"/>
    <p:sldId id="312" r:id="rId19"/>
    <p:sldId id="313" r:id="rId20"/>
    <p:sldId id="322" r:id="rId21"/>
    <p:sldId id="314" r:id="rId22"/>
    <p:sldId id="315" r:id="rId23"/>
    <p:sldId id="316" r:id="rId24"/>
    <p:sldId id="317" r:id="rId25"/>
    <p:sldId id="318" r:id="rId26"/>
    <p:sldId id="319" r:id="rId27"/>
    <p:sldId id="293" r:id="rId28"/>
    <p:sldId id="294" r:id="rId29"/>
    <p:sldId id="295" r:id="rId30"/>
    <p:sldId id="29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_rels/data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47E5AF-90C1-4ABD-B8DE-15D32B71278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FE29F6F4-FF9A-43D3-8731-B4043131455D}">
      <dgm:prSet phldrT="[Text]"/>
      <dgm:spPr>
        <a:blipFill rotWithShape="0">
          <a:blip xmlns:r="http://schemas.openxmlformats.org/officeDocument/2006/relationships" r:embed="rId1"/>
          <a:stretch>
            <a:fillRect/>
          </a:stretch>
        </a:blipFill>
      </dgm:spPr>
      <dgm:t>
        <a:bodyPr/>
        <a:lstStyle/>
        <a:p>
          <a:endParaRPr lang="en-US" dirty="0"/>
        </a:p>
      </dgm:t>
    </dgm:pt>
    <dgm:pt modelId="{54F12A2F-6D7C-4598-85D5-884349D1D8C3}" type="parTrans" cxnId="{B362421F-8A17-454C-81AE-54FDCAA98049}">
      <dgm:prSet/>
      <dgm:spPr/>
      <dgm:t>
        <a:bodyPr/>
        <a:lstStyle/>
        <a:p>
          <a:endParaRPr lang="en-US"/>
        </a:p>
      </dgm:t>
    </dgm:pt>
    <dgm:pt modelId="{27837BF4-D928-45A0-AD21-8C4DABE0002F}" type="sibTrans" cxnId="{B362421F-8A17-454C-81AE-54FDCAA98049}">
      <dgm:prSet/>
      <dgm:spPr/>
      <dgm:t>
        <a:bodyPr/>
        <a:lstStyle/>
        <a:p>
          <a:endParaRPr lang="en-US"/>
        </a:p>
      </dgm:t>
    </dgm:pt>
    <dgm:pt modelId="{15CE025A-A465-428E-94F9-982F18E1CF70}">
      <dgm:prSet phldrT="[Text]" custT="1">
        <dgm:style>
          <a:lnRef idx="1">
            <a:schemeClr val="dk1"/>
          </a:lnRef>
          <a:fillRef idx="2">
            <a:schemeClr val="dk1"/>
          </a:fillRef>
          <a:effectRef idx="1">
            <a:schemeClr val="dk1"/>
          </a:effectRef>
          <a:fontRef idx="minor">
            <a:schemeClr val="dk1"/>
          </a:fontRef>
        </dgm:style>
      </dgm:prSet>
      <dgm:spPr/>
      <dgm:t>
        <a:bodyPr/>
        <a:lstStyle/>
        <a:p>
          <a:r>
            <a:rPr lang="en-US" sz="4000" dirty="0" err="1" smtClean="0">
              <a:latin typeface="NikoshBAN" pitchFamily="2" charset="0"/>
              <a:cs typeface="NikoshBAN" pitchFamily="2" charset="0"/>
            </a:rPr>
            <a:t>প্রকৌশলী</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রিপন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কুমার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দাস</a:t>
          </a:r>
          <a:endParaRPr lang="en-US" sz="4000" dirty="0">
            <a:latin typeface="NikoshBAN" pitchFamily="2" charset="0"/>
            <a:cs typeface="NikoshBAN" pitchFamily="2" charset="0"/>
          </a:endParaRPr>
        </a:p>
      </dgm:t>
    </dgm:pt>
    <dgm:pt modelId="{BF1C9049-BA2C-4BF0-80C2-F2A04485F545}" type="parTrans" cxnId="{61C78E1F-ACAE-4A9D-96D9-A6E477E666B8}">
      <dgm:prSet/>
      <dgm:spPr/>
      <dgm:t>
        <a:bodyPr/>
        <a:lstStyle/>
        <a:p>
          <a:endParaRPr lang="en-US"/>
        </a:p>
      </dgm:t>
    </dgm:pt>
    <dgm:pt modelId="{6067414F-B20C-45B7-BFF2-F7FE72FBBD12}" type="sibTrans" cxnId="{61C78E1F-ACAE-4A9D-96D9-A6E477E666B8}">
      <dgm:prSet/>
      <dgm:spPr/>
      <dgm:t>
        <a:bodyPr/>
        <a:lstStyle/>
        <a:p>
          <a:endParaRPr lang="en-US"/>
        </a:p>
      </dgm:t>
    </dgm:pt>
    <dgm:pt modelId="{FD92C059-621D-4595-8A8D-A2BCB57D9D3E}">
      <dgm:prSet phldrT="[Text]"/>
      <dgm:spPr>
        <a:blipFill rotWithShape="0">
          <a:blip xmlns:r="http://schemas.openxmlformats.org/officeDocument/2006/relationships" r:embed="rId2"/>
          <a:stretch>
            <a:fillRect/>
          </a:stretch>
        </a:blipFill>
      </dgm:spPr>
      <dgm:t>
        <a:bodyPr/>
        <a:lstStyle/>
        <a:p>
          <a:endParaRPr lang="en-US" dirty="0"/>
        </a:p>
      </dgm:t>
    </dgm:pt>
    <dgm:pt modelId="{3967B594-3DE1-47D1-AC34-51CC37295092}" type="parTrans" cxnId="{41243676-5FD4-42B8-806D-C680C4DC5C0B}">
      <dgm:prSet/>
      <dgm:spPr/>
      <dgm:t>
        <a:bodyPr/>
        <a:lstStyle/>
        <a:p>
          <a:endParaRPr lang="en-US"/>
        </a:p>
      </dgm:t>
    </dgm:pt>
    <dgm:pt modelId="{E2AA9DAF-B787-4ADE-AD39-B34F4A5AC9E0}" type="sibTrans" cxnId="{41243676-5FD4-42B8-806D-C680C4DC5C0B}">
      <dgm:prSet/>
      <dgm:spPr/>
      <dgm:t>
        <a:bodyPr/>
        <a:lstStyle/>
        <a:p>
          <a:endParaRPr lang="en-US"/>
        </a:p>
      </dgm:t>
    </dgm:pt>
    <dgm:pt modelId="{CAB2E9A8-E820-4C78-B73C-1FA96D9D0EE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err="1" smtClean="0">
              <a:latin typeface="NikoshBAN" pitchFamily="2" charset="0"/>
              <a:cs typeface="NikoshBAN" pitchFamily="2" charset="0"/>
            </a:rPr>
            <a:t>শ্রেণিঃ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নবম</a:t>
          </a:r>
          <a:endParaRPr lang="en-US" sz="2400" dirty="0">
            <a:latin typeface="NikoshBAN" pitchFamily="2" charset="0"/>
            <a:cs typeface="NikoshBAN" pitchFamily="2" charset="0"/>
          </a:endParaRPr>
        </a:p>
      </dgm:t>
    </dgm:pt>
    <dgm:pt modelId="{4C5A1C50-228F-4F07-92AA-659FCF1A2ED0}" type="parTrans" cxnId="{C704E424-898F-4002-B5C5-03CE17315F10}">
      <dgm:prSet/>
      <dgm:spPr/>
      <dgm:t>
        <a:bodyPr/>
        <a:lstStyle/>
        <a:p>
          <a:endParaRPr lang="en-US"/>
        </a:p>
      </dgm:t>
    </dgm:pt>
    <dgm:pt modelId="{E31814AC-F270-4665-A3A3-1EEB7E79C174}" type="sibTrans" cxnId="{C704E424-898F-4002-B5C5-03CE17315F10}">
      <dgm:prSet/>
      <dgm:spPr/>
      <dgm:t>
        <a:bodyPr/>
        <a:lstStyle/>
        <a:p>
          <a:endParaRPr lang="en-US"/>
        </a:p>
      </dgm:t>
    </dgm:pt>
    <dgm:pt modelId="{DA4655A9-74AC-47BC-98C5-C6BA52983A13}">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err="1" smtClean="0">
              <a:latin typeface="NikoshBAN" pitchFamily="2" charset="0"/>
              <a:cs typeface="NikoshBAN" pitchFamily="2" charset="0"/>
            </a:rPr>
            <a:t>ট্রেড</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ইন্সট্রাক্ট্রর</a:t>
          </a:r>
          <a:r>
            <a:rPr lang="en-US" sz="2400" dirty="0" smtClean="0">
              <a:latin typeface="NikoshBAN" pitchFamily="2" charset="0"/>
              <a:cs typeface="NikoshBAN" pitchFamily="2" charset="0"/>
            </a:rPr>
            <a:t>, </a:t>
          </a:r>
          <a:endParaRPr lang="en-US" sz="2400" dirty="0">
            <a:latin typeface="NikoshBAN" pitchFamily="2" charset="0"/>
            <a:cs typeface="NikoshBAN" pitchFamily="2" charset="0"/>
          </a:endParaRPr>
        </a:p>
      </dgm:t>
    </dgm:pt>
    <dgm:pt modelId="{BD010B59-4095-421A-8E7F-7299A18C52D8}" type="sibTrans" cxnId="{E67ACBA9-818C-443C-B04A-EA79B3838483}">
      <dgm:prSet/>
      <dgm:spPr/>
      <dgm:t>
        <a:bodyPr/>
        <a:lstStyle/>
        <a:p>
          <a:endParaRPr lang="en-US"/>
        </a:p>
      </dgm:t>
    </dgm:pt>
    <dgm:pt modelId="{442B76F5-EBF5-4DDC-AF29-0B9A3347A249}" type="parTrans" cxnId="{E67ACBA9-818C-443C-B04A-EA79B3838483}">
      <dgm:prSet/>
      <dgm:spPr/>
      <dgm:t>
        <a:bodyPr/>
        <a:lstStyle/>
        <a:p>
          <a:endParaRPr lang="en-US"/>
        </a:p>
      </dgm:t>
    </dgm:pt>
    <dgm:pt modelId="{EC632F34-62A8-435A-A404-C15F013FB78B}">
      <dgm:prSet phldrT="[Text]">
        <dgm:style>
          <a:lnRef idx="1">
            <a:schemeClr val="dk1"/>
          </a:lnRef>
          <a:fillRef idx="2">
            <a:schemeClr val="dk1"/>
          </a:fillRef>
          <a:effectRef idx="1">
            <a:schemeClr val="dk1"/>
          </a:effectRef>
          <a:fontRef idx="minor">
            <a:schemeClr val="dk1"/>
          </a:fontRef>
        </dgm:style>
      </dgm:prSet>
      <dgm:spPr/>
      <dgm:t>
        <a:bodyPr/>
        <a:lstStyle/>
        <a:p>
          <a:endParaRPr lang="en-US" sz="1900" dirty="0"/>
        </a:p>
      </dgm:t>
    </dgm:pt>
    <dgm:pt modelId="{F5F06123-D0EE-40FD-AF67-5BD80BA810D1}" type="parTrans" cxnId="{F285D67D-FEB2-48F7-AF74-17E0615A4DFB}">
      <dgm:prSet/>
      <dgm:spPr/>
      <dgm:t>
        <a:bodyPr/>
        <a:lstStyle/>
        <a:p>
          <a:endParaRPr lang="en-US"/>
        </a:p>
      </dgm:t>
    </dgm:pt>
    <dgm:pt modelId="{812F1023-B13B-4EEA-9C76-C1F1B89759CD}" type="sibTrans" cxnId="{F285D67D-FEB2-48F7-AF74-17E0615A4DFB}">
      <dgm:prSet/>
      <dgm:spPr/>
      <dgm:t>
        <a:bodyPr/>
        <a:lstStyle/>
        <a:p>
          <a:endParaRPr lang="en-US"/>
        </a:p>
      </dgm:t>
    </dgm:pt>
    <dgm:pt modelId="{98908338-85AB-4007-91F8-FDD98FB95EEB}">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err="1" smtClean="0">
              <a:latin typeface="NikoshBAN" pitchFamily="2" charset="0"/>
              <a:cs typeface="NikoshBAN" pitchFamily="2" charset="0"/>
            </a:rPr>
            <a:t>ডোনাভান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মাধ্যমিক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বিদ্যালয়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পটুয়াখালী</a:t>
          </a:r>
          <a:r>
            <a:rPr lang="en-US" sz="2400" dirty="0" smtClean="0">
              <a:latin typeface="NikoshBAN" pitchFamily="2" charset="0"/>
              <a:cs typeface="NikoshBAN" pitchFamily="2" charset="0"/>
            </a:rPr>
            <a:t>।</a:t>
          </a:r>
          <a:endParaRPr lang="en-US" sz="2400" dirty="0">
            <a:latin typeface="NikoshBAN" pitchFamily="2" charset="0"/>
            <a:cs typeface="NikoshBAN" pitchFamily="2" charset="0"/>
          </a:endParaRPr>
        </a:p>
      </dgm:t>
    </dgm:pt>
    <dgm:pt modelId="{0E942CB2-E653-464D-B973-8427A07EE5FC}" type="parTrans" cxnId="{1FA7745E-50EF-412E-93CC-BED82214ABC3}">
      <dgm:prSet/>
      <dgm:spPr/>
      <dgm:t>
        <a:bodyPr/>
        <a:lstStyle/>
        <a:p>
          <a:endParaRPr lang="en-US"/>
        </a:p>
      </dgm:t>
    </dgm:pt>
    <dgm:pt modelId="{F0D8E53E-3345-4EA0-92B8-1530F1328E9B}" type="sibTrans" cxnId="{1FA7745E-50EF-412E-93CC-BED82214ABC3}">
      <dgm:prSet/>
      <dgm:spPr/>
      <dgm:t>
        <a:bodyPr/>
        <a:lstStyle/>
        <a:p>
          <a:endParaRPr lang="en-US"/>
        </a:p>
      </dgm:t>
    </dgm:pt>
    <dgm:pt modelId="{BD271764-37EB-406E-901E-4390592ABA2A}">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latin typeface="NikoshBAN" pitchFamily="2" charset="0"/>
              <a:cs typeface="NikoshBAN" pitchFamily="2" charset="0"/>
            </a:rPr>
            <a:t>ড্রেসমেকিং-১</a:t>
          </a:r>
          <a:endParaRPr lang="en-US" sz="2400" dirty="0">
            <a:latin typeface="NikoshBAN" pitchFamily="2" charset="0"/>
            <a:cs typeface="NikoshBAN" pitchFamily="2" charset="0"/>
          </a:endParaRPr>
        </a:p>
      </dgm:t>
    </dgm:pt>
    <dgm:pt modelId="{FD169C92-6663-4EAA-945B-C810B0D2BFC2}" type="parTrans" cxnId="{9D78F6D4-9B1D-4107-BB60-DE2E72F3A308}">
      <dgm:prSet/>
      <dgm:spPr/>
      <dgm:t>
        <a:bodyPr/>
        <a:lstStyle/>
        <a:p>
          <a:endParaRPr lang="en-US"/>
        </a:p>
      </dgm:t>
    </dgm:pt>
    <dgm:pt modelId="{8F9F9CBD-D537-4533-842F-B339EB2804F7}" type="sibTrans" cxnId="{9D78F6D4-9B1D-4107-BB60-DE2E72F3A308}">
      <dgm:prSet/>
      <dgm:spPr/>
      <dgm:t>
        <a:bodyPr/>
        <a:lstStyle/>
        <a:p>
          <a:endParaRPr lang="en-US"/>
        </a:p>
      </dgm:t>
    </dgm:pt>
    <dgm:pt modelId="{E14FB7D2-25DF-464D-AB4F-D3A0B116BB3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err="1" smtClean="0">
              <a:latin typeface="NikoshBAN" pitchFamily="2" charset="0"/>
              <a:cs typeface="NikoshBAN" pitchFamily="2" charset="0"/>
            </a:rPr>
            <a:t>পত্রঃ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প্রথম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পত্র</a:t>
          </a:r>
          <a:endParaRPr lang="en-US" sz="2400" dirty="0">
            <a:latin typeface="NikoshBAN" pitchFamily="2" charset="0"/>
            <a:cs typeface="NikoshBAN" pitchFamily="2" charset="0"/>
          </a:endParaRPr>
        </a:p>
      </dgm:t>
    </dgm:pt>
    <dgm:pt modelId="{1D498968-088B-49AF-9B30-B77C376FFC1C}" type="parTrans" cxnId="{2B0E9997-174A-4566-83B3-F948C1522383}">
      <dgm:prSet/>
      <dgm:spPr/>
      <dgm:t>
        <a:bodyPr/>
        <a:lstStyle/>
        <a:p>
          <a:endParaRPr lang="en-US"/>
        </a:p>
      </dgm:t>
    </dgm:pt>
    <dgm:pt modelId="{2591A017-82C4-466B-8FB8-268BEF33E97B}" type="sibTrans" cxnId="{2B0E9997-174A-4566-83B3-F948C1522383}">
      <dgm:prSet/>
      <dgm:spPr/>
      <dgm:t>
        <a:bodyPr/>
        <a:lstStyle/>
        <a:p>
          <a:endParaRPr lang="en-US"/>
        </a:p>
      </dgm:t>
    </dgm:pt>
    <dgm:pt modelId="{01CECF96-BEBC-43D3-A0F4-FB93C31F2311}">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err="1" smtClean="0">
              <a:latin typeface="NikoshBAN" pitchFamily="2" charset="0"/>
              <a:cs typeface="NikoshBAN" pitchFamily="2" charset="0"/>
            </a:rPr>
            <a:t>অধ্যায়ঃ</a:t>
          </a:r>
          <a:r>
            <a:rPr lang="en-US" sz="2400" dirty="0" smtClean="0">
              <a:latin typeface="NikoshBAN" pitchFamily="2" charset="0"/>
              <a:cs typeface="NikoshBAN" pitchFamily="2" charset="0"/>
            </a:rPr>
            <a:t> ০৮</a:t>
          </a:r>
          <a:endParaRPr lang="en-US" sz="2400" dirty="0">
            <a:latin typeface="NikoshBAN" pitchFamily="2" charset="0"/>
            <a:cs typeface="NikoshBAN" pitchFamily="2" charset="0"/>
          </a:endParaRPr>
        </a:p>
      </dgm:t>
    </dgm:pt>
    <dgm:pt modelId="{B435DEAA-C876-42ED-87D4-2CC3ED27AE24}" type="parTrans" cxnId="{A8567478-1054-434B-A9FA-60E4FE742FF4}">
      <dgm:prSet/>
      <dgm:spPr/>
      <dgm:t>
        <a:bodyPr/>
        <a:lstStyle/>
        <a:p>
          <a:endParaRPr lang="en-US"/>
        </a:p>
      </dgm:t>
    </dgm:pt>
    <dgm:pt modelId="{8E21B245-0D2E-4A0B-8769-022B19DA8975}" type="sibTrans" cxnId="{A8567478-1054-434B-A9FA-60E4FE742FF4}">
      <dgm:prSet/>
      <dgm:spPr/>
      <dgm:t>
        <a:bodyPr/>
        <a:lstStyle/>
        <a:p>
          <a:endParaRPr lang="en-US"/>
        </a:p>
      </dgm:t>
    </dgm:pt>
    <dgm:pt modelId="{7D5357EA-74CB-49BC-9B82-2F3967841F5C}">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err="1" smtClean="0">
              <a:latin typeface="NikoshBAN" pitchFamily="2" charset="0"/>
              <a:cs typeface="NikoshBAN" pitchFamily="2" charset="0"/>
            </a:rPr>
            <a:t>সময়ঃ</a:t>
          </a:r>
          <a:r>
            <a:rPr lang="en-US" sz="2400" dirty="0" smtClean="0">
              <a:latin typeface="NikoshBAN" pitchFamily="2" charset="0"/>
              <a:cs typeface="NikoshBAN" pitchFamily="2" charset="0"/>
            </a:rPr>
            <a:t> ৪৫ </a:t>
          </a:r>
          <a:r>
            <a:rPr lang="en-US" sz="2400" dirty="0" err="1" smtClean="0">
              <a:latin typeface="NikoshBAN" pitchFamily="2" charset="0"/>
              <a:cs typeface="NikoshBAN" pitchFamily="2" charset="0"/>
            </a:rPr>
            <a:t>মিনিট</a:t>
          </a:r>
          <a:endParaRPr lang="en-US" sz="2400" dirty="0">
            <a:latin typeface="NikoshBAN" pitchFamily="2" charset="0"/>
            <a:cs typeface="NikoshBAN" pitchFamily="2" charset="0"/>
          </a:endParaRPr>
        </a:p>
      </dgm:t>
    </dgm:pt>
    <dgm:pt modelId="{BC9BDF8A-00B1-4528-B33C-0CA62F8C6339}" type="parTrans" cxnId="{4EEB61F6-E1A9-4C6F-A4FB-CE68D94A9037}">
      <dgm:prSet/>
      <dgm:spPr/>
      <dgm:t>
        <a:bodyPr/>
        <a:lstStyle/>
        <a:p>
          <a:endParaRPr lang="en-US"/>
        </a:p>
      </dgm:t>
    </dgm:pt>
    <dgm:pt modelId="{FBC85DFD-1E9F-4DFB-BF15-827BFBB0F22B}" type="sibTrans" cxnId="{4EEB61F6-E1A9-4C6F-A4FB-CE68D94A9037}">
      <dgm:prSet/>
      <dgm:spPr/>
      <dgm:t>
        <a:bodyPr/>
        <a:lstStyle/>
        <a:p>
          <a:endParaRPr lang="en-US"/>
        </a:p>
      </dgm:t>
    </dgm:pt>
    <dgm:pt modelId="{04DB622E-A716-4896-B9DC-C2DC5F5A69D7}" type="pres">
      <dgm:prSet presAssocID="{1347E5AF-90C1-4ABD-B8DE-15D32B71278F}" presName="Name0" presStyleCnt="0">
        <dgm:presLayoutVars>
          <dgm:dir/>
          <dgm:animLvl val="lvl"/>
          <dgm:resizeHandles/>
        </dgm:presLayoutVars>
      </dgm:prSet>
      <dgm:spPr/>
      <dgm:t>
        <a:bodyPr/>
        <a:lstStyle/>
        <a:p>
          <a:endParaRPr lang="en-US"/>
        </a:p>
      </dgm:t>
    </dgm:pt>
    <dgm:pt modelId="{AD7BC7F5-827A-48C0-BC92-211C16FF6A2A}" type="pres">
      <dgm:prSet presAssocID="{FE29F6F4-FF9A-43D3-8731-B4043131455D}" presName="linNode" presStyleCnt="0"/>
      <dgm:spPr/>
    </dgm:pt>
    <dgm:pt modelId="{0166FBE1-14AD-4C5E-8069-54D40171A4F7}" type="pres">
      <dgm:prSet presAssocID="{FE29F6F4-FF9A-43D3-8731-B4043131455D}" presName="parentShp" presStyleLbl="node1" presStyleIdx="0" presStyleCnt="2" custScaleX="48139" custScaleY="119419" custLinFactNeighborX="-4981">
        <dgm:presLayoutVars>
          <dgm:bulletEnabled val="1"/>
        </dgm:presLayoutVars>
      </dgm:prSet>
      <dgm:spPr/>
      <dgm:t>
        <a:bodyPr/>
        <a:lstStyle/>
        <a:p>
          <a:endParaRPr lang="en-US"/>
        </a:p>
      </dgm:t>
    </dgm:pt>
    <dgm:pt modelId="{9C0F0DDF-5088-44BE-AEDC-1505AD23A382}" type="pres">
      <dgm:prSet presAssocID="{FE29F6F4-FF9A-43D3-8731-B4043131455D}" presName="childShp" presStyleLbl="bgAccFollowNode1" presStyleIdx="0" presStyleCnt="2" custFlipHor="1" custScaleX="106239" custScaleY="109542" custLinFactNeighborX="6431">
        <dgm:presLayoutVars>
          <dgm:bulletEnabled val="1"/>
        </dgm:presLayoutVars>
      </dgm:prSet>
      <dgm:spPr/>
      <dgm:t>
        <a:bodyPr/>
        <a:lstStyle/>
        <a:p>
          <a:endParaRPr lang="en-US"/>
        </a:p>
      </dgm:t>
    </dgm:pt>
    <dgm:pt modelId="{5C47E82D-217D-436F-9BEB-BF01841D6092}" type="pres">
      <dgm:prSet presAssocID="{27837BF4-D928-45A0-AD21-8C4DABE0002F}" presName="spacing" presStyleCnt="0"/>
      <dgm:spPr/>
    </dgm:pt>
    <dgm:pt modelId="{9B0B67F6-4039-4218-8C85-CFD1964AC7D3}" type="pres">
      <dgm:prSet presAssocID="{FD92C059-621D-4595-8A8D-A2BCB57D9D3E}" presName="linNode" presStyleCnt="0"/>
      <dgm:spPr/>
    </dgm:pt>
    <dgm:pt modelId="{7F64AE0E-99A6-4FD6-8E5A-AE572670B1C8}" type="pres">
      <dgm:prSet presAssocID="{FD92C059-621D-4595-8A8D-A2BCB57D9D3E}" presName="parentShp" presStyleLbl="node1" presStyleIdx="1" presStyleCnt="2" custScaleX="57317" custScaleY="131986" custLinFactNeighborX="-14592">
        <dgm:presLayoutVars>
          <dgm:bulletEnabled val="1"/>
        </dgm:presLayoutVars>
      </dgm:prSet>
      <dgm:spPr/>
      <dgm:t>
        <a:bodyPr/>
        <a:lstStyle/>
        <a:p>
          <a:endParaRPr lang="en-US"/>
        </a:p>
      </dgm:t>
    </dgm:pt>
    <dgm:pt modelId="{90354A6A-F365-45FA-9F72-7350CC0F8127}" type="pres">
      <dgm:prSet presAssocID="{FD92C059-621D-4595-8A8D-A2BCB57D9D3E}" presName="childShp" presStyleLbl="bgAccFollowNode1" presStyleIdx="1" presStyleCnt="2" custFlipHor="1" custScaleX="80084" custScaleY="143421" custLinFactNeighborX="30122">
        <dgm:presLayoutVars>
          <dgm:bulletEnabled val="1"/>
        </dgm:presLayoutVars>
      </dgm:prSet>
      <dgm:spPr/>
      <dgm:t>
        <a:bodyPr/>
        <a:lstStyle/>
        <a:p>
          <a:endParaRPr lang="en-US"/>
        </a:p>
      </dgm:t>
    </dgm:pt>
  </dgm:ptLst>
  <dgm:cxnLst>
    <dgm:cxn modelId="{1FA7745E-50EF-412E-93CC-BED82214ABC3}" srcId="{FE29F6F4-FF9A-43D3-8731-B4043131455D}" destId="{98908338-85AB-4007-91F8-FDD98FB95EEB}" srcOrd="2" destOrd="0" parTransId="{0E942CB2-E653-464D-B973-8427A07EE5FC}" sibTransId="{F0D8E53E-3345-4EA0-92B8-1530F1328E9B}"/>
    <dgm:cxn modelId="{F285D67D-FEB2-48F7-AF74-17E0615A4DFB}" srcId="{FE29F6F4-FF9A-43D3-8731-B4043131455D}" destId="{EC632F34-62A8-435A-A404-C15F013FB78B}" srcOrd="3" destOrd="0" parTransId="{F5F06123-D0EE-40FD-AF67-5BD80BA810D1}" sibTransId="{812F1023-B13B-4EEA-9C76-C1F1B89759CD}"/>
    <dgm:cxn modelId="{9D78F6D4-9B1D-4107-BB60-DE2E72F3A308}" srcId="{FD92C059-621D-4595-8A8D-A2BCB57D9D3E}" destId="{BD271764-37EB-406E-901E-4390592ABA2A}" srcOrd="1" destOrd="0" parTransId="{FD169C92-6663-4EAA-945B-C810B0D2BFC2}" sibTransId="{8F9F9CBD-D537-4533-842F-B339EB2804F7}"/>
    <dgm:cxn modelId="{F6DC824F-36B3-44DD-9C7C-AD2319A75003}" type="presOf" srcId="{FD92C059-621D-4595-8A8D-A2BCB57D9D3E}" destId="{7F64AE0E-99A6-4FD6-8E5A-AE572670B1C8}" srcOrd="0" destOrd="0" presId="urn:microsoft.com/office/officeart/2005/8/layout/vList6"/>
    <dgm:cxn modelId="{21181478-AB85-40FE-B6CA-FE41F00E3667}" type="presOf" srcId="{7D5357EA-74CB-49BC-9B82-2F3967841F5C}" destId="{90354A6A-F365-45FA-9F72-7350CC0F8127}" srcOrd="0" destOrd="4" presId="urn:microsoft.com/office/officeart/2005/8/layout/vList6"/>
    <dgm:cxn modelId="{41243676-5FD4-42B8-806D-C680C4DC5C0B}" srcId="{1347E5AF-90C1-4ABD-B8DE-15D32B71278F}" destId="{FD92C059-621D-4595-8A8D-A2BCB57D9D3E}" srcOrd="1" destOrd="0" parTransId="{3967B594-3DE1-47D1-AC34-51CC37295092}" sibTransId="{E2AA9DAF-B787-4ADE-AD39-B34F4A5AC9E0}"/>
    <dgm:cxn modelId="{4EEB61F6-E1A9-4C6F-A4FB-CE68D94A9037}" srcId="{FD92C059-621D-4595-8A8D-A2BCB57D9D3E}" destId="{7D5357EA-74CB-49BC-9B82-2F3967841F5C}" srcOrd="4" destOrd="0" parTransId="{BC9BDF8A-00B1-4528-B33C-0CA62F8C6339}" sibTransId="{FBC85DFD-1E9F-4DFB-BF15-827BFBB0F22B}"/>
    <dgm:cxn modelId="{E132903D-2AF5-4C21-9BB3-C2FF3A294FFB}" type="presOf" srcId="{01CECF96-BEBC-43D3-A0F4-FB93C31F2311}" destId="{90354A6A-F365-45FA-9F72-7350CC0F8127}" srcOrd="0" destOrd="3" presId="urn:microsoft.com/office/officeart/2005/8/layout/vList6"/>
    <dgm:cxn modelId="{85E6C9E4-6BCD-4648-BA4B-B2CD87F79A9A}" type="presOf" srcId="{98908338-85AB-4007-91F8-FDD98FB95EEB}" destId="{9C0F0DDF-5088-44BE-AEDC-1505AD23A382}" srcOrd="0" destOrd="2" presId="urn:microsoft.com/office/officeart/2005/8/layout/vList6"/>
    <dgm:cxn modelId="{A8567478-1054-434B-A9FA-60E4FE742FF4}" srcId="{FD92C059-621D-4595-8A8D-A2BCB57D9D3E}" destId="{01CECF96-BEBC-43D3-A0F4-FB93C31F2311}" srcOrd="3" destOrd="0" parTransId="{B435DEAA-C876-42ED-87D4-2CC3ED27AE24}" sibTransId="{8E21B245-0D2E-4A0B-8769-022B19DA8975}"/>
    <dgm:cxn modelId="{61C78E1F-ACAE-4A9D-96D9-A6E477E666B8}" srcId="{FE29F6F4-FF9A-43D3-8731-B4043131455D}" destId="{15CE025A-A465-428E-94F9-982F18E1CF70}" srcOrd="0" destOrd="0" parTransId="{BF1C9049-BA2C-4BF0-80C2-F2A04485F545}" sibTransId="{6067414F-B20C-45B7-BFF2-F7FE72FBBD12}"/>
    <dgm:cxn modelId="{79B4C9DE-6A94-4799-A09C-0CBD0AF333B2}" type="presOf" srcId="{FE29F6F4-FF9A-43D3-8731-B4043131455D}" destId="{0166FBE1-14AD-4C5E-8069-54D40171A4F7}" srcOrd="0" destOrd="0" presId="urn:microsoft.com/office/officeart/2005/8/layout/vList6"/>
    <dgm:cxn modelId="{B362421F-8A17-454C-81AE-54FDCAA98049}" srcId="{1347E5AF-90C1-4ABD-B8DE-15D32B71278F}" destId="{FE29F6F4-FF9A-43D3-8731-B4043131455D}" srcOrd="0" destOrd="0" parTransId="{54F12A2F-6D7C-4598-85D5-884349D1D8C3}" sibTransId="{27837BF4-D928-45A0-AD21-8C4DABE0002F}"/>
    <dgm:cxn modelId="{B0F2DA1B-CBE5-4CA3-820F-E12EF3CE6F4A}" type="presOf" srcId="{E14FB7D2-25DF-464D-AB4F-D3A0B116BB32}" destId="{90354A6A-F365-45FA-9F72-7350CC0F8127}" srcOrd="0" destOrd="2" presId="urn:microsoft.com/office/officeart/2005/8/layout/vList6"/>
    <dgm:cxn modelId="{C873B4DB-101A-40F3-B0A3-C7E1D46F887E}" type="presOf" srcId="{EC632F34-62A8-435A-A404-C15F013FB78B}" destId="{9C0F0DDF-5088-44BE-AEDC-1505AD23A382}" srcOrd="0" destOrd="3" presId="urn:microsoft.com/office/officeart/2005/8/layout/vList6"/>
    <dgm:cxn modelId="{85DE642E-15EC-474D-A82C-5C54FD6903A1}" type="presOf" srcId="{BD271764-37EB-406E-901E-4390592ABA2A}" destId="{90354A6A-F365-45FA-9F72-7350CC0F8127}" srcOrd="0" destOrd="1" presId="urn:microsoft.com/office/officeart/2005/8/layout/vList6"/>
    <dgm:cxn modelId="{36D5A3E3-F49D-471B-8368-D5E84A4F12E5}" type="presOf" srcId="{DA4655A9-74AC-47BC-98C5-C6BA52983A13}" destId="{9C0F0DDF-5088-44BE-AEDC-1505AD23A382}" srcOrd="0" destOrd="1" presId="urn:microsoft.com/office/officeart/2005/8/layout/vList6"/>
    <dgm:cxn modelId="{C704E424-898F-4002-B5C5-03CE17315F10}" srcId="{FD92C059-621D-4595-8A8D-A2BCB57D9D3E}" destId="{CAB2E9A8-E820-4C78-B73C-1FA96D9D0EEF}" srcOrd="0" destOrd="0" parTransId="{4C5A1C50-228F-4F07-92AA-659FCF1A2ED0}" sibTransId="{E31814AC-F270-4665-A3A3-1EEB7E79C174}"/>
    <dgm:cxn modelId="{D9D76FEC-0271-402B-BC0F-AFFEEF22884A}" type="presOf" srcId="{CAB2E9A8-E820-4C78-B73C-1FA96D9D0EEF}" destId="{90354A6A-F365-45FA-9F72-7350CC0F8127}" srcOrd="0" destOrd="0" presId="urn:microsoft.com/office/officeart/2005/8/layout/vList6"/>
    <dgm:cxn modelId="{9B52E140-5C78-43F3-BFE9-735BB2BD1DFF}" type="presOf" srcId="{1347E5AF-90C1-4ABD-B8DE-15D32B71278F}" destId="{04DB622E-A716-4896-B9DC-C2DC5F5A69D7}" srcOrd="0" destOrd="0" presId="urn:microsoft.com/office/officeart/2005/8/layout/vList6"/>
    <dgm:cxn modelId="{9745B8C6-6D32-4CFD-AA35-3B6EF3C638E1}" type="presOf" srcId="{15CE025A-A465-428E-94F9-982F18E1CF70}" destId="{9C0F0DDF-5088-44BE-AEDC-1505AD23A382}" srcOrd="0" destOrd="0" presId="urn:microsoft.com/office/officeart/2005/8/layout/vList6"/>
    <dgm:cxn modelId="{2B0E9997-174A-4566-83B3-F948C1522383}" srcId="{FD92C059-621D-4595-8A8D-A2BCB57D9D3E}" destId="{E14FB7D2-25DF-464D-AB4F-D3A0B116BB32}" srcOrd="2" destOrd="0" parTransId="{1D498968-088B-49AF-9B30-B77C376FFC1C}" sibTransId="{2591A017-82C4-466B-8FB8-268BEF33E97B}"/>
    <dgm:cxn modelId="{E67ACBA9-818C-443C-B04A-EA79B3838483}" srcId="{FE29F6F4-FF9A-43D3-8731-B4043131455D}" destId="{DA4655A9-74AC-47BC-98C5-C6BA52983A13}" srcOrd="1" destOrd="0" parTransId="{442B76F5-EBF5-4DDC-AF29-0B9A3347A249}" sibTransId="{BD010B59-4095-421A-8E7F-7299A18C52D8}"/>
    <dgm:cxn modelId="{CB445D77-4A48-47F5-9A73-7AC5D3ACA334}" type="presParOf" srcId="{04DB622E-A716-4896-B9DC-C2DC5F5A69D7}" destId="{AD7BC7F5-827A-48C0-BC92-211C16FF6A2A}" srcOrd="0" destOrd="0" presId="urn:microsoft.com/office/officeart/2005/8/layout/vList6"/>
    <dgm:cxn modelId="{3FB93008-4E63-47A5-B939-C7C951ACE91A}" type="presParOf" srcId="{AD7BC7F5-827A-48C0-BC92-211C16FF6A2A}" destId="{0166FBE1-14AD-4C5E-8069-54D40171A4F7}" srcOrd="0" destOrd="0" presId="urn:microsoft.com/office/officeart/2005/8/layout/vList6"/>
    <dgm:cxn modelId="{24E7DFB9-622A-4C4E-8EE3-946A8CA8A738}" type="presParOf" srcId="{AD7BC7F5-827A-48C0-BC92-211C16FF6A2A}" destId="{9C0F0DDF-5088-44BE-AEDC-1505AD23A382}" srcOrd="1" destOrd="0" presId="urn:microsoft.com/office/officeart/2005/8/layout/vList6"/>
    <dgm:cxn modelId="{CCB7B41C-EC63-4362-B61A-39429BEA5F43}" type="presParOf" srcId="{04DB622E-A716-4896-B9DC-C2DC5F5A69D7}" destId="{5C47E82D-217D-436F-9BEB-BF01841D6092}" srcOrd="1" destOrd="0" presId="urn:microsoft.com/office/officeart/2005/8/layout/vList6"/>
    <dgm:cxn modelId="{58410752-174E-41E4-AD3B-F08224158669}" type="presParOf" srcId="{04DB622E-A716-4896-B9DC-C2DC5F5A69D7}" destId="{9B0B67F6-4039-4218-8C85-CFD1964AC7D3}" srcOrd="2" destOrd="0" presId="urn:microsoft.com/office/officeart/2005/8/layout/vList6"/>
    <dgm:cxn modelId="{E6B37081-C9C4-4171-A407-EA3AFB4C51F2}" type="presParOf" srcId="{9B0B67F6-4039-4218-8C85-CFD1964AC7D3}" destId="{7F64AE0E-99A6-4FD6-8E5A-AE572670B1C8}" srcOrd="0" destOrd="0" presId="urn:microsoft.com/office/officeart/2005/8/layout/vList6"/>
    <dgm:cxn modelId="{7FE6EF31-900D-40E5-AABD-0761895C96B9}" type="presParOf" srcId="{9B0B67F6-4039-4218-8C85-CFD1964AC7D3}" destId="{90354A6A-F365-45FA-9F72-7350CC0F8127}" srcOrd="1" destOrd="0" presId="urn:microsoft.com/office/officeart/2005/8/layout/vList6"/>
  </dgm:cxnLst>
  <dgm:bg/>
  <dgm:whole/>
</dgm:dataModel>
</file>

<file path=ppt/diagrams/data2.xml><?xml version="1.0" encoding="utf-8"?>
<dgm:dataModel xmlns:dgm="http://schemas.openxmlformats.org/drawingml/2006/diagram" xmlns:a="http://schemas.openxmlformats.org/drawingml/2006/main">
  <dgm:ptLst>
    <dgm:pt modelId="{DB32960B-C912-46D1-B110-902EEC12336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301466A-B253-4571-A438-D188C64D2F27}">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en-US" sz="7200" dirty="0" err="1" smtClean="0">
              <a:latin typeface="NikoshBAN" pitchFamily="2" charset="0"/>
              <a:cs typeface="NikoshBAN" pitchFamily="2" charset="0"/>
            </a:rPr>
            <a:t>পোশাকের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প্যাটার্ণ</a:t>
          </a:r>
          <a:endParaRPr lang="en-US" sz="7200" dirty="0">
            <a:latin typeface="NikoshBAN" pitchFamily="2" charset="0"/>
            <a:cs typeface="NikoshBAN" pitchFamily="2" charset="0"/>
          </a:endParaRPr>
        </a:p>
      </dgm:t>
    </dgm:pt>
    <dgm:pt modelId="{76A40652-F6A8-42D2-BA52-7074A594859C}" type="parTrans" cxnId="{50016A29-9325-4CCC-8E10-387CAE7B58FF}">
      <dgm:prSet/>
      <dgm:spPr/>
      <dgm:t>
        <a:bodyPr/>
        <a:lstStyle/>
        <a:p>
          <a:endParaRPr lang="en-US"/>
        </a:p>
      </dgm:t>
    </dgm:pt>
    <dgm:pt modelId="{849A81E0-FB4E-492F-B6F7-0EAF6F77CCDA}" type="sibTrans" cxnId="{50016A29-9325-4CCC-8E10-387CAE7B58FF}">
      <dgm:prSet/>
      <dgm:spPr/>
      <dgm:t>
        <a:bodyPr/>
        <a:lstStyle/>
        <a:p>
          <a:endParaRPr lang="en-US"/>
        </a:p>
      </dgm:t>
    </dgm:pt>
    <dgm:pt modelId="{21E65AC5-12A7-49BB-B3AC-195175D5411E}">
      <dgm:prSet phldrT="[Text]"/>
      <dgm:spPr/>
      <dgm:t>
        <a:bodyPr/>
        <a:lstStyle/>
        <a:p>
          <a:endParaRPr lang="en-US" dirty="0"/>
        </a:p>
      </dgm:t>
    </dgm:pt>
    <dgm:pt modelId="{104A9760-4875-4761-B817-B470500A48B7}" type="parTrans" cxnId="{70419AB8-B797-4436-B5ED-C33DF73CA087}">
      <dgm:prSet/>
      <dgm:spPr/>
      <dgm:t>
        <a:bodyPr/>
        <a:lstStyle/>
        <a:p>
          <a:endParaRPr lang="en-US"/>
        </a:p>
      </dgm:t>
    </dgm:pt>
    <dgm:pt modelId="{CF0F4465-C021-4050-9FC9-A20BC3C261DB}" type="sibTrans" cxnId="{70419AB8-B797-4436-B5ED-C33DF73CA087}">
      <dgm:prSet/>
      <dgm:spPr/>
      <dgm:t>
        <a:bodyPr/>
        <a:lstStyle/>
        <a:p>
          <a:endParaRPr lang="en-US"/>
        </a:p>
      </dgm:t>
    </dgm:pt>
    <dgm:pt modelId="{BFA47080-C7B0-4214-A6B1-100FBE1D83EA}">
      <dgm:prSet phldrT="[Text]">
        <dgm:style>
          <a:lnRef idx="1">
            <a:schemeClr val="accent3"/>
          </a:lnRef>
          <a:fillRef idx="2">
            <a:schemeClr val="accent3"/>
          </a:fillRef>
          <a:effectRef idx="1">
            <a:schemeClr val="accent3"/>
          </a:effectRef>
          <a:fontRef idx="minor">
            <a:schemeClr val="dk1"/>
          </a:fontRef>
        </dgm:style>
      </dgm:prSet>
      <dgm:spPr/>
      <dgm:t>
        <a:bodyPr/>
        <a:lstStyle/>
        <a:p>
          <a:pPr algn="ctr"/>
          <a:r>
            <a:rPr lang="en-US" dirty="0" err="1" smtClean="0">
              <a:latin typeface="NikoshBAN" pitchFamily="2" charset="0"/>
              <a:cs typeface="NikoshBAN" pitchFamily="2" charset="0"/>
            </a:rPr>
            <a:t>পাঠঃ</a:t>
          </a:r>
          <a:r>
            <a:rPr lang="en-US" dirty="0" smtClean="0">
              <a:latin typeface="NikoshBAN" pitchFamily="2" charset="0"/>
              <a:cs typeface="NikoshBAN" pitchFamily="2" charset="0"/>
            </a:rPr>
            <a:t> ৮.৩, </a:t>
          </a:r>
          <a:r>
            <a:rPr lang="en-US" dirty="0" err="1" smtClean="0">
              <a:latin typeface="NikoshBAN" pitchFamily="2" charset="0"/>
              <a:cs typeface="NikoshBAN" pitchFamily="2" charset="0"/>
            </a:rPr>
            <a:t>বোর্ড</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বই</a:t>
          </a:r>
          <a:r>
            <a:rPr lang="en-US" dirty="0" smtClean="0">
              <a:latin typeface="NikoshBAN" pitchFamily="2" charset="0"/>
              <a:cs typeface="NikoshBAN" pitchFamily="2" charset="0"/>
            </a:rPr>
            <a:t>, পৃষ্ঠাঃ৩১-৩৩ </a:t>
          </a:r>
          <a:endParaRPr lang="en-US" dirty="0">
            <a:latin typeface="NikoshBAN" pitchFamily="2" charset="0"/>
            <a:cs typeface="NikoshBAN" pitchFamily="2" charset="0"/>
          </a:endParaRPr>
        </a:p>
      </dgm:t>
    </dgm:pt>
    <dgm:pt modelId="{75A41F62-4D8E-4E45-BF0F-FB47D378A34F}" type="parTrans" cxnId="{5CF07021-227A-464F-927D-980F4B41C79D}">
      <dgm:prSet/>
      <dgm:spPr/>
      <dgm:t>
        <a:bodyPr/>
        <a:lstStyle/>
        <a:p>
          <a:endParaRPr lang="en-US"/>
        </a:p>
      </dgm:t>
    </dgm:pt>
    <dgm:pt modelId="{8A9437A4-901D-4BDF-94A7-369969741EC4}" type="sibTrans" cxnId="{5CF07021-227A-464F-927D-980F4B41C79D}">
      <dgm:prSet/>
      <dgm:spPr/>
      <dgm:t>
        <a:bodyPr/>
        <a:lstStyle/>
        <a:p>
          <a:endParaRPr lang="en-US"/>
        </a:p>
      </dgm:t>
    </dgm:pt>
    <dgm:pt modelId="{8EA6E57D-81E5-403C-B6A1-89F83250B7F1}">
      <dgm:prSet phldrT="[Text]"/>
      <dgm:spPr/>
      <dgm:t>
        <a:bodyPr/>
        <a:lstStyle/>
        <a:p>
          <a:endParaRPr lang="en-US" dirty="0"/>
        </a:p>
      </dgm:t>
    </dgm:pt>
    <dgm:pt modelId="{9E4A967A-AB78-4512-81E0-7CCF4D370B63}" type="parTrans" cxnId="{54422CC2-5B73-4919-90CD-2A5FFBB4E636}">
      <dgm:prSet/>
      <dgm:spPr/>
      <dgm:t>
        <a:bodyPr/>
        <a:lstStyle/>
        <a:p>
          <a:endParaRPr lang="en-US"/>
        </a:p>
      </dgm:t>
    </dgm:pt>
    <dgm:pt modelId="{B7C5B9CC-0A1B-4E6A-81FD-396C3D27A4D2}" type="sibTrans" cxnId="{54422CC2-5B73-4919-90CD-2A5FFBB4E636}">
      <dgm:prSet/>
      <dgm:spPr/>
      <dgm:t>
        <a:bodyPr/>
        <a:lstStyle/>
        <a:p>
          <a:endParaRPr lang="en-US"/>
        </a:p>
      </dgm:t>
    </dgm:pt>
    <dgm:pt modelId="{D38E37B3-9015-4E2E-9730-6518C0190AFF}" type="pres">
      <dgm:prSet presAssocID="{DB32960B-C912-46D1-B110-902EEC123362}" presName="linear" presStyleCnt="0">
        <dgm:presLayoutVars>
          <dgm:animLvl val="lvl"/>
          <dgm:resizeHandles val="exact"/>
        </dgm:presLayoutVars>
      </dgm:prSet>
      <dgm:spPr/>
      <dgm:t>
        <a:bodyPr/>
        <a:lstStyle/>
        <a:p>
          <a:endParaRPr lang="en-US"/>
        </a:p>
      </dgm:t>
    </dgm:pt>
    <dgm:pt modelId="{4B63DE24-6EB3-466F-A2B0-13B06B90DD5C}" type="pres">
      <dgm:prSet presAssocID="{E301466A-B253-4571-A438-D188C64D2F27}" presName="parentText" presStyleLbl="node1" presStyleIdx="0" presStyleCnt="2">
        <dgm:presLayoutVars>
          <dgm:chMax val="0"/>
          <dgm:bulletEnabled val="1"/>
        </dgm:presLayoutVars>
      </dgm:prSet>
      <dgm:spPr/>
      <dgm:t>
        <a:bodyPr/>
        <a:lstStyle/>
        <a:p>
          <a:endParaRPr lang="en-US"/>
        </a:p>
      </dgm:t>
    </dgm:pt>
    <dgm:pt modelId="{7B7473F0-2FBF-4927-A6ED-79956B0734BD}" type="pres">
      <dgm:prSet presAssocID="{E301466A-B253-4571-A438-D188C64D2F27}" presName="childText" presStyleLbl="revTx" presStyleIdx="0" presStyleCnt="2">
        <dgm:presLayoutVars>
          <dgm:bulletEnabled val="1"/>
        </dgm:presLayoutVars>
      </dgm:prSet>
      <dgm:spPr/>
      <dgm:t>
        <a:bodyPr/>
        <a:lstStyle/>
        <a:p>
          <a:endParaRPr lang="en-US"/>
        </a:p>
      </dgm:t>
    </dgm:pt>
    <dgm:pt modelId="{F8D9A806-1DE8-4F7B-A3A5-AF9A8EDD6BA2}" type="pres">
      <dgm:prSet presAssocID="{BFA47080-C7B0-4214-A6B1-100FBE1D83EA}" presName="parentText" presStyleLbl="node1" presStyleIdx="1" presStyleCnt="2">
        <dgm:presLayoutVars>
          <dgm:chMax val="0"/>
          <dgm:bulletEnabled val="1"/>
        </dgm:presLayoutVars>
      </dgm:prSet>
      <dgm:spPr/>
      <dgm:t>
        <a:bodyPr/>
        <a:lstStyle/>
        <a:p>
          <a:endParaRPr lang="en-US"/>
        </a:p>
      </dgm:t>
    </dgm:pt>
    <dgm:pt modelId="{0C694CF6-F8B7-4CDF-B362-0363C57FB692}" type="pres">
      <dgm:prSet presAssocID="{BFA47080-C7B0-4214-A6B1-100FBE1D83EA}" presName="childText" presStyleLbl="revTx" presStyleIdx="1" presStyleCnt="2">
        <dgm:presLayoutVars>
          <dgm:bulletEnabled val="1"/>
        </dgm:presLayoutVars>
      </dgm:prSet>
      <dgm:spPr/>
      <dgm:t>
        <a:bodyPr/>
        <a:lstStyle/>
        <a:p>
          <a:endParaRPr lang="en-US"/>
        </a:p>
      </dgm:t>
    </dgm:pt>
  </dgm:ptLst>
  <dgm:cxnLst>
    <dgm:cxn modelId="{70419AB8-B797-4436-B5ED-C33DF73CA087}" srcId="{E301466A-B253-4571-A438-D188C64D2F27}" destId="{21E65AC5-12A7-49BB-B3AC-195175D5411E}" srcOrd="0" destOrd="0" parTransId="{104A9760-4875-4761-B817-B470500A48B7}" sibTransId="{CF0F4465-C021-4050-9FC9-A20BC3C261DB}"/>
    <dgm:cxn modelId="{A85BB7C9-CC4D-4523-9AF6-EEC3F387A0A6}" type="presOf" srcId="{21E65AC5-12A7-49BB-B3AC-195175D5411E}" destId="{7B7473F0-2FBF-4927-A6ED-79956B0734BD}" srcOrd="0" destOrd="0" presId="urn:microsoft.com/office/officeart/2005/8/layout/vList2"/>
    <dgm:cxn modelId="{9DD2F37A-AC15-4AEA-A6D5-C11582FC6341}" type="presOf" srcId="{8EA6E57D-81E5-403C-B6A1-89F83250B7F1}" destId="{0C694CF6-F8B7-4CDF-B362-0363C57FB692}" srcOrd="0" destOrd="0" presId="urn:microsoft.com/office/officeart/2005/8/layout/vList2"/>
    <dgm:cxn modelId="{13FED548-2EF8-444E-9AB9-FF41D9A91608}" type="presOf" srcId="{E301466A-B253-4571-A438-D188C64D2F27}" destId="{4B63DE24-6EB3-466F-A2B0-13B06B90DD5C}" srcOrd="0" destOrd="0" presId="urn:microsoft.com/office/officeart/2005/8/layout/vList2"/>
    <dgm:cxn modelId="{54422CC2-5B73-4919-90CD-2A5FFBB4E636}" srcId="{BFA47080-C7B0-4214-A6B1-100FBE1D83EA}" destId="{8EA6E57D-81E5-403C-B6A1-89F83250B7F1}" srcOrd="0" destOrd="0" parTransId="{9E4A967A-AB78-4512-81E0-7CCF4D370B63}" sibTransId="{B7C5B9CC-0A1B-4E6A-81FD-396C3D27A4D2}"/>
    <dgm:cxn modelId="{7B1E7EE8-66F5-4D7B-B790-85C873A171BF}" type="presOf" srcId="{DB32960B-C912-46D1-B110-902EEC123362}" destId="{D38E37B3-9015-4E2E-9730-6518C0190AFF}" srcOrd="0" destOrd="0" presId="urn:microsoft.com/office/officeart/2005/8/layout/vList2"/>
    <dgm:cxn modelId="{57E0448E-1B43-4D64-9FAA-ACE0F2FA5F30}" type="presOf" srcId="{BFA47080-C7B0-4214-A6B1-100FBE1D83EA}" destId="{F8D9A806-1DE8-4F7B-A3A5-AF9A8EDD6BA2}" srcOrd="0" destOrd="0" presId="urn:microsoft.com/office/officeart/2005/8/layout/vList2"/>
    <dgm:cxn modelId="{50016A29-9325-4CCC-8E10-387CAE7B58FF}" srcId="{DB32960B-C912-46D1-B110-902EEC123362}" destId="{E301466A-B253-4571-A438-D188C64D2F27}" srcOrd="0" destOrd="0" parTransId="{76A40652-F6A8-42D2-BA52-7074A594859C}" sibTransId="{849A81E0-FB4E-492F-B6F7-0EAF6F77CCDA}"/>
    <dgm:cxn modelId="{5CF07021-227A-464F-927D-980F4B41C79D}" srcId="{DB32960B-C912-46D1-B110-902EEC123362}" destId="{BFA47080-C7B0-4214-A6B1-100FBE1D83EA}" srcOrd="1" destOrd="0" parTransId="{75A41F62-4D8E-4E45-BF0F-FB47D378A34F}" sibTransId="{8A9437A4-901D-4BDF-94A7-369969741EC4}"/>
    <dgm:cxn modelId="{A69EA4F2-F4ED-495E-82A8-B0BBEEAAF333}" type="presParOf" srcId="{D38E37B3-9015-4E2E-9730-6518C0190AFF}" destId="{4B63DE24-6EB3-466F-A2B0-13B06B90DD5C}" srcOrd="0" destOrd="0" presId="urn:microsoft.com/office/officeart/2005/8/layout/vList2"/>
    <dgm:cxn modelId="{61226E12-115F-4ABA-BF5C-BC7E32FF121F}" type="presParOf" srcId="{D38E37B3-9015-4E2E-9730-6518C0190AFF}" destId="{7B7473F0-2FBF-4927-A6ED-79956B0734BD}" srcOrd="1" destOrd="0" presId="urn:microsoft.com/office/officeart/2005/8/layout/vList2"/>
    <dgm:cxn modelId="{8AF231D0-BFD8-46A0-ADB5-4D265C70C100}" type="presParOf" srcId="{D38E37B3-9015-4E2E-9730-6518C0190AFF}" destId="{F8D9A806-1DE8-4F7B-A3A5-AF9A8EDD6BA2}" srcOrd="2" destOrd="0" presId="urn:microsoft.com/office/officeart/2005/8/layout/vList2"/>
    <dgm:cxn modelId="{F36F140B-557A-41DE-A40B-A4EBB1763587}" type="presParOf" srcId="{D38E37B3-9015-4E2E-9730-6518C0190AFF}" destId="{0C694CF6-F8B7-4CDF-B362-0363C57FB692}" srcOrd="3"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64B776-26FA-4C66-8DCA-F19849FA87A5}" type="datetimeFigureOut">
              <a:rPr lang="en-US" smtClean="0"/>
              <a:pPr/>
              <a:t>7/1/2021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585F5D-4789-4BD1-B5F9-1D4B57EF9C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EA392D-A2BD-4ACF-8B53-E532FABBE676}" type="datetimeFigureOut">
              <a:rPr lang="en-US" smtClean="0"/>
              <a:pPr/>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7D1DB-FED4-41AE-AD81-A5C6975428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A392D-A2BD-4ACF-8B53-E532FABBE676}" type="datetimeFigureOut">
              <a:rPr lang="en-US" smtClean="0"/>
              <a:pPr/>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7D1DB-FED4-41AE-AD81-A5C6975428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A392D-A2BD-4ACF-8B53-E532FABBE676}" type="datetimeFigureOut">
              <a:rPr lang="en-US" smtClean="0"/>
              <a:pPr/>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7D1DB-FED4-41AE-AD81-A5C6975428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A392D-A2BD-4ACF-8B53-E532FABBE676}" type="datetimeFigureOut">
              <a:rPr lang="en-US" smtClean="0"/>
              <a:pPr/>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7D1DB-FED4-41AE-AD81-A5C6975428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EA392D-A2BD-4ACF-8B53-E532FABBE676}" type="datetimeFigureOut">
              <a:rPr lang="en-US" smtClean="0"/>
              <a:pPr/>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7D1DB-FED4-41AE-AD81-A5C6975428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EA392D-A2BD-4ACF-8B53-E532FABBE676}" type="datetimeFigureOut">
              <a:rPr lang="en-US" smtClean="0"/>
              <a:pPr/>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7D1DB-FED4-41AE-AD81-A5C6975428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EA392D-A2BD-4ACF-8B53-E532FABBE676}" type="datetimeFigureOut">
              <a:rPr lang="en-US" smtClean="0"/>
              <a:pPr/>
              <a:t>7/1/2021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57D1DB-FED4-41AE-AD81-A5C6975428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EA392D-A2BD-4ACF-8B53-E532FABBE676}" type="datetimeFigureOut">
              <a:rPr lang="en-US" smtClean="0"/>
              <a:pPr/>
              <a:t>7/1/2021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57D1DB-FED4-41AE-AD81-A5C6975428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A392D-A2BD-4ACF-8B53-E532FABBE676}" type="datetimeFigureOut">
              <a:rPr lang="en-US" smtClean="0"/>
              <a:pPr/>
              <a:t>7/1/2021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7D1DB-FED4-41AE-AD81-A5C6975428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A392D-A2BD-4ACF-8B53-E532FABBE676}" type="datetimeFigureOut">
              <a:rPr lang="en-US" smtClean="0"/>
              <a:pPr/>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7D1DB-FED4-41AE-AD81-A5C6975428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A392D-A2BD-4ACF-8B53-E532FABBE676}" type="datetimeFigureOut">
              <a:rPr lang="en-US" smtClean="0"/>
              <a:pPr/>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7D1DB-FED4-41AE-AD81-A5C6975428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EA392D-A2BD-4ACF-8B53-E532FABBE676}" type="datetimeFigureOut">
              <a:rPr lang="en-US" smtClean="0"/>
              <a:pPr/>
              <a:t>7/1/2021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7D1DB-FED4-41AE-AD81-A5C6975428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F:\Dress\pattern\garments%20pattern%20making%20(2).mp4"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dk1"/>
          </a:lnRef>
          <a:fillRef idx="2">
            <a:schemeClr val="dk1"/>
          </a:fillRef>
          <a:effectRef idx="1">
            <a:schemeClr val="dk1"/>
          </a:effectRef>
          <a:fontRef idx="minor">
            <a:schemeClr val="dk1"/>
          </a:fontRef>
        </p:style>
        <p:txBody>
          <a:bodyPr>
            <a:noAutofit/>
          </a:bodyPr>
          <a:lstStyle/>
          <a:p>
            <a:r>
              <a:rPr lang="en-US" sz="6000" dirty="0" err="1" smtClean="0">
                <a:solidFill>
                  <a:srgbClr val="FF0000"/>
                </a:solidFill>
                <a:latin typeface="NikoshBAN" pitchFamily="2" charset="0"/>
                <a:cs typeface="NikoshBAN" pitchFamily="2" charset="0"/>
              </a:rPr>
              <a:t>আজকের</a:t>
            </a:r>
            <a:r>
              <a:rPr lang="en-US" sz="6000" dirty="0" smtClean="0">
                <a:solidFill>
                  <a:srgbClr val="FF0000"/>
                </a:solidFill>
                <a:latin typeface="NikoshBAN" pitchFamily="2" charset="0"/>
                <a:cs typeface="NikoshBAN" pitchFamily="2" charset="0"/>
              </a:rPr>
              <a:t> </a:t>
            </a:r>
            <a:r>
              <a:rPr lang="en-US" sz="6000" dirty="0" err="1" smtClean="0">
                <a:solidFill>
                  <a:srgbClr val="FF0000"/>
                </a:solidFill>
                <a:latin typeface="NikoshBAN" pitchFamily="2" charset="0"/>
                <a:cs typeface="NikoshBAN" pitchFamily="2" charset="0"/>
              </a:rPr>
              <a:t>ক্লাসে</a:t>
            </a:r>
            <a:r>
              <a:rPr lang="en-US" sz="6000" dirty="0" smtClean="0">
                <a:solidFill>
                  <a:srgbClr val="FF0000"/>
                </a:solidFill>
                <a:latin typeface="NikoshBAN" pitchFamily="2" charset="0"/>
                <a:cs typeface="NikoshBAN" pitchFamily="2" charset="0"/>
              </a:rPr>
              <a:t> </a:t>
            </a:r>
            <a:r>
              <a:rPr lang="en-US" sz="6000" dirty="0" err="1" smtClean="0">
                <a:solidFill>
                  <a:srgbClr val="FF0000"/>
                </a:solidFill>
                <a:latin typeface="NikoshBAN" pitchFamily="2" charset="0"/>
                <a:cs typeface="NikoshBAN" pitchFamily="2" charset="0"/>
              </a:rPr>
              <a:t>সবাইকে</a:t>
            </a:r>
            <a:r>
              <a:rPr lang="en-US" sz="6000" dirty="0" smtClean="0">
                <a:solidFill>
                  <a:srgbClr val="FF0000"/>
                </a:solidFill>
                <a:latin typeface="NikoshBAN" pitchFamily="2" charset="0"/>
                <a:cs typeface="NikoshBAN" pitchFamily="2" charset="0"/>
              </a:rPr>
              <a:t> </a:t>
            </a:r>
            <a:r>
              <a:rPr lang="en-US" sz="6000" dirty="0" err="1" smtClean="0">
                <a:solidFill>
                  <a:srgbClr val="FF0000"/>
                </a:solidFill>
                <a:latin typeface="NikoshBAN" pitchFamily="2" charset="0"/>
                <a:cs typeface="NikoshBAN" pitchFamily="2" charset="0"/>
              </a:rPr>
              <a:t>স্বাগতম</a:t>
            </a:r>
            <a:endParaRPr lang="en-US" sz="6000" dirty="0">
              <a:solidFill>
                <a:srgbClr val="FF0000"/>
              </a:solidFill>
              <a:latin typeface="NikoshBAN" pitchFamily="2" charset="0"/>
              <a:cs typeface="NikoshBAN" pitchFamily="2" charset="0"/>
            </a:endParaRPr>
          </a:p>
        </p:txBody>
      </p:sp>
      <p:pic>
        <p:nvPicPr>
          <p:cNvPr id="28675" name="Picture 3" descr="C:\Users\Fz\Dropbox\My PC (PC-PC)\Desktop\freelance-garments-pattern-maker.jpg.png"/>
          <p:cNvPicPr>
            <a:picLocks noGrp="1" noChangeAspect="1" noChangeArrowheads="1"/>
          </p:cNvPicPr>
          <p:nvPr>
            <p:ph idx="1"/>
          </p:nvPr>
        </p:nvPicPr>
        <p:blipFill>
          <a:blip r:embed="rId2"/>
          <a:srcRect/>
          <a:stretch>
            <a:fillRect/>
          </a:stretch>
        </p:blipFill>
        <p:spPr bwMode="auto">
          <a:xfrm>
            <a:off x="653511" y="1447800"/>
            <a:ext cx="8109489" cy="52578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as-IN" dirty="0" smtClean="0">
                <a:solidFill>
                  <a:srgbClr val="FF0000"/>
                </a:solidFill>
                <a:latin typeface="NikoshBAN" pitchFamily="2" charset="0"/>
                <a:cs typeface="NikoshBAN" pitchFamily="2" charset="0"/>
              </a:rPr>
              <a:t>সাধারণত দুই পদ্ধতিতে প্যাটার্ন তৈরি করা হয়। যেমনঃ</a:t>
            </a:r>
          </a:p>
        </p:txBody>
      </p:sp>
      <p:sp>
        <p:nvSpPr>
          <p:cNvPr id="5"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Autofit/>
          </a:bodyPr>
          <a:lstStyle/>
          <a:p>
            <a:pPr algn="just">
              <a:buNone/>
            </a:pPr>
            <a:r>
              <a:rPr lang="as-IN" sz="6000" dirty="0" smtClean="0">
                <a:latin typeface="NikoshBAN" pitchFamily="2" charset="0"/>
                <a:cs typeface="NikoshBAN" pitchFamily="2" charset="0"/>
              </a:rPr>
              <a:t>১। </a:t>
            </a:r>
            <a:r>
              <a:rPr lang="en-US" sz="6000" dirty="0" smtClean="0">
                <a:latin typeface="NikoshBAN" pitchFamily="2" charset="0"/>
                <a:cs typeface="NikoshBAN" pitchFamily="2" charset="0"/>
              </a:rPr>
              <a:t>	</a:t>
            </a:r>
            <a:r>
              <a:rPr lang="as-IN" sz="6000" dirty="0" smtClean="0">
                <a:latin typeface="NikoshBAN" pitchFamily="2" charset="0"/>
                <a:cs typeface="NikoshBAN" pitchFamily="2" charset="0"/>
              </a:rPr>
              <a:t>ডোমে</a:t>
            </a:r>
            <a:r>
              <a:rPr lang="as-IN" sz="6000" dirty="0" smtClean="0">
                <a:latin typeface="NikoshBAN"/>
                <a:cs typeface="NikoshBAN"/>
              </a:rPr>
              <a:t>স্টি</a:t>
            </a:r>
            <a:r>
              <a:rPr lang="as-IN" sz="6000" dirty="0" smtClean="0">
                <a:latin typeface="NikoshBAN" pitchFamily="2" charset="0"/>
                <a:cs typeface="NikoshBAN" pitchFamily="2" charset="0"/>
              </a:rPr>
              <a:t>ক পদ্ধতি</a:t>
            </a:r>
            <a:endParaRPr lang="en-US" sz="6000" dirty="0" smtClean="0">
              <a:latin typeface="NikoshBAN" pitchFamily="2" charset="0"/>
              <a:cs typeface="NikoshBAN" pitchFamily="2" charset="0"/>
            </a:endParaRPr>
          </a:p>
          <a:p>
            <a:pPr algn="just">
              <a:buNone/>
            </a:pPr>
            <a:r>
              <a:rPr lang="en-US" sz="6000" dirty="0" smtClean="0">
                <a:latin typeface="NikoshBAN" pitchFamily="2" charset="0"/>
                <a:cs typeface="NikoshBAN" pitchFamily="2" charset="0"/>
              </a:rPr>
              <a:t>		(</a:t>
            </a:r>
            <a:r>
              <a:rPr lang="en-US" sz="4400" dirty="0" smtClean="0">
                <a:latin typeface="NikoshBAN" pitchFamily="2" charset="0"/>
                <a:cs typeface="NikoshBAN" pitchFamily="2" charset="0"/>
              </a:rPr>
              <a:t>Domestic System</a:t>
            </a:r>
            <a:r>
              <a:rPr lang="en-US" sz="6000" dirty="0" smtClean="0">
                <a:latin typeface="NikoshBAN" pitchFamily="2" charset="0"/>
                <a:cs typeface="NikoshBAN" pitchFamily="2" charset="0"/>
              </a:rPr>
              <a:t>)</a:t>
            </a:r>
            <a:endParaRPr lang="as-IN" sz="6000" dirty="0" smtClean="0">
              <a:latin typeface="NikoshBAN" pitchFamily="2" charset="0"/>
              <a:cs typeface="NikoshBAN" pitchFamily="2" charset="0"/>
            </a:endParaRPr>
          </a:p>
          <a:p>
            <a:pPr algn="just">
              <a:buNone/>
            </a:pPr>
            <a:r>
              <a:rPr lang="as-IN" sz="6000" dirty="0" smtClean="0">
                <a:latin typeface="NikoshBAN" pitchFamily="2" charset="0"/>
                <a:cs typeface="NikoshBAN" pitchFamily="2" charset="0"/>
              </a:rPr>
              <a:t>২। </a:t>
            </a:r>
            <a:r>
              <a:rPr lang="en-US" sz="6000" dirty="0" smtClean="0">
                <a:latin typeface="NikoshBAN" pitchFamily="2" charset="0"/>
                <a:cs typeface="NikoshBAN" pitchFamily="2" charset="0"/>
              </a:rPr>
              <a:t>	</a:t>
            </a:r>
            <a:r>
              <a:rPr lang="as-IN" sz="6000" dirty="0" smtClean="0">
                <a:latin typeface="NikoshBAN" pitchFamily="2" charset="0"/>
                <a:cs typeface="NikoshBAN" pitchFamily="2" charset="0"/>
              </a:rPr>
              <a:t>ইন্ডাষ্ট্রিয়াল পদ্ধতি </a:t>
            </a:r>
            <a:endParaRPr lang="en-US" sz="6000" dirty="0" smtClean="0">
              <a:latin typeface="NikoshBAN" pitchFamily="2" charset="0"/>
              <a:cs typeface="NikoshBAN" pitchFamily="2" charset="0"/>
            </a:endParaRPr>
          </a:p>
          <a:p>
            <a:pPr algn="just">
              <a:buNone/>
            </a:pPr>
            <a:r>
              <a:rPr lang="en-US" sz="6000" dirty="0" smtClean="0">
                <a:latin typeface="NikoshBAN" pitchFamily="2" charset="0"/>
                <a:cs typeface="NikoshBAN" pitchFamily="2" charset="0"/>
              </a:rPr>
              <a:t>		(</a:t>
            </a:r>
            <a:r>
              <a:rPr lang="en-US" sz="4400" dirty="0" smtClean="0">
                <a:latin typeface="NikoshBAN" pitchFamily="2" charset="0"/>
                <a:cs typeface="NikoshBAN" pitchFamily="2" charset="0"/>
              </a:rPr>
              <a:t>Industrial System</a:t>
            </a:r>
            <a:r>
              <a:rPr lang="en-US" sz="6000" dirty="0" smtClean="0">
                <a:latin typeface="NikoshBAN" pitchFamily="2" charset="0"/>
                <a:cs typeface="NikoshBAN" pitchFamily="2" charset="0"/>
              </a:rPr>
              <a:t>)</a:t>
            </a:r>
            <a:endParaRPr lang="en-US" sz="5400" dirty="0">
              <a:latin typeface="NikoshBAN" pitchFamily="2" charset="0"/>
              <a:cs typeface="NikoshBAN"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as-IN" sz="6600" dirty="0" smtClean="0">
                <a:solidFill>
                  <a:srgbClr val="FF0000"/>
                </a:solidFill>
                <a:latin typeface="NikoshBAN" pitchFamily="2" charset="0"/>
                <a:cs typeface="NikoshBAN" pitchFamily="2" charset="0"/>
              </a:rPr>
              <a:t>ইন্ডাষ্ট্রিয়াল পদ্ধতি</a:t>
            </a:r>
            <a:endParaRPr lang="en-US" sz="6600" dirty="0">
              <a:solidFill>
                <a:srgbClr val="FF0000"/>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lgn="just">
              <a:buNone/>
            </a:pPr>
            <a:r>
              <a:rPr lang="as-IN" sz="6600" dirty="0" smtClean="0">
                <a:solidFill>
                  <a:schemeClr val="tx1"/>
                </a:solidFill>
                <a:latin typeface="NikoshBAN" pitchFamily="2" charset="0"/>
                <a:cs typeface="NikoshBAN" pitchFamily="2" charset="0"/>
              </a:rPr>
              <a:t>	যে পোশাক গুলো প্রচুর পরিমাণে রপ্তানি করা হয় সেগুলোর প্যাটার্ন ইন্ডাষ্ট্রিয়াল পদ্ধতি এবং মাপের ধরণ সেন্টিমিটারে দেখানো হয় । </a:t>
            </a:r>
          </a:p>
          <a:p>
            <a:pPr algn="just">
              <a:buNone/>
            </a:pPr>
            <a:endParaRPr lang="as-IN" sz="6600" dirty="0" smtClean="0">
              <a:solidFill>
                <a:schemeClr val="tx1"/>
              </a:solidFill>
              <a:latin typeface="NikoshBAN" pitchFamily="2" charset="0"/>
              <a:cs typeface="NikoshBAN" pitchFamily="2" charset="0"/>
            </a:endParaRPr>
          </a:p>
          <a:p>
            <a:pPr algn="just">
              <a:buNone/>
            </a:pPr>
            <a:endParaRPr lang="as-IN" sz="6600" dirty="0" smtClean="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r>
              <a:rPr lang="as-IN" sz="8000" dirty="0" smtClean="0">
                <a:solidFill>
                  <a:srgbClr val="FF0000"/>
                </a:solidFill>
                <a:latin typeface="NikoshBAN" pitchFamily="2" charset="0"/>
                <a:cs typeface="NikoshBAN" pitchFamily="2" charset="0"/>
              </a:rPr>
              <a:t>ডোমে</a:t>
            </a:r>
            <a:r>
              <a:rPr lang="as-IN" sz="8000" dirty="0" smtClean="0">
                <a:solidFill>
                  <a:srgbClr val="FF0000"/>
                </a:solidFill>
                <a:latin typeface="NikoshBAN"/>
                <a:cs typeface="NikoshBAN"/>
              </a:rPr>
              <a:t>স্টি</a:t>
            </a:r>
            <a:r>
              <a:rPr lang="as-IN" sz="8000" dirty="0" smtClean="0">
                <a:solidFill>
                  <a:srgbClr val="FF0000"/>
                </a:solidFill>
                <a:latin typeface="NikoshBAN" pitchFamily="2" charset="0"/>
                <a:cs typeface="NikoshBAN" pitchFamily="2" charset="0"/>
              </a:rPr>
              <a:t>ক পদ্ধতি</a:t>
            </a:r>
            <a:endParaRPr lang="en-US" sz="8000" dirty="0">
              <a:solidFill>
                <a:srgbClr val="FF0000"/>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lgn="just">
              <a:buNone/>
            </a:pPr>
            <a:r>
              <a:rPr lang="as-IN" sz="6000" dirty="0" smtClean="0">
                <a:latin typeface="NikoshBAN" pitchFamily="2" charset="0"/>
                <a:cs typeface="NikoshBAN" pitchFamily="2" charset="0"/>
              </a:rPr>
              <a:t>	যে সকল পোশাক বেশির ভাগই স্থানীয় ভাবে ব্যবহার করা হয় সে গুলোর প্যাটার্ন </a:t>
            </a:r>
            <a:r>
              <a:rPr lang="as-IN" sz="6000" dirty="0" smtClean="0">
                <a:solidFill>
                  <a:schemeClr val="tx1"/>
                </a:solidFill>
                <a:latin typeface="NikoshBAN" pitchFamily="2" charset="0"/>
                <a:cs typeface="NikoshBAN" pitchFamily="2" charset="0"/>
              </a:rPr>
              <a:t>ডোমে</a:t>
            </a:r>
            <a:r>
              <a:rPr lang="as-IN" sz="6000" dirty="0" smtClean="0">
                <a:solidFill>
                  <a:schemeClr val="tx1"/>
                </a:solidFill>
                <a:latin typeface="NikoshBAN"/>
                <a:cs typeface="NikoshBAN"/>
              </a:rPr>
              <a:t>স্টি</a:t>
            </a:r>
            <a:r>
              <a:rPr lang="as-IN" sz="6000" dirty="0" smtClean="0">
                <a:solidFill>
                  <a:schemeClr val="tx1"/>
                </a:solidFill>
                <a:latin typeface="NikoshBAN" pitchFamily="2" charset="0"/>
                <a:cs typeface="NikoshBAN" pitchFamily="2" charset="0"/>
              </a:rPr>
              <a:t>ক</a:t>
            </a:r>
            <a:r>
              <a:rPr lang="as-IN" sz="6000" dirty="0" smtClean="0">
                <a:latin typeface="NikoshBAN" pitchFamily="2" charset="0"/>
                <a:cs typeface="NikoshBAN" pitchFamily="2" charset="0"/>
              </a:rPr>
              <a:t> পদ্ধতিতে এবং মাপের ধরণ ইঞ্চিতে দেখানো হয় ।</a:t>
            </a:r>
          </a:p>
          <a:p>
            <a:pPr algn="just">
              <a:buNone/>
            </a:pPr>
            <a:endParaRPr lang="as-IN" sz="6000" dirty="0" smtClean="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r>
              <a:rPr lang="as-IN" sz="4000" dirty="0" smtClean="0">
                <a:solidFill>
                  <a:srgbClr val="FF0000"/>
                </a:solidFill>
                <a:latin typeface="NikoshBAN" pitchFamily="2" charset="0"/>
                <a:cs typeface="NikoshBAN" pitchFamily="2" charset="0"/>
              </a:rPr>
              <a:t>দুই পদ্ধতিতেই প্যাটার্ন মূলত </a:t>
            </a:r>
            <a:br>
              <a:rPr lang="as-IN" sz="4000" dirty="0" smtClean="0">
                <a:solidFill>
                  <a:srgbClr val="FF0000"/>
                </a:solidFill>
                <a:latin typeface="NikoshBAN" pitchFamily="2" charset="0"/>
                <a:cs typeface="NikoshBAN" pitchFamily="2" charset="0"/>
              </a:rPr>
            </a:br>
            <a:r>
              <a:rPr lang="as-IN" sz="4000" dirty="0" smtClean="0">
                <a:solidFill>
                  <a:srgbClr val="FF0000"/>
                </a:solidFill>
                <a:latin typeface="NikoshBAN" pitchFamily="2" charset="0"/>
                <a:cs typeface="NikoshBAN" pitchFamily="2" charset="0"/>
              </a:rPr>
              <a:t>চার প্রকারের হায়ে থাকে </a:t>
            </a:r>
            <a:endParaRPr lang="en-US" sz="4000" dirty="0">
              <a:latin typeface="NikoshBAN" pitchFamily="2" charset="0"/>
              <a:cs typeface="NikoshBAN" pitchFamily="2"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as-IN" sz="4400" dirty="0" smtClean="0">
                <a:latin typeface="NikoshBAN" pitchFamily="2" charset="0"/>
                <a:cs typeface="NikoshBAN" pitchFamily="2" charset="0"/>
              </a:rPr>
              <a:t>১। </a:t>
            </a:r>
            <a:r>
              <a:rPr lang="as-IN" sz="4400" dirty="0" smtClean="0">
                <a:latin typeface="NikoshBAN"/>
                <a:cs typeface="NikoshBAN"/>
              </a:rPr>
              <a:t>ব্ল</a:t>
            </a:r>
            <a:r>
              <a:rPr lang="as-IN" sz="4400" dirty="0" smtClean="0">
                <a:latin typeface="NikoshBAN" pitchFamily="2" charset="0"/>
                <a:cs typeface="NikoshBAN" pitchFamily="2" charset="0"/>
              </a:rPr>
              <a:t>ক প্যাটার্ন </a:t>
            </a:r>
            <a:r>
              <a:rPr lang="en-US" sz="4400" dirty="0" smtClean="0">
                <a:latin typeface="NikoshBAN" pitchFamily="2" charset="0"/>
                <a:cs typeface="NikoshBAN" pitchFamily="2" charset="0"/>
              </a:rPr>
              <a:t>(</a:t>
            </a:r>
            <a:r>
              <a:rPr lang="en-US" sz="3600" dirty="0" smtClean="0">
                <a:latin typeface="NikoshBAN" pitchFamily="2" charset="0"/>
                <a:cs typeface="NikoshBAN" pitchFamily="2" charset="0"/>
              </a:rPr>
              <a:t>Block Pattern</a:t>
            </a:r>
            <a:r>
              <a:rPr lang="en-US" sz="4400" dirty="0" smtClean="0">
                <a:latin typeface="NikoshBAN" pitchFamily="2" charset="0"/>
                <a:cs typeface="NikoshBAN" pitchFamily="2" charset="0"/>
              </a:rPr>
              <a:t>)</a:t>
            </a:r>
            <a:endParaRPr lang="as-IN" sz="4400" dirty="0" smtClean="0">
              <a:latin typeface="NikoshBAN" pitchFamily="2" charset="0"/>
              <a:cs typeface="NikoshBAN" pitchFamily="2" charset="0"/>
            </a:endParaRPr>
          </a:p>
          <a:p>
            <a:pPr>
              <a:buNone/>
            </a:pPr>
            <a:r>
              <a:rPr lang="as-IN" sz="4400" dirty="0" smtClean="0">
                <a:latin typeface="NikoshBAN" pitchFamily="2" charset="0"/>
                <a:cs typeface="NikoshBAN" pitchFamily="2" charset="0"/>
              </a:rPr>
              <a:t>২। স্যাম্পল প্যাটার্ন </a:t>
            </a:r>
            <a:r>
              <a:rPr lang="en-US" sz="4400" dirty="0" smtClean="0">
                <a:latin typeface="NikoshBAN" pitchFamily="2" charset="0"/>
                <a:cs typeface="NikoshBAN" pitchFamily="2" charset="0"/>
              </a:rPr>
              <a:t>(</a:t>
            </a:r>
            <a:r>
              <a:rPr lang="en-US" sz="3600" dirty="0" smtClean="0">
                <a:latin typeface="NikoshBAN" pitchFamily="2" charset="0"/>
                <a:cs typeface="NikoshBAN" pitchFamily="2" charset="0"/>
              </a:rPr>
              <a:t>Sample Pattern</a:t>
            </a:r>
            <a:r>
              <a:rPr lang="en-US" sz="4400" dirty="0" smtClean="0">
                <a:latin typeface="NikoshBAN" pitchFamily="2" charset="0"/>
                <a:cs typeface="NikoshBAN" pitchFamily="2" charset="0"/>
              </a:rPr>
              <a:t>)</a:t>
            </a:r>
            <a:endParaRPr lang="as-IN" sz="4400" dirty="0" smtClean="0">
              <a:latin typeface="NikoshBAN" pitchFamily="2" charset="0"/>
              <a:cs typeface="NikoshBAN" pitchFamily="2" charset="0"/>
            </a:endParaRPr>
          </a:p>
          <a:p>
            <a:pPr>
              <a:buNone/>
            </a:pPr>
            <a:r>
              <a:rPr lang="as-IN" sz="4400" dirty="0" smtClean="0">
                <a:latin typeface="NikoshBAN" pitchFamily="2" charset="0"/>
                <a:cs typeface="NikoshBAN" pitchFamily="2" charset="0"/>
              </a:rPr>
              <a:t>৩। মা</a:t>
            </a:r>
            <a:r>
              <a:rPr lang="as-IN" sz="4400" dirty="0" smtClean="0">
                <a:latin typeface="NikoshBAN"/>
                <a:cs typeface="NikoshBAN"/>
              </a:rPr>
              <a:t>স্টা</a:t>
            </a:r>
            <a:r>
              <a:rPr lang="as-IN" sz="4400" dirty="0" smtClean="0">
                <a:latin typeface="NikoshBAN" pitchFamily="2" charset="0"/>
                <a:cs typeface="NikoshBAN" pitchFamily="2" charset="0"/>
              </a:rPr>
              <a:t>র প্যাটার্ন </a:t>
            </a:r>
            <a:r>
              <a:rPr lang="en-US" sz="4400" dirty="0" smtClean="0">
                <a:latin typeface="NikoshBAN" pitchFamily="2" charset="0"/>
                <a:cs typeface="NikoshBAN" pitchFamily="2" charset="0"/>
              </a:rPr>
              <a:t>(</a:t>
            </a:r>
            <a:r>
              <a:rPr lang="en-US" sz="3600" dirty="0" smtClean="0">
                <a:latin typeface="NikoshBAN" pitchFamily="2" charset="0"/>
                <a:cs typeface="NikoshBAN" pitchFamily="2" charset="0"/>
              </a:rPr>
              <a:t>Master Pattern</a:t>
            </a:r>
            <a:r>
              <a:rPr lang="en-US" sz="4400" dirty="0" smtClean="0">
                <a:latin typeface="NikoshBAN" pitchFamily="2" charset="0"/>
                <a:cs typeface="NikoshBAN" pitchFamily="2" charset="0"/>
              </a:rPr>
              <a:t>)</a:t>
            </a:r>
            <a:endParaRPr lang="as-IN" sz="4400" dirty="0" smtClean="0">
              <a:latin typeface="NikoshBAN" pitchFamily="2" charset="0"/>
              <a:cs typeface="NikoshBAN" pitchFamily="2" charset="0"/>
            </a:endParaRPr>
          </a:p>
          <a:p>
            <a:pPr>
              <a:buNone/>
            </a:pPr>
            <a:r>
              <a:rPr lang="as-IN" sz="4400" dirty="0" smtClean="0">
                <a:latin typeface="NikoshBAN" pitchFamily="2" charset="0"/>
                <a:cs typeface="NikoshBAN" pitchFamily="2" charset="0"/>
              </a:rPr>
              <a:t>৪। প্রোডাকশন প্যাটার্ন </a:t>
            </a:r>
            <a:r>
              <a:rPr lang="en-US" sz="4400" dirty="0" smtClean="0">
                <a:latin typeface="NikoshBAN" pitchFamily="2" charset="0"/>
                <a:cs typeface="NikoshBAN" pitchFamily="2" charset="0"/>
              </a:rPr>
              <a:t>(</a:t>
            </a:r>
            <a:r>
              <a:rPr lang="en-US" dirty="0" smtClean="0">
                <a:latin typeface="NikoshBAN" pitchFamily="2" charset="0"/>
                <a:cs typeface="NikoshBAN" pitchFamily="2" charset="0"/>
              </a:rPr>
              <a:t>Production Pattern</a:t>
            </a:r>
            <a:r>
              <a:rPr lang="en-US" sz="4400" dirty="0" smtClean="0">
                <a:latin typeface="NikoshBAN" pitchFamily="2" charset="0"/>
                <a:cs typeface="NikoshBAN" pitchFamily="2" charset="0"/>
              </a:rPr>
              <a:t>)</a:t>
            </a:r>
            <a:endParaRPr lang="as-IN" sz="4400" dirty="0" smtClean="0">
              <a:latin typeface="NikoshBAN" pitchFamily="2" charset="0"/>
              <a:cs typeface="NikoshBAN" pitchFamily="2" charset="0"/>
            </a:endParaRPr>
          </a:p>
          <a:p>
            <a:pPr>
              <a:buNone/>
            </a:pPr>
            <a:endParaRPr lang="as-IN" sz="4400" dirty="0" smtClean="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r>
              <a:rPr lang="as-IN" sz="7200" dirty="0" smtClean="0">
                <a:solidFill>
                  <a:srgbClr val="C00000"/>
                </a:solidFill>
                <a:latin typeface="NikoshBAN"/>
                <a:cs typeface="NikoshBAN"/>
              </a:rPr>
              <a:t>ব্ল</a:t>
            </a:r>
            <a:r>
              <a:rPr lang="as-IN" sz="7200" dirty="0" smtClean="0">
                <a:solidFill>
                  <a:srgbClr val="C00000"/>
                </a:solidFill>
                <a:latin typeface="NikoshBAN" pitchFamily="2" charset="0"/>
                <a:cs typeface="NikoshBAN" pitchFamily="2" charset="0"/>
              </a:rPr>
              <a:t>ক প্যাটার্ন</a:t>
            </a:r>
            <a:endParaRPr lang="en-US" sz="7200" dirty="0">
              <a:solidFill>
                <a:srgbClr val="C00000"/>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lgn="just">
              <a:buNone/>
            </a:pPr>
            <a:r>
              <a:rPr lang="en-US" sz="4400" dirty="0" smtClean="0">
                <a:latin typeface="NikoshBAN" pitchFamily="2" charset="0"/>
                <a:cs typeface="NikoshBAN" pitchFamily="2" charset="0"/>
              </a:rPr>
              <a:t>	</a:t>
            </a:r>
            <a:r>
              <a:rPr lang="as-IN" sz="4800" dirty="0" smtClean="0">
                <a:solidFill>
                  <a:schemeClr val="tx1"/>
                </a:solidFill>
                <a:latin typeface="NikoshBAN" pitchFamily="2" charset="0"/>
                <a:cs typeface="NikoshBAN" pitchFamily="2" charset="0"/>
              </a:rPr>
              <a:t>এ প্যাটার্ন সাধারণ কোনো পোশাক তৈরিতে সরাসরি ব্যবহার করা হয় না । এটি শুধু পরিমাপ </a:t>
            </a:r>
            <a:r>
              <a:rPr lang="en-US" sz="4800" dirty="0" smtClean="0">
                <a:solidFill>
                  <a:schemeClr val="tx1"/>
                </a:solidFill>
                <a:latin typeface="NikoshBAN" pitchFamily="2" charset="0"/>
                <a:cs typeface="NikoshBAN" pitchFamily="2" charset="0"/>
              </a:rPr>
              <a:t>(Measurement) </a:t>
            </a:r>
            <a:r>
              <a:rPr lang="as-IN" sz="4800" dirty="0" smtClean="0">
                <a:solidFill>
                  <a:schemeClr val="tx1"/>
                </a:solidFill>
                <a:latin typeface="NikoshBAN" pitchFamily="2" charset="0"/>
                <a:cs typeface="NikoshBAN" pitchFamily="2" charset="0"/>
              </a:rPr>
              <a:t>এবং সেপের </a:t>
            </a:r>
            <a:r>
              <a:rPr lang="en-US" sz="4800" dirty="0" smtClean="0">
                <a:solidFill>
                  <a:schemeClr val="tx1"/>
                </a:solidFill>
                <a:latin typeface="NikoshBAN" pitchFamily="2" charset="0"/>
                <a:cs typeface="NikoshBAN" pitchFamily="2" charset="0"/>
              </a:rPr>
              <a:t>(Shape)</a:t>
            </a:r>
            <a:r>
              <a:rPr lang="as-IN" sz="4800" dirty="0" smtClean="0">
                <a:solidFill>
                  <a:schemeClr val="tx1"/>
                </a:solidFill>
                <a:latin typeface="NikoshBAN" pitchFamily="2" charset="0"/>
                <a:cs typeface="NikoshBAN" pitchFamily="2" charset="0"/>
              </a:rPr>
              <a:t>সঠিকতা যাচাইয়ের জন্য ব্যবহার করা হয় । </a:t>
            </a:r>
            <a:r>
              <a:rPr lang="as-IN" sz="4800" dirty="0" smtClean="0">
                <a:solidFill>
                  <a:schemeClr val="tx1"/>
                </a:solidFill>
                <a:latin typeface="NikoshBAN"/>
                <a:cs typeface="NikoshBAN"/>
              </a:rPr>
              <a:t>ব্ল</a:t>
            </a:r>
            <a:r>
              <a:rPr lang="as-IN" sz="4800" dirty="0" smtClean="0">
                <a:solidFill>
                  <a:schemeClr val="tx1"/>
                </a:solidFill>
                <a:latin typeface="NikoshBAN" pitchFamily="2" charset="0"/>
                <a:cs typeface="NikoshBAN" pitchFamily="2" charset="0"/>
              </a:rPr>
              <a:t>ক প্যার্টানের অপর নাম হচ্ছে বেসিক প্যার্টান।</a:t>
            </a:r>
            <a:endParaRPr lang="en-US" sz="4400"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r>
              <a:rPr lang="as-IN" dirty="0" smtClean="0">
                <a:solidFill>
                  <a:srgbClr val="FF0000"/>
                </a:solidFill>
                <a:latin typeface="NikoshBAN"/>
                <a:cs typeface="NikoshBAN"/>
              </a:rPr>
              <a:t>ব্ল</a:t>
            </a:r>
            <a:r>
              <a:rPr lang="as-IN" dirty="0" smtClean="0">
                <a:solidFill>
                  <a:srgbClr val="FF0000"/>
                </a:solidFill>
                <a:latin typeface="NikoshBAN" pitchFamily="2" charset="0"/>
                <a:cs typeface="NikoshBAN" pitchFamily="2" charset="0"/>
              </a:rPr>
              <a:t>ক প্যাটার্নকে আকার দুই ভাগে ভাগ করা যায়</a:t>
            </a:r>
            <a:r>
              <a:rPr lang="en-US" dirty="0" smtClean="0">
                <a:solidFill>
                  <a:srgbClr val="FF0000"/>
                </a:solidFill>
                <a:latin typeface="NikoshBAN" pitchFamily="2" charset="0"/>
                <a:cs typeface="NikoshBAN" pitchFamily="2" charset="0"/>
              </a:rPr>
              <a:t>:</a:t>
            </a:r>
            <a:endParaRPr lang="as-IN" dirty="0" smtClean="0">
              <a:solidFill>
                <a:srgbClr val="FF0000"/>
              </a:solidFill>
              <a:latin typeface="NikoshBAN" pitchFamily="2" charset="0"/>
              <a:cs typeface="NikoshBAN" pitchFamily="2"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buNone/>
            </a:pPr>
            <a:endParaRPr lang="as-IN" sz="5400" dirty="0" smtClean="0">
              <a:latin typeface="NikoshBAN" pitchFamily="2" charset="0"/>
              <a:cs typeface="NikoshBAN" pitchFamily="2" charset="0"/>
            </a:endParaRPr>
          </a:p>
          <a:p>
            <a:pPr algn="just">
              <a:buNone/>
            </a:pPr>
            <a:r>
              <a:rPr lang="as-IN" sz="5400" dirty="0" smtClean="0">
                <a:latin typeface="NikoshBAN" pitchFamily="2" charset="0"/>
                <a:cs typeface="NikoshBAN" pitchFamily="2" charset="0"/>
              </a:rPr>
              <a:t>ক) বডি </a:t>
            </a:r>
            <a:r>
              <a:rPr lang="as-IN" sz="5400" dirty="0" smtClean="0">
                <a:latin typeface="NikoshBAN"/>
                <a:cs typeface="NikoshBAN"/>
              </a:rPr>
              <a:t>ব্ল</a:t>
            </a:r>
            <a:r>
              <a:rPr lang="as-IN" sz="5400" dirty="0" smtClean="0">
                <a:latin typeface="NikoshBAN" pitchFamily="2" charset="0"/>
                <a:cs typeface="NikoshBAN" pitchFamily="2" charset="0"/>
              </a:rPr>
              <a:t>ক</a:t>
            </a:r>
            <a:r>
              <a:rPr lang="en-US" sz="5400" dirty="0" smtClean="0">
                <a:latin typeface="NikoshBAN" pitchFamily="2" charset="0"/>
                <a:cs typeface="NikoshBAN" pitchFamily="2" charset="0"/>
              </a:rPr>
              <a:t> (</a:t>
            </a:r>
            <a:r>
              <a:rPr lang="en-US" sz="4400" dirty="0" smtClean="0">
                <a:latin typeface="NikoshBAN" pitchFamily="2" charset="0"/>
                <a:cs typeface="NikoshBAN" pitchFamily="2" charset="0"/>
              </a:rPr>
              <a:t>Body Block</a:t>
            </a:r>
            <a:r>
              <a:rPr lang="en-US" sz="5400" dirty="0" smtClean="0">
                <a:latin typeface="NikoshBAN" pitchFamily="2" charset="0"/>
                <a:cs typeface="NikoshBAN" pitchFamily="2" charset="0"/>
              </a:rPr>
              <a:t>)</a:t>
            </a:r>
            <a:endParaRPr lang="as-IN" sz="5400" dirty="0" smtClean="0">
              <a:latin typeface="NikoshBAN" pitchFamily="2" charset="0"/>
              <a:cs typeface="NikoshBAN" pitchFamily="2" charset="0"/>
            </a:endParaRPr>
          </a:p>
          <a:p>
            <a:pPr algn="just">
              <a:buNone/>
            </a:pPr>
            <a:r>
              <a:rPr lang="as-IN" sz="5400" dirty="0" smtClean="0">
                <a:latin typeface="NikoshBAN" pitchFamily="2" charset="0"/>
                <a:cs typeface="NikoshBAN" pitchFamily="2" charset="0"/>
              </a:rPr>
              <a:t>খ)</a:t>
            </a:r>
            <a:r>
              <a:rPr lang="en-US" sz="5400" dirty="0" smtClean="0">
                <a:latin typeface="NikoshBAN" pitchFamily="2" charset="0"/>
                <a:cs typeface="NikoshBAN" pitchFamily="2" charset="0"/>
              </a:rPr>
              <a:t>	</a:t>
            </a:r>
            <a:r>
              <a:rPr lang="as-IN" sz="5400" dirty="0" smtClean="0">
                <a:latin typeface="NikoshBAN" pitchFamily="2" charset="0"/>
                <a:cs typeface="NikoshBAN" pitchFamily="2" charset="0"/>
              </a:rPr>
              <a:t>গার্মেন্ট </a:t>
            </a:r>
            <a:r>
              <a:rPr lang="as-IN" sz="5400" dirty="0" smtClean="0">
                <a:latin typeface="NikoshBAN"/>
                <a:cs typeface="NikoshBAN"/>
              </a:rPr>
              <a:t>ব্ল</a:t>
            </a:r>
            <a:r>
              <a:rPr lang="as-IN" sz="5400" dirty="0" smtClean="0">
                <a:latin typeface="NikoshBAN" pitchFamily="2" charset="0"/>
                <a:cs typeface="NikoshBAN" pitchFamily="2" charset="0"/>
              </a:rPr>
              <a:t>ক</a:t>
            </a:r>
            <a:r>
              <a:rPr lang="en-US" sz="5400" dirty="0" smtClean="0">
                <a:latin typeface="NikoshBAN" pitchFamily="2" charset="0"/>
                <a:cs typeface="NikoshBAN" pitchFamily="2" charset="0"/>
              </a:rPr>
              <a:t> (</a:t>
            </a:r>
            <a:r>
              <a:rPr lang="en-US" sz="4400" dirty="0" smtClean="0">
                <a:latin typeface="NikoshBAN" pitchFamily="2" charset="0"/>
                <a:cs typeface="NikoshBAN" pitchFamily="2" charset="0"/>
              </a:rPr>
              <a:t>Garment Block</a:t>
            </a:r>
            <a:r>
              <a:rPr lang="en-US" sz="5400" dirty="0" smtClean="0">
                <a:latin typeface="NikoshBAN" pitchFamily="2" charset="0"/>
                <a:cs typeface="NikoshBAN" pitchFamily="2" charset="0"/>
              </a:rPr>
              <a:t>)</a:t>
            </a:r>
            <a:endParaRPr lang="as-IN" sz="5400" dirty="0" smtClean="0">
              <a:latin typeface="NikoshBAN" pitchFamily="2" charset="0"/>
              <a:cs typeface="NikoshBAN" pitchFamily="2" charset="0"/>
            </a:endParaRPr>
          </a:p>
          <a:p>
            <a:pPr algn="just">
              <a:buNone/>
            </a:pPr>
            <a:endParaRPr lang="as-IN" sz="5400" dirty="0" smtClean="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as-IN" sz="6600" dirty="0" smtClean="0">
                <a:solidFill>
                  <a:srgbClr val="FF0000"/>
                </a:solidFill>
                <a:latin typeface="NikoshBAN" pitchFamily="2" charset="0"/>
                <a:cs typeface="NikoshBAN" pitchFamily="2" charset="0"/>
              </a:rPr>
              <a:t>বডি </a:t>
            </a:r>
            <a:r>
              <a:rPr lang="as-IN" sz="6600" dirty="0" smtClean="0">
                <a:solidFill>
                  <a:srgbClr val="FF0000"/>
                </a:solidFill>
                <a:latin typeface="NikoshBAN"/>
                <a:cs typeface="NikoshBAN"/>
              </a:rPr>
              <a:t>ব্ল</a:t>
            </a:r>
            <a:r>
              <a:rPr lang="as-IN" sz="6600" dirty="0" smtClean="0">
                <a:solidFill>
                  <a:srgbClr val="FF0000"/>
                </a:solidFill>
                <a:latin typeface="NikoshBAN" pitchFamily="2" charset="0"/>
                <a:cs typeface="NikoshBAN" pitchFamily="2" charset="0"/>
              </a:rPr>
              <a:t>ক</a:t>
            </a:r>
            <a:endParaRPr lang="en-US" sz="6600" dirty="0">
              <a:solidFill>
                <a:srgbClr val="FF0000"/>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buNone/>
            </a:pPr>
            <a:r>
              <a:rPr lang="as-IN" sz="4800" dirty="0" smtClean="0">
                <a:latin typeface="NikoshBAN" pitchFamily="2" charset="0"/>
                <a:cs typeface="NikoshBAN" pitchFamily="2" charset="0"/>
              </a:rPr>
              <a:t>	</a:t>
            </a:r>
            <a:r>
              <a:rPr lang="as-IN" sz="4800" dirty="0" smtClean="0">
                <a:solidFill>
                  <a:schemeClr val="tx1"/>
                </a:solidFill>
                <a:latin typeface="NikoshBAN" pitchFamily="2" charset="0"/>
                <a:cs typeface="NikoshBAN" pitchFamily="2" charset="0"/>
              </a:rPr>
              <a:t>এ প্যাটার্নে কোন রূপ অ্যালাউন্স </a:t>
            </a:r>
            <a:r>
              <a:rPr lang="en-US" sz="4800" dirty="0" smtClean="0">
                <a:solidFill>
                  <a:schemeClr val="tx1"/>
                </a:solidFill>
                <a:latin typeface="NikoshBAN" pitchFamily="2" charset="0"/>
                <a:cs typeface="NikoshBAN" pitchFamily="2" charset="0"/>
              </a:rPr>
              <a:t>(</a:t>
            </a:r>
            <a:r>
              <a:rPr lang="en-US" sz="4000" dirty="0" smtClean="0">
                <a:solidFill>
                  <a:schemeClr val="tx1"/>
                </a:solidFill>
                <a:latin typeface="NikoshBAN" pitchFamily="2" charset="0"/>
                <a:cs typeface="NikoshBAN" pitchFamily="2" charset="0"/>
              </a:rPr>
              <a:t>Allowance</a:t>
            </a:r>
            <a:r>
              <a:rPr lang="en-US" sz="4800" dirty="0" smtClean="0">
                <a:solidFill>
                  <a:schemeClr val="tx1"/>
                </a:solidFill>
                <a:latin typeface="NikoshBAN" pitchFamily="2" charset="0"/>
                <a:cs typeface="NikoshBAN" pitchFamily="2" charset="0"/>
              </a:rPr>
              <a:t>) </a:t>
            </a:r>
            <a:r>
              <a:rPr lang="as-IN" sz="4800" dirty="0" smtClean="0">
                <a:solidFill>
                  <a:schemeClr val="tx1"/>
                </a:solidFill>
                <a:latin typeface="NikoshBAN" pitchFamily="2" charset="0"/>
                <a:cs typeface="NikoshBAN" pitchFamily="2" charset="0"/>
              </a:rPr>
              <a:t>বা লুজনেস </a:t>
            </a:r>
            <a:r>
              <a:rPr lang="en-US" sz="4800" dirty="0" smtClean="0">
                <a:solidFill>
                  <a:schemeClr val="tx1"/>
                </a:solidFill>
                <a:latin typeface="NikoshBAN" pitchFamily="2" charset="0"/>
                <a:cs typeface="NikoshBAN" pitchFamily="2" charset="0"/>
              </a:rPr>
              <a:t>(</a:t>
            </a:r>
            <a:r>
              <a:rPr lang="en-US" sz="4000" dirty="0" smtClean="0">
                <a:solidFill>
                  <a:schemeClr val="tx1"/>
                </a:solidFill>
                <a:latin typeface="NikoshBAN" pitchFamily="2" charset="0"/>
                <a:cs typeface="NikoshBAN" pitchFamily="2" charset="0"/>
              </a:rPr>
              <a:t>Looseness</a:t>
            </a:r>
            <a:r>
              <a:rPr lang="en-US" sz="4800" dirty="0" smtClean="0">
                <a:solidFill>
                  <a:schemeClr val="tx1"/>
                </a:solidFill>
                <a:latin typeface="NikoshBAN" pitchFamily="2" charset="0"/>
                <a:cs typeface="NikoshBAN" pitchFamily="2" charset="0"/>
              </a:rPr>
              <a:t>) </a:t>
            </a:r>
            <a:r>
              <a:rPr lang="as-IN" sz="4800" dirty="0" smtClean="0">
                <a:solidFill>
                  <a:schemeClr val="tx1"/>
                </a:solidFill>
                <a:latin typeface="NikoshBAN" pitchFamily="2" charset="0"/>
                <a:cs typeface="NikoshBAN" pitchFamily="2" charset="0"/>
              </a:rPr>
              <a:t>থাকে না । শরীরের পরিমাপ অনুযায়ী তৈরি করা হয় একে বডি </a:t>
            </a:r>
            <a:r>
              <a:rPr lang="as-IN" sz="4800" dirty="0" smtClean="0">
                <a:solidFill>
                  <a:schemeClr val="tx1"/>
                </a:solidFill>
                <a:latin typeface="NikoshBAN"/>
                <a:cs typeface="NikoshBAN"/>
              </a:rPr>
              <a:t>ব্ল</a:t>
            </a:r>
            <a:r>
              <a:rPr lang="as-IN" sz="4800" dirty="0" smtClean="0">
                <a:solidFill>
                  <a:schemeClr val="tx1"/>
                </a:solidFill>
                <a:latin typeface="NikoshBAN" pitchFamily="2" charset="0"/>
                <a:cs typeface="NikoshBAN" pitchFamily="2" charset="0"/>
              </a:rPr>
              <a:t>ক বলে । এ প্যাটার্ন দ্বারা পোশাক প্রস্তুত করলে ব্যবহার উপযোগী হয় না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r>
              <a:rPr lang="as-IN" sz="8000" dirty="0" smtClean="0">
                <a:solidFill>
                  <a:srgbClr val="FF0000"/>
                </a:solidFill>
                <a:latin typeface="NikoshBAN" pitchFamily="2" charset="0"/>
                <a:cs typeface="NikoshBAN" pitchFamily="2" charset="0"/>
              </a:rPr>
              <a:t>গার্মেন্ট ব্লক</a:t>
            </a:r>
            <a:endParaRPr lang="en-US" sz="8000" dirty="0">
              <a:latin typeface="NikoshBAN" pitchFamily="2" charset="0"/>
              <a:cs typeface="NikoshBAN" pitchFamily="2"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buNone/>
            </a:pPr>
            <a:r>
              <a:rPr lang="as-IN" sz="4000" dirty="0" smtClean="0">
                <a:latin typeface="NikoshBAN" pitchFamily="2" charset="0"/>
                <a:cs typeface="NikoshBAN" pitchFamily="2" charset="0"/>
              </a:rPr>
              <a:t>	এটি একটি পোশাকের পরিমাপ </a:t>
            </a:r>
            <a:r>
              <a:rPr lang="en-US" sz="4000" dirty="0" smtClean="0">
                <a:latin typeface="NikoshBAN" pitchFamily="2" charset="0"/>
                <a:cs typeface="NikoshBAN" pitchFamily="2" charset="0"/>
              </a:rPr>
              <a:t>(</a:t>
            </a:r>
            <a:r>
              <a:rPr lang="en-US" dirty="0" smtClean="0">
                <a:latin typeface="NikoshBAN" pitchFamily="2" charset="0"/>
                <a:cs typeface="NikoshBAN" pitchFamily="2" charset="0"/>
              </a:rPr>
              <a:t>Measurement</a:t>
            </a:r>
            <a:r>
              <a:rPr lang="en-US" sz="4000" dirty="0" smtClean="0">
                <a:latin typeface="NikoshBAN" pitchFamily="2" charset="0"/>
                <a:cs typeface="NikoshBAN" pitchFamily="2" charset="0"/>
              </a:rPr>
              <a:t>) </a:t>
            </a:r>
            <a:r>
              <a:rPr lang="as-IN" sz="4000" dirty="0" smtClean="0">
                <a:latin typeface="NikoshBAN" pitchFamily="2" charset="0"/>
                <a:cs typeface="NikoshBAN" pitchFamily="2" charset="0"/>
              </a:rPr>
              <a:t>সেপ এবং আকৃতির অনুযায়ী করা হয় বিধায় একে গার্মেন্ট ব</a:t>
            </a:r>
            <a:r>
              <a:rPr lang="en-US" sz="4000" dirty="0" smtClean="0">
                <a:latin typeface="NikoshBAN" pitchFamily="2" charset="0"/>
                <a:cs typeface="NikoshBAN" pitchFamily="2" charset="0"/>
              </a:rPr>
              <a:t>ø</a:t>
            </a:r>
            <a:r>
              <a:rPr lang="as-IN" sz="4000" dirty="0" smtClean="0">
                <a:latin typeface="NikoshBAN" pitchFamily="2" charset="0"/>
                <a:cs typeface="NikoshBAN" pitchFamily="2" charset="0"/>
              </a:rPr>
              <a:t>ক বলে। এটির ব্যবহার উপযোগী নয় কারণ এখানে শরীরের পরিমাপের সাথে ঢিলা বা লুজনেসের জন্য প্র</a:t>
            </a:r>
            <a:r>
              <a:rPr lang="as-IN" sz="4000" dirty="0" smtClean="0">
                <a:latin typeface="NikoshBAN"/>
                <a:cs typeface="NikoshBAN"/>
              </a:rPr>
              <a:t>য়ো</a:t>
            </a:r>
            <a:r>
              <a:rPr lang="as-IN" sz="4000" dirty="0" smtClean="0">
                <a:latin typeface="NikoshBAN" pitchFamily="2" charset="0"/>
                <a:cs typeface="NikoshBAN" pitchFamily="2" charset="0"/>
              </a:rPr>
              <a:t>জনীয় মাপ যোগ করলেও কোনরূপ সীম অ্যালাউন্স </a:t>
            </a:r>
            <a:r>
              <a:rPr lang="en-US" sz="4000" dirty="0" smtClean="0">
                <a:latin typeface="NikoshBAN" pitchFamily="2" charset="0"/>
                <a:cs typeface="NikoshBAN" pitchFamily="2" charset="0"/>
              </a:rPr>
              <a:t>(</a:t>
            </a:r>
            <a:r>
              <a:rPr lang="en-US" dirty="0" smtClean="0">
                <a:latin typeface="NikoshBAN" pitchFamily="2" charset="0"/>
                <a:cs typeface="NikoshBAN" pitchFamily="2" charset="0"/>
              </a:rPr>
              <a:t>Seam Allowance</a:t>
            </a:r>
            <a:r>
              <a:rPr lang="en-US" sz="4000" dirty="0" smtClean="0">
                <a:latin typeface="NikoshBAN" pitchFamily="2" charset="0"/>
                <a:cs typeface="NikoshBAN" pitchFamily="2" charset="0"/>
              </a:rPr>
              <a:t>) </a:t>
            </a:r>
            <a:r>
              <a:rPr lang="as-IN" sz="4000" dirty="0" smtClean="0">
                <a:latin typeface="NikoshBAN" pitchFamily="2" charset="0"/>
                <a:cs typeface="NikoshBAN" pitchFamily="2" charset="0"/>
              </a:rPr>
              <a:t>থাকে না।</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r>
              <a:rPr lang="as-IN" sz="7200" dirty="0" smtClean="0">
                <a:solidFill>
                  <a:srgbClr val="FF0000"/>
                </a:solidFill>
                <a:latin typeface="NikoshBAN" pitchFamily="2" charset="0"/>
                <a:cs typeface="NikoshBAN" pitchFamily="2" charset="0"/>
              </a:rPr>
              <a:t>স্যাম্পল প্যাটার্ন </a:t>
            </a:r>
            <a:endParaRPr lang="en-US" sz="7200" dirty="0">
              <a:latin typeface="NikoshBAN" pitchFamily="2" charset="0"/>
              <a:cs typeface="NikoshBAN" pitchFamily="2"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buNone/>
            </a:pPr>
            <a:r>
              <a:rPr lang="as-IN" dirty="0" smtClean="0">
                <a:latin typeface="NikoshBAN" pitchFamily="2" charset="0"/>
                <a:cs typeface="NikoshBAN" pitchFamily="2" charset="0"/>
              </a:rPr>
              <a:t>	প্যাটার্নের সাথে লুজনেস সীম এলাউন্স এং ডিজাউন যোগ করে পোশাক তৈরির কাজে উপযোগী করে তৈরি করা হলেও এটি দ্বারা প্রচুর পরিমান পোশাক তৈরি করা সম্ভব হয় না । এ প্যাটার্নের সাহায্যে প্রচুর পরিমাণের পোশাক তৈরির পূর্বে পোশাকের ডিজাইন </a:t>
            </a:r>
            <a:r>
              <a:rPr lang="en-US" dirty="0" smtClean="0">
                <a:latin typeface="NikoshBAN" pitchFamily="2" charset="0"/>
                <a:cs typeface="NikoshBAN" pitchFamily="2" charset="0"/>
              </a:rPr>
              <a:t>(Design) </a:t>
            </a:r>
            <a:r>
              <a:rPr lang="as-IN" dirty="0" smtClean="0">
                <a:latin typeface="NikoshBAN" pitchFamily="2" charset="0"/>
                <a:cs typeface="NikoshBAN" pitchFamily="2" charset="0"/>
              </a:rPr>
              <a:t>পরিমাপ ও সেলাই </a:t>
            </a:r>
            <a:r>
              <a:rPr lang="en-US" dirty="0" smtClean="0">
                <a:latin typeface="NikoshBAN" pitchFamily="2" charset="0"/>
                <a:cs typeface="NikoshBAN" pitchFamily="2" charset="0"/>
              </a:rPr>
              <a:t> (Sewing) </a:t>
            </a:r>
            <a:r>
              <a:rPr lang="as-IN" dirty="0" smtClean="0">
                <a:latin typeface="NikoshBAN" pitchFamily="2" charset="0"/>
                <a:cs typeface="NikoshBAN" pitchFamily="2" charset="0"/>
              </a:rPr>
              <a:t>এর সঠিকতা যাচাইয়ের জন্য নমুনা </a:t>
            </a:r>
            <a:r>
              <a:rPr lang="en-US" dirty="0" smtClean="0">
                <a:latin typeface="NikoshBAN" pitchFamily="2" charset="0"/>
                <a:cs typeface="NikoshBAN" pitchFamily="2" charset="0"/>
              </a:rPr>
              <a:t>(Sample) </a:t>
            </a:r>
            <a:r>
              <a:rPr lang="as-IN" dirty="0" smtClean="0">
                <a:latin typeface="NikoshBAN" pitchFamily="2" charset="0"/>
                <a:cs typeface="NikoshBAN" pitchFamily="2" charset="0"/>
              </a:rPr>
              <a:t>তৈরি করা হয় বিধায় একে স্যাম্পল প্যাটার্ন </a:t>
            </a:r>
            <a:r>
              <a:rPr lang="en-US" dirty="0" smtClean="0">
                <a:latin typeface="NikoshBAN" pitchFamily="2" charset="0"/>
                <a:cs typeface="NikoshBAN" pitchFamily="2" charset="0"/>
              </a:rPr>
              <a:t>(Sample Pattern) </a:t>
            </a:r>
            <a:r>
              <a:rPr lang="as-IN" dirty="0" smtClean="0">
                <a:latin typeface="NikoshBAN" pitchFamily="2" charset="0"/>
                <a:cs typeface="NikoshBAN" pitchFamily="2" charset="0"/>
              </a:rPr>
              <a:t>বলে । এ স্যাম্পল প্যাটার্ন যে কোন সময় পরিবর্তন করা যেতে পারে বলে স্বল্প মূল্যের কাগজ দ্বারা তৈরি করা হয়ে থাকে। এটি যে কোন সময় স্বল্প ব্যয়ে পরিবর্তনযোগ্য।</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r>
              <a:rPr lang="as-IN" sz="7200" dirty="0" smtClean="0">
                <a:solidFill>
                  <a:srgbClr val="FF0000"/>
                </a:solidFill>
                <a:latin typeface="NikoshBAN" pitchFamily="2" charset="0"/>
                <a:cs typeface="NikoshBAN" pitchFamily="2" charset="0"/>
              </a:rPr>
              <a:t>মা</a:t>
            </a:r>
            <a:r>
              <a:rPr lang="as-IN" sz="7200" dirty="0" smtClean="0">
                <a:solidFill>
                  <a:srgbClr val="FF0000"/>
                </a:solidFill>
                <a:latin typeface="NikoshBAN"/>
                <a:cs typeface="NikoshBAN"/>
              </a:rPr>
              <a:t>স্টা</a:t>
            </a:r>
            <a:r>
              <a:rPr lang="as-IN" sz="7200" dirty="0" smtClean="0">
                <a:solidFill>
                  <a:srgbClr val="FF0000"/>
                </a:solidFill>
                <a:latin typeface="NikoshBAN" pitchFamily="2" charset="0"/>
                <a:cs typeface="NikoshBAN" pitchFamily="2" charset="0"/>
              </a:rPr>
              <a:t>র প্যাটার্ন</a:t>
            </a:r>
            <a:endParaRPr lang="en-US" sz="7200" dirty="0">
              <a:solidFill>
                <a:srgbClr val="FF0000"/>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lgn="just">
              <a:buNone/>
            </a:pPr>
            <a:r>
              <a:rPr lang="as-IN" sz="3600" dirty="0" smtClean="0">
                <a:latin typeface="NikoshBAN" pitchFamily="2" charset="0"/>
                <a:cs typeface="NikoshBAN" pitchFamily="2" charset="0"/>
              </a:rPr>
              <a:t>	স্যাম্পল প্যাটার্নের সাহায্যে স্যাম্পল </a:t>
            </a:r>
            <a:r>
              <a:rPr lang="en-US" sz="3600" dirty="0" smtClean="0">
                <a:latin typeface="NikoshBAN" pitchFamily="2" charset="0"/>
                <a:cs typeface="NikoshBAN" pitchFamily="2" charset="0"/>
              </a:rPr>
              <a:t>(Sample) </a:t>
            </a:r>
            <a:r>
              <a:rPr lang="as-IN" sz="3600" dirty="0" smtClean="0">
                <a:latin typeface="NikoshBAN" pitchFamily="2" charset="0"/>
                <a:cs typeface="NikoshBAN" pitchFamily="2" charset="0"/>
              </a:rPr>
              <a:t>নমুনা পোশাক তৈরি করে স্যাম্পলের সঠিকতা সম্বন্ধে নিশ্চিত হওয়ার পরে কোম্পানীর কাউন্টারে </a:t>
            </a:r>
            <a:r>
              <a:rPr lang="en-US" sz="3600" dirty="0" smtClean="0">
                <a:latin typeface="NikoshBAN" pitchFamily="2" charset="0"/>
                <a:cs typeface="NikoshBAN" pitchFamily="2" charset="0"/>
              </a:rPr>
              <a:t>(Counter) </a:t>
            </a:r>
            <a:r>
              <a:rPr lang="as-IN" sz="3600" dirty="0" smtClean="0">
                <a:latin typeface="NikoshBAN" pitchFamily="2" charset="0"/>
                <a:cs typeface="NikoshBAN" pitchFamily="2" charset="0"/>
              </a:rPr>
              <a:t>দীর্ঘ স্থায়ী ভাবে ডকুমেন্ট </a:t>
            </a:r>
            <a:r>
              <a:rPr lang="en-US" sz="3600" dirty="0" smtClean="0">
                <a:latin typeface="NikoshBAN" pitchFamily="2" charset="0"/>
                <a:cs typeface="NikoshBAN" pitchFamily="2" charset="0"/>
              </a:rPr>
              <a:t>(Document) </a:t>
            </a:r>
            <a:r>
              <a:rPr lang="as-IN" sz="3600" dirty="0" smtClean="0">
                <a:latin typeface="NikoshBAN" pitchFamily="2" charset="0"/>
                <a:cs typeface="NikoshBAN" pitchFamily="2" charset="0"/>
              </a:rPr>
              <a:t>স্বরূপ জমা রাখার জন্য মোটা ও শক্ত কাগজে  ( যাকে প্যাটার্ণ বোর্ড বলে ) যে প্যাটার্ণ তৈরি করা হয় তাকে </a:t>
            </a:r>
            <a:r>
              <a:rPr lang="as-IN" sz="3600" dirty="0" smtClean="0">
                <a:solidFill>
                  <a:schemeClr val="tx1"/>
                </a:solidFill>
                <a:latin typeface="NikoshBAN" pitchFamily="2" charset="0"/>
                <a:cs typeface="NikoshBAN" pitchFamily="2" charset="0"/>
              </a:rPr>
              <a:t>মা</a:t>
            </a:r>
            <a:r>
              <a:rPr lang="as-IN" sz="3600" dirty="0" smtClean="0">
                <a:solidFill>
                  <a:schemeClr val="tx1"/>
                </a:solidFill>
                <a:latin typeface="NikoshBAN"/>
                <a:cs typeface="NikoshBAN"/>
              </a:rPr>
              <a:t>স্টা</a:t>
            </a:r>
            <a:r>
              <a:rPr lang="as-IN" sz="3600" dirty="0" smtClean="0">
                <a:solidFill>
                  <a:schemeClr val="tx1"/>
                </a:solidFill>
                <a:latin typeface="NikoshBAN" pitchFamily="2" charset="0"/>
                <a:cs typeface="NikoshBAN" pitchFamily="2" charset="0"/>
              </a:rPr>
              <a:t>র</a:t>
            </a:r>
            <a:r>
              <a:rPr lang="as-IN" sz="3600" dirty="0" smtClean="0">
                <a:latin typeface="NikoshBAN" pitchFamily="2" charset="0"/>
                <a:cs typeface="NikoshBAN" pitchFamily="2" charset="0"/>
              </a:rPr>
              <a:t> প্যাটার্ণ বলে।</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Autofit/>
          </a:bodyPr>
          <a:lstStyle/>
          <a:p>
            <a:r>
              <a:rPr lang="en-US" sz="7200" dirty="0" err="1" smtClean="0">
                <a:solidFill>
                  <a:schemeClr val="bg1"/>
                </a:solidFill>
                <a:latin typeface="NikoshBAN" pitchFamily="2" charset="0"/>
                <a:cs typeface="NikoshBAN" pitchFamily="2" charset="0"/>
              </a:rPr>
              <a:t>পরিচিতি</a:t>
            </a:r>
            <a:endParaRPr lang="en-US" sz="7200" dirty="0">
              <a:solidFill>
                <a:schemeClr val="bg1"/>
              </a:solidFill>
              <a:latin typeface="NikoshBAN" pitchFamily="2" charset="0"/>
              <a:cs typeface="NikoshBAN" pitchFamily="2" charset="0"/>
            </a:endParaRPr>
          </a:p>
        </p:txBody>
      </p:sp>
      <p:sp>
        <p:nvSpPr>
          <p:cNvPr id="6" name="TextBox 5"/>
          <p:cNvSpPr txBox="1"/>
          <p:nvPr/>
        </p:nvSpPr>
        <p:spPr>
          <a:xfrm>
            <a:off x="3124200" y="1905000"/>
            <a:ext cx="2057400" cy="369332"/>
          </a:xfrm>
          <a:prstGeom prst="rect">
            <a:avLst/>
          </a:prstGeom>
          <a:noFill/>
        </p:spPr>
        <p:txBody>
          <a:bodyPr wrap="square" rtlCol="0">
            <a:spAutoFit/>
          </a:bodyPr>
          <a:lstStyle/>
          <a:p>
            <a:endParaRPr lang="en-US" dirty="0"/>
          </a:p>
        </p:txBody>
      </p:sp>
      <p:graphicFrame>
        <p:nvGraphicFramePr>
          <p:cNvPr id="15" name="Content Placeholder 1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3400" y="533400"/>
            <a:ext cx="8153400" cy="5592763"/>
          </a:xfrm>
        </p:spPr>
        <p:style>
          <a:lnRef idx="1">
            <a:schemeClr val="accent1"/>
          </a:lnRef>
          <a:fillRef idx="2">
            <a:schemeClr val="accent1"/>
          </a:fillRef>
          <a:effectRef idx="1">
            <a:schemeClr val="accent1"/>
          </a:effectRef>
          <a:fontRef idx="minor">
            <a:schemeClr val="dk1"/>
          </a:fontRef>
        </p:style>
        <p:txBody>
          <a:bodyPr>
            <a:noAutofit/>
          </a:bodyPr>
          <a:lstStyle/>
          <a:p>
            <a:pPr algn="just">
              <a:buNone/>
            </a:pPr>
            <a:r>
              <a:rPr lang="as-IN" sz="3600" dirty="0" smtClean="0">
                <a:latin typeface="NikoshBAN" pitchFamily="2" charset="0"/>
                <a:cs typeface="NikoshBAN" pitchFamily="2" charset="0"/>
              </a:rPr>
              <a:t>	প্রোডাকশন প্যাটার্ণ বরা বার ব্যবহারের ফলে ফলে এর কার্যকারিকা আস্তে আস্তে  নষ্ট হয়ে যায় অথবা প্যাটার্নের চর্তুদিক ক্ষয় প্রাপ্ত হয়ে তার মাপ কমে যায় এবং কম মাপের প্যাটার্ন দ্বারা পুনরায় পোশাক তৈরি করলে পোশাক প্রস্তুতের ক্ষেত্রে তা খুবই ক্ষতি কর । </a:t>
            </a:r>
            <a:r>
              <a:rPr lang="as-IN" sz="3600" dirty="0" smtClean="0">
                <a:solidFill>
                  <a:schemeClr val="tx1"/>
                </a:solidFill>
                <a:latin typeface="NikoshBAN" pitchFamily="2" charset="0"/>
                <a:cs typeface="NikoshBAN" pitchFamily="2" charset="0"/>
              </a:rPr>
              <a:t>মা</a:t>
            </a:r>
            <a:r>
              <a:rPr lang="as-IN" sz="3600" dirty="0" smtClean="0">
                <a:solidFill>
                  <a:schemeClr val="tx1"/>
                </a:solidFill>
                <a:latin typeface="NikoshBAN"/>
                <a:cs typeface="NikoshBAN"/>
              </a:rPr>
              <a:t>স্টা</a:t>
            </a:r>
            <a:r>
              <a:rPr lang="as-IN" sz="3600" dirty="0" smtClean="0">
                <a:solidFill>
                  <a:schemeClr val="tx1"/>
                </a:solidFill>
                <a:latin typeface="NikoshBAN" pitchFamily="2" charset="0"/>
                <a:cs typeface="NikoshBAN" pitchFamily="2" charset="0"/>
              </a:rPr>
              <a:t>র</a:t>
            </a:r>
            <a:r>
              <a:rPr lang="as-IN" sz="3600" dirty="0" smtClean="0">
                <a:latin typeface="NikoshBAN" pitchFamily="2" charset="0"/>
                <a:cs typeface="NikoshBAN" pitchFamily="2" charset="0"/>
              </a:rPr>
              <a:t> প্যাটার্ন কাউন্টারে জমা থাকে বিধায় পরবর্তীতে ঐ প্যাটার্ন হতে কপি উপযোগী প্যাটার্ন তৈরি করতে সহজ হয় । পোশাক শিল্প কারখানায় এ প্যাটার্ন সব সময় টুলস হিসেবে ব্যবহার করা হয়ে থাকে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as-IN" sz="6000" dirty="0" smtClean="0">
                <a:solidFill>
                  <a:srgbClr val="FF0000"/>
                </a:solidFill>
                <a:latin typeface="NikoshBAN" pitchFamily="2" charset="0"/>
                <a:cs typeface="NikoshBAN" pitchFamily="2" charset="0"/>
              </a:rPr>
              <a:t>প্রোডাকশন প্যাটার্নঃ </a:t>
            </a:r>
            <a:endParaRPr lang="en-US" sz="6000" dirty="0">
              <a:latin typeface="NikoshBAN" pitchFamily="2" charset="0"/>
              <a:cs typeface="NikoshBAN" pitchFamily="2"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buNone/>
            </a:pPr>
            <a:r>
              <a:rPr lang="as-IN" sz="3600" dirty="0" smtClean="0">
                <a:latin typeface="NikoshBAN" pitchFamily="2" charset="0"/>
                <a:cs typeface="NikoshBAN" pitchFamily="2" charset="0"/>
              </a:rPr>
              <a:t>	পুর্বে উল্লেখিত প্রত্যেক প্রকারের প্যাটার্ন তৈরির পরে পোশাক ও  প্যাটার্ন সন্মন্ধে নিশ্চিত হয়ে অধিক পরিমাণ পোশাক তৈরির জন্য </a:t>
            </a:r>
            <a:r>
              <a:rPr lang="as-IN" sz="3600" dirty="0" smtClean="0">
                <a:solidFill>
                  <a:schemeClr val="tx1"/>
                </a:solidFill>
                <a:latin typeface="NikoshBAN" pitchFamily="2" charset="0"/>
                <a:cs typeface="NikoshBAN" pitchFamily="2" charset="0"/>
              </a:rPr>
              <a:t>মা</a:t>
            </a:r>
            <a:r>
              <a:rPr lang="as-IN" sz="3600" dirty="0" smtClean="0">
                <a:solidFill>
                  <a:schemeClr val="tx1"/>
                </a:solidFill>
                <a:latin typeface="NikoshBAN"/>
                <a:cs typeface="NikoshBAN"/>
              </a:rPr>
              <a:t>স্টা</a:t>
            </a:r>
            <a:r>
              <a:rPr lang="as-IN" sz="3600" dirty="0" smtClean="0">
                <a:solidFill>
                  <a:schemeClr val="tx1"/>
                </a:solidFill>
                <a:latin typeface="NikoshBAN" pitchFamily="2" charset="0"/>
                <a:cs typeface="NikoshBAN" pitchFamily="2" charset="0"/>
              </a:rPr>
              <a:t>র</a:t>
            </a:r>
            <a:r>
              <a:rPr lang="as-IN" sz="3600" dirty="0" smtClean="0">
                <a:latin typeface="NikoshBAN" pitchFamily="2" charset="0"/>
                <a:cs typeface="NikoshBAN" pitchFamily="2" charset="0"/>
              </a:rPr>
              <a:t> তৈরির জন্য </a:t>
            </a:r>
            <a:r>
              <a:rPr lang="as-IN" sz="3600" dirty="0" smtClean="0">
                <a:solidFill>
                  <a:schemeClr val="tx1"/>
                </a:solidFill>
                <a:latin typeface="NikoshBAN" pitchFamily="2" charset="0"/>
                <a:cs typeface="NikoshBAN" pitchFamily="2" charset="0"/>
              </a:rPr>
              <a:t>মা</a:t>
            </a:r>
            <a:r>
              <a:rPr lang="as-IN" sz="3600" dirty="0" smtClean="0">
                <a:solidFill>
                  <a:schemeClr val="tx1"/>
                </a:solidFill>
                <a:latin typeface="NikoshBAN"/>
                <a:cs typeface="NikoshBAN"/>
              </a:rPr>
              <a:t>স্টা</a:t>
            </a:r>
            <a:r>
              <a:rPr lang="as-IN" sz="3600" dirty="0" smtClean="0">
                <a:solidFill>
                  <a:schemeClr val="tx1"/>
                </a:solidFill>
                <a:latin typeface="NikoshBAN" pitchFamily="2" charset="0"/>
                <a:cs typeface="NikoshBAN" pitchFamily="2" charset="0"/>
              </a:rPr>
              <a:t>র</a:t>
            </a:r>
            <a:r>
              <a:rPr lang="as-IN" sz="3600" dirty="0" smtClean="0">
                <a:latin typeface="NikoshBAN" pitchFamily="2" charset="0"/>
                <a:cs typeface="NikoshBAN" pitchFamily="2" charset="0"/>
              </a:rPr>
              <a:t> প্যাটার্ণ হতে গ্রেডিং </a:t>
            </a:r>
            <a:r>
              <a:rPr lang="en-US" sz="3600" dirty="0" smtClean="0">
                <a:latin typeface="NikoshBAN" pitchFamily="2" charset="0"/>
                <a:cs typeface="NikoshBAN" pitchFamily="2" charset="0"/>
              </a:rPr>
              <a:t>(Grading) </a:t>
            </a:r>
            <a:r>
              <a:rPr lang="as-IN" sz="3600" dirty="0" smtClean="0">
                <a:latin typeface="NikoshBAN" pitchFamily="2" charset="0"/>
                <a:cs typeface="NikoshBAN" pitchFamily="2" charset="0"/>
              </a:rPr>
              <a:t>করে নির্ধারিত প্রতিটি সাইজের জন্য ভিন্ন ভিন</a:t>
            </a:r>
            <a:r>
              <a:rPr lang="en-US" sz="3600" dirty="0" smtClean="0">
                <a:latin typeface="NikoshBAN" pitchFamily="2" charset="0"/>
                <a:cs typeface="NikoshBAN" pitchFamily="2" charset="0"/>
              </a:rPr>
              <a:t>è </a:t>
            </a:r>
            <a:r>
              <a:rPr lang="as-IN" sz="3600" dirty="0" smtClean="0">
                <a:latin typeface="NikoshBAN" pitchFamily="2" charset="0"/>
                <a:cs typeface="NikoshBAN" pitchFamily="2" charset="0"/>
              </a:rPr>
              <a:t>ভাবে যে প্যাটার্ন তৈরি করা হয় তাকে প্রোডাকশন প্যাটার্ন বলে। এ প্যাটার্নের সাহায্যে একই সাথে অধিক পরিমাণ পোশাকের কাপড় কাটা যায়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as-IN" dirty="0" smtClean="0">
                <a:solidFill>
                  <a:srgbClr val="FF0000"/>
                </a:solidFill>
                <a:latin typeface="NikoshBAN" pitchFamily="2" charset="0"/>
                <a:cs typeface="NikoshBAN" pitchFamily="2" charset="0"/>
              </a:rPr>
              <a:t>প্রোডাকশন প্যাটার্নকে আবার দুই ভাবে ভাগ করা যায়ঃ</a:t>
            </a:r>
            <a:endParaRPr lang="en-US" dirty="0">
              <a:latin typeface="NikoshBAN" pitchFamily="2" charset="0"/>
              <a:cs typeface="NikoshBAN" pitchFamily="2"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as-IN" sz="4800" dirty="0" smtClean="0">
                <a:latin typeface="NikoshBAN" pitchFamily="2" charset="0"/>
                <a:cs typeface="NikoshBAN" pitchFamily="2" charset="0"/>
              </a:rPr>
              <a:t>ক) </a:t>
            </a:r>
            <a:r>
              <a:rPr lang="en-US" sz="4800" dirty="0" smtClean="0">
                <a:latin typeface="NikoshBAN" pitchFamily="2" charset="0"/>
                <a:cs typeface="NikoshBAN" pitchFamily="2" charset="0"/>
              </a:rPr>
              <a:t>	</a:t>
            </a:r>
            <a:r>
              <a:rPr lang="as-IN" sz="6600" dirty="0" smtClean="0">
                <a:latin typeface="NikoshBAN" pitchFamily="2" charset="0"/>
                <a:cs typeface="NikoshBAN" pitchFamily="2" charset="0"/>
              </a:rPr>
              <a:t>ফেব্রিক প্যাটার্ন </a:t>
            </a:r>
            <a:endParaRPr lang="en-US" sz="4800" dirty="0" smtClean="0">
              <a:latin typeface="NikoshBAN" pitchFamily="2" charset="0"/>
              <a:cs typeface="NikoshBAN" pitchFamily="2" charset="0"/>
            </a:endParaRPr>
          </a:p>
          <a:p>
            <a:pPr>
              <a:buNone/>
            </a:pPr>
            <a:r>
              <a:rPr lang="en-US" sz="4800" dirty="0" smtClean="0">
                <a:latin typeface="NikoshBAN" pitchFamily="2" charset="0"/>
                <a:cs typeface="NikoshBAN" pitchFamily="2" charset="0"/>
              </a:rPr>
              <a:t>		(Fabric Pattern)</a:t>
            </a:r>
            <a:endParaRPr lang="as-IN" sz="4800" dirty="0" smtClean="0">
              <a:latin typeface="NikoshBAN" pitchFamily="2" charset="0"/>
              <a:cs typeface="NikoshBAN" pitchFamily="2" charset="0"/>
            </a:endParaRPr>
          </a:p>
          <a:p>
            <a:pPr>
              <a:buNone/>
            </a:pPr>
            <a:r>
              <a:rPr lang="as-IN" sz="4800" dirty="0" smtClean="0">
                <a:latin typeface="NikoshBAN" pitchFamily="2" charset="0"/>
                <a:cs typeface="NikoshBAN" pitchFamily="2" charset="0"/>
              </a:rPr>
              <a:t>খ) </a:t>
            </a:r>
            <a:r>
              <a:rPr lang="en-US" sz="4800" dirty="0" smtClean="0">
                <a:latin typeface="NikoshBAN" pitchFamily="2" charset="0"/>
                <a:cs typeface="NikoshBAN" pitchFamily="2" charset="0"/>
              </a:rPr>
              <a:t>	</a:t>
            </a:r>
            <a:r>
              <a:rPr lang="as-IN" sz="6600" dirty="0" smtClean="0">
                <a:latin typeface="NikoshBAN" pitchFamily="2" charset="0"/>
                <a:cs typeface="NikoshBAN" pitchFamily="2" charset="0"/>
              </a:rPr>
              <a:t>ফিনিশ প্যাটার্ন </a:t>
            </a:r>
            <a:endParaRPr lang="en-US" sz="4800" dirty="0" smtClean="0">
              <a:latin typeface="NikoshBAN" pitchFamily="2" charset="0"/>
              <a:cs typeface="NikoshBAN" pitchFamily="2" charset="0"/>
            </a:endParaRPr>
          </a:p>
          <a:p>
            <a:pPr>
              <a:buNone/>
            </a:pPr>
            <a:r>
              <a:rPr lang="en-US" sz="4800" dirty="0" smtClean="0">
                <a:latin typeface="NikoshBAN" pitchFamily="2" charset="0"/>
                <a:cs typeface="NikoshBAN" pitchFamily="2" charset="0"/>
              </a:rPr>
              <a:t>		(Finish Pattern)</a:t>
            </a:r>
            <a:endParaRPr lang="as-IN" sz="4800" dirty="0" smtClean="0">
              <a:latin typeface="NikoshBAN" pitchFamily="2" charset="0"/>
              <a:cs typeface="NikoshBAN" pitchFamily="2" charset="0"/>
            </a:endParaRPr>
          </a:p>
          <a:p>
            <a:pPr>
              <a:buNone/>
            </a:pPr>
            <a:endParaRPr lang="as-IN" sz="4800" dirty="0" smtClean="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r>
              <a:rPr lang="as-IN" sz="7200" dirty="0" smtClean="0">
                <a:solidFill>
                  <a:srgbClr val="FF0000"/>
                </a:solidFill>
                <a:latin typeface="NikoshBAN" pitchFamily="2" charset="0"/>
                <a:cs typeface="NikoshBAN" pitchFamily="2" charset="0"/>
              </a:rPr>
              <a:t>ফেব্রিক প্যাটার্ন </a:t>
            </a:r>
            <a:endParaRPr lang="en-US" sz="7200" dirty="0">
              <a:solidFill>
                <a:srgbClr val="FF0000"/>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lgn="just">
              <a:buNone/>
            </a:pPr>
            <a:r>
              <a:rPr lang="as-IN" sz="3600" dirty="0" smtClean="0">
                <a:latin typeface="NikoshBAN" pitchFamily="2" charset="0"/>
                <a:cs typeface="NikoshBAN" pitchFamily="2" charset="0"/>
              </a:rPr>
              <a:t>	এ প্যাটার্নের সাহায্যে মাকিং করে কাপড় কাটা হয় বলে একে ফেব্রিক প্যাটার্ন বলে । এর প্রতিটি অংশের মধ্যে সীম অ্যালাউন্স মার্ক করা থাকে এবং প্রয়োজনীয় অংশ লেবেল লোকেশন </a:t>
            </a:r>
            <a:r>
              <a:rPr lang="en-US" sz="3600" dirty="0" smtClean="0">
                <a:latin typeface="NikoshBAN" pitchFamily="2" charset="0"/>
                <a:cs typeface="NikoshBAN" pitchFamily="2" charset="0"/>
              </a:rPr>
              <a:t>(Label Location)</a:t>
            </a:r>
            <a:r>
              <a:rPr lang="as-IN" sz="3600" dirty="0" smtClean="0">
                <a:latin typeface="NikoshBAN" pitchFamily="2" charset="0"/>
                <a:cs typeface="NikoshBAN" pitchFamily="2" charset="0"/>
              </a:rPr>
              <a:t>, পকেট লোকেশন </a:t>
            </a:r>
            <a:r>
              <a:rPr lang="en-US" sz="3600" dirty="0" smtClean="0">
                <a:latin typeface="NikoshBAN" pitchFamily="2" charset="0"/>
                <a:cs typeface="NikoshBAN" pitchFamily="2" charset="0"/>
              </a:rPr>
              <a:t>(Pocket Location) </a:t>
            </a:r>
            <a:r>
              <a:rPr lang="as-IN" sz="3600" dirty="0" smtClean="0">
                <a:latin typeface="NikoshBAN" pitchFamily="2" charset="0"/>
                <a:cs typeface="NikoshBAN" pitchFamily="2" charset="0"/>
              </a:rPr>
              <a:t>ইত্যাদির মার্কিং করা হয়ে থাকে । সহজ ভাবে শনাক্ত করার জন্য প্রতিটি অংশে </a:t>
            </a:r>
            <a:r>
              <a:rPr lang="as-IN" sz="3600" dirty="0" smtClean="0">
                <a:latin typeface="NikoshBAN"/>
                <a:cs typeface="NikoshBAN"/>
              </a:rPr>
              <a:t>স্টা</a:t>
            </a:r>
            <a:r>
              <a:rPr lang="as-IN" sz="3600" dirty="0" smtClean="0">
                <a:latin typeface="NikoshBAN" pitchFamily="2" charset="0"/>
                <a:cs typeface="NikoshBAN" pitchFamily="2" charset="0"/>
              </a:rPr>
              <a:t>ইল নম্বর অংশের নাম ও সাইজ উল্লেখ থাকে।</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r>
              <a:rPr lang="as-IN" sz="7200" dirty="0" smtClean="0">
                <a:solidFill>
                  <a:srgbClr val="FF0000"/>
                </a:solidFill>
                <a:latin typeface="NikoshBAN" pitchFamily="2" charset="0"/>
                <a:cs typeface="NikoshBAN" pitchFamily="2" charset="0"/>
              </a:rPr>
              <a:t>ফিনিশ প্যাটার্ন</a:t>
            </a:r>
            <a:endParaRPr lang="en-US" sz="7200" dirty="0">
              <a:solidFill>
                <a:srgbClr val="FF0000"/>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lgn="just">
              <a:buNone/>
            </a:pPr>
            <a:r>
              <a:rPr lang="as-IN" sz="4000" dirty="0" smtClean="0">
                <a:latin typeface="NikoshBAN" pitchFamily="2" charset="0"/>
                <a:cs typeface="NikoshBAN" pitchFamily="2" charset="0"/>
              </a:rPr>
              <a:t>	এ প্যাটার্নের সাহায্যে প্রয়োজনীয় অংশের ফোল্ডিং এবং মার্কিং করা হয়। এর সাথে কোনরূপ সীম অ্যালাউন্স যোগ করা থাকে না বিধায় একে ফিনিস প্যাটার্ন বলে। এর প্রতিটি অংশের </a:t>
            </a:r>
            <a:r>
              <a:rPr lang="as-IN" sz="4000" dirty="0" smtClean="0">
                <a:latin typeface="NikoshBAN"/>
                <a:cs typeface="NikoshBAN"/>
              </a:rPr>
              <a:t>স্টা</a:t>
            </a:r>
            <a:r>
              <a:rPr lang="as-IN" sz="4000" dirty="0" smtClean="0">
                <a:latin typeface="NikoshBAN" pitchFamily="2" charset="0"/>
                <a:cs typeface="NikoshBAN" pitchFamily="2" charset="0"/>
              </a:rPr>
              <a:t>ইল নম্বর, অংশের নাম ও সাইজ উল্লেখ থাকে। এ প্যাটার্ন কাপড় কাটার জন্য ব্যবহার করা যায় না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r>
              <a:rPr lang="as-IN" sz="8000" dirty="0" smtClean="0">
                <a:solidFill>
                  <a:srgbClr val="FF0000"/>
                </a:solidFill>
                <a:latin typeface="NikoshBAN" pitchFamily="2" charset="0"/>
                <a:cs typeface="NikoshBAN" pitchFamily="2" charset="0"/>
              </a:rPr>
              <a:t>তুলনামূলক চিত্র</a:t>
            </a:r>
            <a:endParaRPr lang="en-US" sz="8000" dirty="0">
              <a:solidFill>
                <a:srgbClr val="FF0000"/>
              </a:solidFill>
              <a:latin typeface="NikoshBAN" pitchFamily="2" charset="0"/>
              <a:cs typeface="NikoshBAN" pitchFamily="2" charset="0"/>
            </a:endParaRPr>
          </a:p>
        </p:txBody>
      </p:sp>
      <p:graphicFrame>
        <p:nvGraphicFramePr>
          <p:cNvPr id="4" name="Content Placeholder 3"/>
          <p:cNvGraphicFramePr>
            <a:graphicFrameLocks noGrp="1"/>
          </p:cNvGraphicFramePr>
          <p:nvPr>
            <p:ph idx="1"/>
          </p:nvPr>
        </p:nvGraphicFramePr>
        <p:xfrm>
          <a:off x="457200" y="1524000"/>
          <a:ext cx="8534400" cy="5090160"/>
        </p:xfrm>
        <a:graphic>
          <a:graphicData uri="http://schemas.openxmlformats.org/drawingml/2006/table">
            <a:tbl>
              <a:tblPr firstRow="1" bandRow="1">
                <a:tableStyleId>{5C22544A-7EE6-4342-B048-85BDC9FD1C3A}</a:tableStyleId>
              </a:tblPr>
              <a:tblGrid>
                <a:gridCol w="2528711"/>
                <a:gridCol w="2528711"/>
                <a:gridCol w="3476978"/>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s-IN" sz="2400" b="1" kern="1200" dirty="0" smtClean="0">
                          <a:solidFill>
                            <a:srgbClr val="00B050"/>
                          </a:solidFill>
                          <a:latin typeface="NikoshBAN" pitchFamily="2" charset="0"/>
                          <a:ea typeface="+mn-ea"/>
                          <a:cs typeface="NikoshBAN" pitchFamily="2" charset="0"/>
                        </a:rPr>
                        <a:t>বডি </a:t>
                      </a:r>
                      <a:r>
                        <a:rPr lang="en-US" sz="2400" dirty="0" err="1" smtClean="0">
                          <a:latin typeface="NikoshBAN" pitchFamily="2" charset="0"/>
                          <a:cs typeface="NikoshBAN" pitchFamily="2" charset="0"/>
                        </a:rPr>
                        <a:t>ব্লক</a:t>
                      </a:r>
                      <a:r>
                        <a:rPr lang="en-US" sz="2400" dirty="0" smtClean="0">
                          <a:latin typeface="NikoshBAN" pitchFamily="2" charset="0"/>
                          <a:cs typeface="NikoshBAN" pitchFamily="2" charset="0"/>
                        </a:rPr>
                        <a:t> </a:t>
                      </a:r>
                      <a:r>
                        <a:rPr lang="as-IN" sz="2400" b="1" kern="1200" dirty="0" smtClean="0">
                          <a:solidFill>
                            <a:srgbClr val="00B050"/>
                          </a:solidFill>
                          <a:latin typeface="NikoshBAN" pitchFamily="2" charset="0"/>
                          <a:ea typeface="+mn-ea"/>
                          <a:cs typeface="NikoshBAN" pitchFamily="2" charset="0"/>
                        </a:rPr>
                        <a:t>প্যাটার্ণ</a:t>
                      </a:r>
                    </a:p>
                  </a:txBody>
                  <a:tcPr/>
                </a:tc>
                <a:tc>
                  <a:txBody>
                    <a:bodyPr/>
                    <a:lstStyle/>
                    <a:p>
                      <a:pPr algn="ctr"/>
                      <a:r>
                        <a:rPr lang="as-IN" sz="2400" b="1" kern="1200" dirty="0" smtClean="0">
                          <a:solidFill>
                            <a:srgbClr val="00B050"/>
                          </a:solidFill>
                          <a:latin typeface="NikoshBAN" pitchFamily="2" charset="0"/>
                          <a:ea typeface="+mn-ea"/>
                          <a:cs typeface="NikoshBAN" pitchFamily="2" charset="0"/>
                        </a:rPr>
                        <a:t>গার্মেন্ট </a:t>
                      </a:r>
                      <a:r>
                        <a:rPr lang="en-US" sz="2400" dirty="0" err="1" smtClean="0">
                          <a:latin typeface="NikoshBAN" pitchFamily="2" charset="0"/>
                          <a:cs typeface="NikoshBAN" pitchFamily="2" charset="0"/>
                        </a:rPr>
                        <a:t>ব্লক</a:t>
                      </a:r>
                      <a:r>
                        <a:rPr lang="en-US" sz="2400" dirty="0" smtClean="0">
                          <a:latin typeface="NikoshBAN" pitchFamily="2" charset="0"/>
                          <a:cs typeface="NikoshBAN" pitchFamily="2" charset="0"/>
                        </a:rPr>
                        <a:t> </a:t>
                      </a:r>
                      <a:r>
                        <a:rPr lang="as-IN" sz="2400" b="1" kern="1200" dirty="0" smtClean="0">
                          <a:solidFill>
                            <a:srgbClr val="00B050"/>
                          </a:solidFill>
                          <a:latin typeface="NikoshBAN" pitchFamily="2" charset="0"/>
                          <a:ea typeface="+mn-ea"/>
                          <a:cs typeface="NikoshBAN" pitchFamily="2" charset="0"/>
                        </a:rPr>
                        <a:t>প্যাটার্ণ</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s-IN" sz="2400" b="1" kern="1200" dirty="0" smtClean="0">
                          <a:solidFill>
                            <a:srgbClr val="00B050"/>
                          </a:solidFill>
                          <a:latin typeface="NikoshBAN" pitchFamily="2" charset="0"/>
                          <a:ea typeface="+mn-ea"/>
                          <a:cs typeface="NikoshBAN" pitchFamily="2" charset="0"/>
                        </a:rPr>
                        <a:t>স্যাম্পল প্যার্টাণ / মাষ্টার প্যার্টাণ / প্রোডাকশন প্যার্টাণ</a:t>
                      </a:r>
                    </a:p>
                  </a:txBody>
                  <a:tcPr/>
                </a:tc>
              </a:tr>
              <a:tr h="370840">
                <a:tc>
                  <a:txBody>
                    <a:bodyPr/>
                    <a:lstStyle/>
                    <a:p>
                      <a:pPr marL="0" marR="0">
                        <a:spcBef>
                          <a:spcPts val="0"/>
                        </a:spcBef>
                        <a:spcAft>
                          <a:spcPts val="0"/>
                        </a:spcAft>
                      </a:pPr>
                      <a:r>
                        <a:rPr lang="as-IN" sz="2000" b="0" dirty="0" smtClean="0">
                          <a:latin typeface="NikoshBAN" pitchFamily="2" charset="0"/>
                          <a:ea typeface="Times New Roman"/>
                          <a:cs typeface="NikoshBAN" pitchFamily="2" charset="0"/>
                        </a:rPr>
                        <a:t>গলার মাপ=গলা</a:t>
                      </a:r>
                      <a:r>
                        <a:rPr lang="en-US" sz="2000" b="0" dirty="0" smtClean="0">
                          <a:latin typeface="Matura MT Script Capitals"/>
                          <a:ea typeface="Times New Roman"/>
                          <a:cs typeface="SutonnyMJ"/>
                        </a:rPr>
                        <a:t>÷</a:t>
                      </a:r>
                      <a:r>
                        <a:rPr lang="as-IN" sz="2000" b="0" dirty="0" smtClean="0">
                          <a:latin typeface="NikoshBAN" pitchFamily="2" charset="0"/>
                          <a:ea typeface="Times New Roman"/>
                          <a:cs typeface="NikoshBAN" pitchFamily="2" charset="0"/>
                        </a:rPr>
                        <a:t>৫= ১৫.৫০”</a:t>
                      </a:r>
                      <a:r>
                        <a:rPr lang="en-US" sz="2000" b="0" dirty="0" smtClean="0">
                          <a:latin typeface="Matura MT Script Capitals"/>
                          <a:ea typeface="Times New Roman"/>
                          <a:cs typeface="SutonnyMJ"/>
                        </a:rPr>
                        <a:t> ÷</a:t>
                      </a:r>
                      <a:r>
                        <a:rPr lang="as-IN" sz="2000" b="0" dirty="0" smtClean="0">
                          <a:latin typeface="NikoshBAN" pitchFamily="2" charset="0"/>
                          <a:ea typeface="Times New Roman"/>
                          <a:cs typeface="NikoshBAN" pitchFamily="2" charset="0"/>
                        </a:rPr>
                        <a:t> ৫.৫০=২.৭৫”।</a:t>
                      </a:r>
                    </a:p>
                  </a:txBody>
                  <a:tcPr marL="68580" marR="68580" marT="0" marB="0"/>
                </a:tc>
                <a:tc>
                  <a:txBody>
                    <a:bodyPr/>
                    <a:lstStyle/>
                    <a:p>
                      <a:pPr marL="0" marR="0">
                        <a:spcBef>
                          <a:spcPts val="0"/>
                        </a:spcBef>
                        <a:spcAft>
                          <a:spcPts val="0"/>
                        </a:spcAft>
                      </a:pPr>
                      <a:r>
                        <a:rPr lang="as-IN" sz="2000" b="0" dirty="0" smtClean="0">
                          <a:latin typeface="NikoshBAN" pitchFamily="2" charset="0"/>
                          <a:ea typeface="Times New Roman"/>
                          <a:cs typeface="NikoshBAN" pitchFamily="2" charset="0"/>
                        </a:rPr>
                        <a:t>গলার মাপ=গলা</a:t>
                      </a:r>
                      <a:r>
                        <a:rPr lang="en-US" sz="2000" b="0" dirty="0" smtClean="0">
                          <a:latin typeface="Matura MT Script Capitals"/>
                          <a:ea typeface="Times New Roman"/>
                          <a:cs typeface="SutonnyMJ"/>
                        </a:rPr>
                        <a:t>÷</a:t>
                      </a:r>
                      <a:r>
                        <a:rPr lang="as-IN" sz="2000" b="0" dirty="0" smtClean="0">
                          <a:latin typeface="NikoshBAN" pitchFamily="2" charset="0"/>
                          <a:ea typeface="Times New Roman"/>
                          <a:cs typeface="NikoshBAN" pitchFamily="2" charset="0"/>
                        </a:rPr>
                        <a:t>৫= ১৫.৫০”</a:t>
                      </a:r>
                      <a:r>
                        <a:rPr lang="en-US" sz="2000" b="0" dirty="0" smtClean="0">
                          <a:latin typeface="Matura MT Script Capitals"/>
                          <a:ea typeface="Times New Roman"/>
                          <a:cs typeface="SutonnyMJ"/>
                        </a:rPr>
                        <a:t> ÷</a:t>
                      </a:r>
                      <a:r>
                        <a:rPr lang="as-IN" sz="2000" b="0" dirty="0" smtClean="0">
                          <a:latin typeface="NikoshBAN" pitchFamily="2" charset="0"/>
                          <a:ea typeface="Times New Roman"/>
                          <a:cs typeface="NikoshBAN" pitchFamily="2" charset="0"/>
                        </a:rPr>
                        <a:t> ৫.৫০=২.৭৫”।</a:t>
                      </a:r>
                    </a:p>
                  </a:txBody>
                  <a:tcPr marL="68580" marR="68580" marT="0" marB="0"/>
                </a:tc>
                <a:tc>
                  <a:txBody>
                    <a:bodyPr/>
                    <a:lstStyle/>
                    <a:p>
                      <a:pPr marL="0" marR="0">
                        <a:spcBef>
                          <a:spcPts val="0"/>
                        </a:spcBef>
                        <a:spcAft>
                          <a:spcPts val="0"/>
                        </a:spcAft>
                      </a:pPr>
                      <a:r>
                        <a:rPr lang="as-IN" sz="2000" b="0" dirty="0" smtClean="0">
                          <a:latin typeface="NikoshBAN" pitchFamily="2" charset="0"/>
                          <a:ea typeface="Times New Roman"/>
                          <a:cs typeface="NikoshBAN" pitchFamily="2" charset="0"/>
                        </a:rPr>
                        <a:t>গলার মাপ=গলা</a:t>
                      </a:r>
                      <a:r>
                        <a:rPr lang="en-US" sz="2000" b="0" dirty="0" smtClean="0">
                          <a:latin typeface="Matura MT Script Capitals"/>
                          <a:ea typeface="Times New Roman"/>
                          <a:cs typeface="SutonnyMJ"/>
                        </a:rPr>
                        <a:t>÷</a:t>
                      </a:r>
                      <a:r>
                        <a:rPr lang="as-IN" sz="2000" b="0" dirty="0" smtClean="0">
                          <a:latin typeface="NikoshBAN" pitchFamily="2" charset="0"/>
                          <a:ea typeface="Times New Roman"/>
                          <a:cs typeface="NikoshBAN" pitchFamily="2" charset="0"/>
                        </a:rPr>
                        <a:t>৫= ১৫.৫০”</a:t>
                      </a:r>
                      <a:r>
                        <a:rPr lang="en-US" sz="2000" b="0" dirty="0" smtClean="0">
                          <a:latin typeface="Matura MT Script Capitals"/>
                          <a:ea typeface="Times New Roman"/>
                          <a:cs typeface="SutonnyMJ"/>
                        </a:rPr>
                        <a:t> ÷</a:t>
                      </a:r>
                      <a:r>
                        <a:rPr lang="as-IN" sz="2000" b="0" dirty="0" smtClean="0">
                          <a:latin typeface="NikoshBAN" pitchFamily="2" charset="0"/>
                          <a:ea typeface="Times New Roman"/>
                          <a:cs typeface="NikoshBAN" pitchFamily="2" charset="0"/>
                        </a:rPr>
                        <a:t> ৫.৫০=২.৭৫”।</a:t>
                      </a:r>
                    </a:p>
                  </a:txBody>
                  <a:tcPr marL="68580" marR="68580" marT="0" marB="0"/>
                </a:tc>
              </a:tr>
              <a:tr h="370840">
                <a:tc>
                  <a:txBody>
                    <a:bodyPr/>
                    <a:lstStyle/>
                    <a:p>
                      <a:pPr marL="0" marR="0">
                        <a:spcBef>
                          <a:spcPts val="0"/>
                        </a:spcBef>
                        <a:spcAft>
                          <a:spcPts val="0"/>
                        </a:spcAft>
                      </a:pPr>
                      <a:r>
                        <a:rPr lang="as-IN" sz="2000" b="0" dirty="0" smtClean="0">
                          <a:latin typeface="NikoshBAN" pitchFamily="2" charset="0"/>
                          <a:ea typeface="Times New Roman"/>
                          <a:cs typeface="NikoshBAN" pitchFamily="2" charset="0"/>
                        </a:rPr>
                        <a:t>কাঁধের মাপ=সোল্ডার </a:t>
                      </a:r>
                      <a:r>
                        <a:rPr lang="en-US" sz="2000" b="0" dirty="0" smtClean="0">
                          <a:latin typeface="Matura MT Script Capitals"/>
                          <a:ea typeface="Times New Roman"/>
                          <a:cs typeface="SutonnyMJ"/>
                        </a:rPr>
                        <a:t>÷</a:t>
                      </a:r>
                      <a:r>
                        <a:rPr lang="as-IN" sz="2000" b="0" dirty="0" smtClean="0">
                          <a:latin typeface="NikoshBAN" pitchFamily="2" charset="0"/>
                          <a:ea typeface="Times New Roman"/>
                          <a:cs typeface="NikoshBAN" pitchFamily="2" charset="0"/>
                        </a:rPr>
                        <a:t> ২ =</a:t>
                      </a:r>
                    </a:p>
                    <a:p>
                      <a:pPr marL="0" marR="0">
                        <a:spcBef>
                          <a:spcPts val="0"/>
                        </a:spcBef>
                        <a:spcAft>
                          <a:spcPts val="0"/>
                        </a:spcAft>
                      </a:pPr>
                      <a:r>
                        <a:rPr lang="as-IN" sz="2000" b="0" dirty="0" smtClean="0">
                          <a:latin typeface="NikoshBAN" pitchFamily="2" charset="0"/>
                          <a:ea typeface="Times New Roman"/>
                          <a:cs typeface="NikoshBAN" pitchFamily="2" charset="0"/>
                        </a:rPr>
                        <a:t>১৭.৭৫ ”</a:t>
                      </a:r>
                      <a:r>
                        <a:rPr lang="en-US" sz="2000" b="0" dirty="0" smtClean="0">
                          <a:latin typeface="Matura MT Script Capitals"/>
                          <a:ea typeface="Times New Roman"/>
                          <a:cs typeface="SutonnyMJ"/>
                        </a:rPr>
                        <a:t> ÷</a:t>
                      </a:r>
                      <a:r>
                        <a:rPr lang="as-IN" sz="2000" b="0" dirty="0" smtClean="0">
                          <a:latin typeface="NikoshBAN" pitchFamily="2" charset="0"/>
                          <a:ea typeface="Times New Roman"/>
                          <a:cs typeface="NikoshBAN" pitchFamily="2" charset="0"/>
                        </a:rPr>
                        <a:t> ২ =৮.৮৮” ।</a:t>
                      </a:r>
                    </a:p>
                  </a:txBody>
                  <a:tcPr marL="68580" marR="68580" marT="0" marB="0"/>
                </a:tc>
                <a:tc>
                  <a:txBody>
                    <a:bodyPr/>
                    <a:lstStyle/>
                    <a:p>
                      <a:pPr marL="0" marR="0">
                        <a:spcBef>
                          <a:spcPts val="0"/>
                        </a:spcBef>
                        <a:spcAft>
                          <a:spcPts val="0"/>
                        </a:spcAft>
                      </a:pPr>
                      <a:r>
                        <a:rPr lang="as-IN" sz="2000" b="0" dirty="0" smtClean="0">
                          <a:latin typeface="NikoshBAN" pitchFamily="2" charset="0"/>
                          <a:ea typeface="Times New Roman"/>
                          <a:cs typeface="NikoshBAN" pitchFamily="2" charset="0"/>
                        </a:rPr>
                        <a:t>কাঁধের মাপ=সোল্ডার </a:t>
                      </a:r>
                      <a:r>
                        <a:rPr lang="en-US" sz="2000" b="0" dirty="0" smtClean="0">
                          <a:latin typeface="Matura MT Script Capitals"/>
                          <a:ea typeface="Times New Roman"/>
                          <a:cs typeface="SutonnyMJ"/>
                        </a:rPr>
                        <a:t>÷</a:t>
                      </a:r>
                      <a:r>
                        <a:rPr lang="as-IN" sz="2000" b="0" dirty="0" smtClean="0">
                          <a:latin typeface="NikoshBAN" pitchFamily="2" charset="0"/>
                          <a:ea typeface="Times New Roman"/>
                          <a:cs typeface="NikoshBAN" pitchFamily="2" charset="0"/>
                        </a:rPr>
                        <a:t> ২ =</a:t>
                      </a:r>
                    </a:p>
                    <a:p>
                      <a:pPr marL="0" marR="0">
                        <a:spcBef>
                          <a:spcPts val="0"/>
                        </a:spcBef>
                        <a:spcAft>
                          <a:spcPts val="0"/>
                        </a:spcAft>
                      </a:pPr>
                      <a:r>
                        <a:rPr lang="as-IN" sz="2000" b="0" dirty="0" smtClean="0">
                          <a:latin typeface="NikoshBAN" pitchFamily="2" charset="0"/>
                          <a:ea typeface="Times New Roman"/>
                          <a:cs typeface="NikoshBAN" pitchFamily="2" charset="0"/>
                        </a:rPr>
                        <a:t>১৭.৭৫ ”</a:t>
                      </a:r>
                      <a:r>
                        <a:rPr lang="en-US" sz="2000" b="0" dirty="0" smtClean="0">
                          <a:latin typeface="Matura MT Script Capitals"/>
                          <a:ea typeface="Times New Roman"/>
                          <a:cs typeface="SutonnyMJ"/>
                        </a:rPr>
                        <a:t> ÷</a:t>
                      </a:r>
                      <a:r>
                        <a:rPr lang="as-IN" sz="2000" b="0" dirty="0" smtClean="0">
                          <a:latin typeface="NikoshBAN" pitchFamily="2" charset="0"/>
                          <a:ea typeface="Times New Roman"/>
                          <a:cs typeface="NikoshBAN" pitchFamily="2" charset="0"/>
                        </a:rPr>
                        <a:t> ২ =৮.৮৮” ।</a:t>
                      </a:r>
                    </a:p>
                  </a:txBody>
                  <a:tcPr marL="68580" marR="68580" marT="0" marB="0"/>
                </a:tc>
                <a:tc>
                  <a:txBody>
                    <a:bodyPr/>
                    <a:lstStyle/>
                    <a:p>
                      <a:pPr marL="0" marR="0">
                        <a:spcBef>
                          <a:spcPts val="0"/>
                        </a:spcBef>
                        <a:spcAft>
                          <a:spcPts val="0"/>
                        </a:spcAft>
                      </a:pPr>
                      <a:r>
                        <a:rPr lang="as-IN" sz="2000" b="0" dirty="0" smtClean="0">
                          <a:latin typeface="NikoshBAN" pitchFamily="2" charset="0"/>
                          <a:ea typeface="Times New Roman"/>
                          <a:cs typeface="NikoshBAN" pitchFamily="2" charset="0"/>
                        </a:rPr>
                        <a:t>কাঁধের মাপ=সোল্ডার</a:t>
                      </a:r>
                      <a:r>
                        <a:rPr lang="en-US" sz="2000" b="0" dirty="0" smtClean="0">
                          <a:latin typeface="Matura MT Script Capitals"/>
                          <a:ea typeface="Times New Roman"/>
                          <a:cs typeface="SutonnyMJ"/>
                        </a:rPr>
                        <a:t>÷</a:t>
                      </a:r>
                      <a:r>
                        <a:rPr lang="as-IN" sz="2000" b="0" dirty="0" smtClean="0">
                          <a:latin typeface="NikoshBAN" pitchFamily="2" charset="0"/>
                          <a:ea typeface="Times New Roman"/>
                          <a:cs typeface="NikoshBAN" pitchFamily="2" charset="0"/>
                        </a:rPr>
                        <a:t>২+১টি সেলাই=</a:t>
                      </a:r>
                    </a:p>
                    <a:p>
                      <a:pPr marL="0" marR="0">
                        <a:spcBef>
                          <a:spcPts val="0"/>
                        </a:spcBef>
                        <a:spcAft>
                          <a:spcPts val="0"/>
                        </a:spcAft>
                      </a:pPr>
                      <a:r>
                        <a:rPr lang="as-IN" sz="2000" b="0" dirty="0" smtClean="0">
                          <a:latin typeface="NikoshBAN" pitchFamily="2" charset="0"/>
                          <a:ea typeface="Times New Roman"/>
                          <a:cs typeface="NikoshBAN" pitchFamily="2" charset="0"/>
                        </a:rPr>
                        <a:t>১৭.৭৫”</a:t>
                      </a:r>
                      <a:r>
                        <a:rPr lang="en-US" sz="2000" b="0" dirty="0" smtClean="0">
                          <a:latin typeface="Matura MT Script Capitals"/>
                          <a:ea typeface="Times New Roman"/>
                          <a:cs typeface="SutonnyMJ"/>
                        </a:rPr>
                        <a:t> ÷</a:t>
                      </a:r>
                      <a:r>
                        <a:rPr lang="as-IN" sz="2000" b="0" dirty="0" smtClean="0">
                          <a:latin typeface="NikoshBAN" pitchFamily="2" charset="0"/>
                          <a:ea typeface="Times New Roman"/>
                          <a:cs typeface="NikoshBAN" pitchFamily="2" charset="0"/>
                        </a:rPr>
                        <a:t> ২+০.৫০”=৮.৮৮”+ ০.৫০”=৯.৩৮”।</a:t>
                      </a:r>
                    </a:p>
                  </a:txBody>
                  <a:tcPr marL="68580" marR="68580" marT="0" marB="0"/>
                </a:tc>
              </a:tr>
              <a:tr h="370840">
                <a:tc>
                  <a:txBody>
                    <a:bodyPr/>
                    <a:lstStyle/>
                    <a:p>
                      <a:pPr marL="0" marR="0">
                        <a:spcBef>
                          <a:spcPts val="0"/>
                        </a:spcBef>
                        <a:spcAft>
                          <a:spcPts val="0"/>
                        </a:spcAft>
                      </a:pPr>
                      <a:r>
                        <a:rPr lang="as-IN" sz="2000" b="0" dirty="0" smtClean="0">
                          <a:latin typeface="NikoshBAN" pitchFamily="2" charset="0"/>
                          <a:ea typeface="Times New Roman"/>
                          <a:cs typeface="NikoshBAN" pitchFamily="2" charset="0"/>
                        </a:rPr>
                        <a:t>বুকের মাপ=বডি </a:t>
                      </a:r>
                      <a:r>
                        <a:rPr lang="en-US" sz="2000" b="0" dirty="0" smtClean="0">
                          <a:latin typeface="Matura MT Script Capitals"/>
                          <a:ea typeface="Times New Roman"/>
                          <a:cs typeface="SutonnyMJ"/>
                        </a:rPr>
                        <a:t>÷</a:t>
                      </a:r>
                      <a:r>
                        <a:rPr lang="as-IN" sz="2000" b="0" dirty="0" smtClean="0">
                          <a:latin typeface="NikoshBAN" pitchFamily="2" charset="0"/>
                          <a:ea typeface="Times New Roman"/>
                          <a:cs typeface="NikoshBAN" pitchFamily="2" charset="0"/>
                        </a:rPr>
                        <a:t> ৪ =</a:t>
                      </a:r>
                    </a:p>
                    <a:p>
                      <a:pPr marL="0" marR="0">
                        <a:spcBef>
                          <a:spcPts val="0"/>
                        </a:spcBef>
                        <a:spcAft>
                          <a:spcPts val="0"/>
                        </a:spcAft>
                      </a:pPr>
                      <a:r>
                        <a:rPr lang="as-IN" sz="2000" b="0" dirty="0" smtClean="0">
                          <a:latin typeface="NikoshBAN" pitchFamily="2" charset="0"/>
                          <a:ea typeface="Times New Roman"/>
                          <a:cs typeface="NikoshBAN" pitchFamily="2" charset="0"/>
                        </a:rPr>
                        <a:t>৩৮.০০ ”</a:t>
                      </a:r>
                      <a:r>
                        <a:rPr lang="en-US" sz="2000" b="0" dirty="0" smtClean="0">
                          <a:latin typeface="Matura MT Script Capitals"/>
                          <a:ea typeface="Times New Roman"/>
                          <a:cs typeface="SutonnyMJ"/>
                        </a:rPr>
                        <a:t> ÷</a:t>
                      </a:r>
                      <a:r>
                        <a:rPr lang="as-IN" sz="2000" b="0" dirty="0" smtClean="0">
                          <a:latin typeface="NikoshBAN" pitchFamily="2" charset="0"/>
                          <a:ea typeface="Times New Roman"/>
                          <a:cs typeface="NikoshBAN" pitchFamily="2" charset="0"/>
                        </a:rPr>
                        <a:t>৪ =৯.৫০” ।</a:t>
                      </a:r>
                    </a:p>
                  </a:txBody>
                  <a:tcPr marL="68580" marR="68580" marT="0" marB="0"/>
                </a:tc>
                <a:tc>
                  <a:txBody>
                    <a:bodyPr/>
                    <a:lstStyle/>
                    <a:p>
                      <a:pPr marL="0" marR="0">
                        <a:spcBef>
                          <a:spcPts val="0"/>
                        </a:spcBef>
                        <a:spcAft>
                          <a:spcPts val="0"/>
                        </a:spcAft>
                      </a:pPr>
                      <a:r>
                        <a:rPr lang="as-IN" sz="2000" b="0" dirty="0" smtClean="0">
                          <a:latin typeface="NikoshBAN" pitchFamily="2" charset="0"/>
                          <a:ea typeface="Times New Roman"/>
                          <a:cs typeface="NikoshBAN" pitchFamily="2" charset="0"/>
                        </a:rPr>
                        <a:t>বুকের মাপ=বডি </a:t>
                      </a:r>
                      <a:r>
                        <a:rPr lang="en-US" sz="2000" b="0" dirty="0" smtClean="0">
                          <a:latin typeface="Matura MT Script Capitals"/>
                          <a:ea typeface="Times New Roman"/>
                          <a:cs typeface="SutonnyMJ"/>
                        </a:rPr>
                        <a:t>÷</a:t>
                      </a:r>
                      <a:r>
                        <a:rPr lang="as-IN" sz="2000" b="0" dirty="0" smtClean="0">
                          <a:latin typeface="NikoshBAN" pitchFamily="2" charset="0"/>
                          <a:ea typeface="Times New Roman"/>
                          <a:cs typeface="NikoshBAN" pitchFamily="2" charset="0"/>
                        </a:rPr>
                        <a:t> ৪+ লুচ =</a:t>
                      </a:r>
                    </a:p>
                    <a:p>
                      <a:pPr marL="0" marR="0">
                        <a:spcBef>
                          <a:spcPts val="0"/>
                        </a:spcBef>
                        <a:spcAft>
                          <a:spcPts val="0"/>
                        </a:spcAft>
                      </a:pPr>
                      <a:r>
                        <a:rPr lang="as-IN" sz="2000" b="0" dirty="0" smtClean="0">
                          <a:latin typeface="NikoshBAN" pitchFamily="2" charset="0"/>
                          <a:ea typeface="Times New Roman"/>
                          <a:cs typeface="NikoshBAN" pitchFamily="2" charset="0"/>
                        </a:rPr>
                        <a:t>৩৮.০০ ”</a:t>
                      </a:r>
                      <a:r>
                        <a:rPr lang="en-US" sz="2000" b="0" dirty="0" smtClean="0">
                          <a:latin typeface="Matura MT Script Capitals"/>
                          <a:ea typeface="Times New Roman"/>
                          <a:cs typeface="SutonnyMJ"/>
                        </a:rPr>
                        <a:t> ÷</a:t>
                      </a:r>
                      <a:r>
                        <a:rPr lang="as-IN" sz="2000" b="0" dirty="0" smtClean="0">
                          <a:latin typeface="NikoshBAN" pitchFamily="2" charset="0"/>
                          <a:ea typeface="Times New Roman"/>
                          <a:cs typeface="NikoshBAN" pitchFamily="2" charset="0"/>
                        </a:rPr>
                        <a:t> ৪+১.২৫” =</a:t>
                      </a:r>
                    </a:p>
                    <a:p>
                      <a:pPr marL="0" marR="0">
                        <a:spcBef>
                          <a:spcPts val="0"/>
                        </a:spcBef>
                        <a:spcAft>
                          <a:spcPts val="0"/>
                        </a:spcAft>
                      </a:pPr>
                      <a:r>
                        <a:rPr lang="as-IN" sz="2000" b="0" dirty="0" smtClean="0">
                          <a:latin typeface="NikoshBAN" pitchFamily="2" charset="0"/>
                          <a:ea typeface="Times New Roman"/>
                          <a:cs typeface="NikoshBAN" pitchFamily="2" charset="0"/>
                        </a:rPr>
                        <a:t>৯.৫০”+১.২৫”=১০.৭৫”।</a:t>
                      </a:r>
                    </a:p>
                  </a:txBody>
                  <a:tcPr marL="68580" marR="68580" marT="0" marB="0"/>
                </a:tc>
                <a:tc>
                  <a:txBody>
                    <a:bodyPr/>
                    <a:lstStyle/>
                    <a:p>
                      <a:pPr marL="0" marR="0">
                        <a:spcBef>
                          <a:spcPts val="0"/>
                        </a:spcBef>
                        <a:spcAft>
                          <a:spcPts val="0"/>
                        </a:spcAft>
                      </a:pPr>
                      <a:r>
                        <a:rPr lang="as-IN" sz="2000" b="0" dirty="0" smtClean="0">
                          <a:latin typeface="NikoshBAN" pitchFamily="2" charset="0"/>
                          <a:ea typeface="Times New Roman"/>
                          <a:cs typeface="NikoshBAN" pitchFamily="2" charset="0"/>
                        </a:rPr>
                        <a:t>বুকের মাপ=বডি </a:t>
                      </a:r>
                      <a:r>
                        <a:rPr lang="en-US" sz="2000" b="0" dirty="0" smtClean="0">
                          <a:latin typeface="Matura MT Script Capitals"/>
                          <a:ea typeface="Times New Roman"/>
                          <a:cs typeface="SutonnyMJ"/>
                        </a:rPr>
                        <a:t>÷</a:t>
                      </a:r>
                      <a:r>
                        <a:rPr lang="as-IN" sz="2000" b="0" dirty="0" smtClean="0">
                          <a:latin typeface="NikoshBAN" pitchFamily="2" charset="0"/>
                          <a:ea typeface="Times New Roman"/>
                          <a:cs typeface="NikoshBAN" pitchFamily="2" charset="0"/>
                        </a:rPr>
                        <a:t> ৪+ লুচ+১টি সেলাই=</a:t>
                      </a:r>
                    </a:p>
                    <a:p>
                      <a:pPr marL="0" marR="0">
                        <a:spcBef>
                          <a:spcPts val="0"/>
                        </a:spcBef>
                        <a:spcAft>
                          <a:spcPts val="0"/>
                        </a:spcAft>
                      </a:pPr>
                      <a:r>
                        <a:rPr lang="as-IN" sz="2000" b="0" dirty="0" smtClean="0">
                          <a:latin typeface="NikoshBAN" pitchFamily="2" charset="0"/>
                          <a:ea typeface="Times New Roman"/>
                          <a:cs typeface="NikoshBAN" pitchFamily="2" charset="0"/>
                        </a:rPr>
                        <a:t>৩৮.০০”</a:t>
                      </a:r>
                      <a:r>
                        <a:rPr lang="en-US" sz="2000" b="0" dirty="0" smtClean="0">
                          <a:latin typeface="Matura MT Script Capitals"/>
                          <a:ea typeface="Times New Roman"/>
                          <a:cs typeface="SutonnyMJ"/>
                        </a:rPr>
                        <a:t> ÷</a:t>
                      </a:r>
                      <a:r>
                        <a:rPr lang="as-IN" sz="2000" b="0" dirty="0" smtClean="0">
                          <a:latin typeface="NikoshBAN" pitchFamily="2" charset="0"/>
                          <a:ea typeface="Times New Roman"/>
                          <a:cs typeface="NikoshBAN" pitchFamily="2" charset="0"/>
                        </a:rPr>
                        <a:t> ৪+১.২৫”+০.৫০”=</a:t>
                      </a:r>
                    </a:p>
                    <a:p>
                      <a:pPr marL="0" marR="0">
                        <a:spcBef>
                          <a:spcPts val="0"/>
                        </a:spcBef>
                        <a:spcAft>
                          <a:spcPts val="0"/>
                        </a:spcAft>
                      </a:pPr>
                      <a:r>
                        <a:rPr lang="as-IN" sz="2000" b="0" dirty="0" smtClean="0">
                          <a:latin typeface="NikoshBAN" pitchFamily="2" charset="0"/>
                          <a:ea typeface="Times New Roman"/>
                          <a:cs typeface="NikoshBAN" pitchFamily="2" charset="0"/>
                        </a:rPr>
                        <a:t>৯.৫০”+১.২৫”+০.৫০”=১১.২৫”।</a:t>
                      </a:r>
                    </a:p>
                  </a:txBody>
                  <a:tcPr marL="68580" marR="68580" marT="0" marB="0"/>
                </a:tc>
              </a:tr>
              <a:tr h="370840">
                <a:tc>
                  <a:txBody>
                    <a:bodyPr/>
                    <a:lstStyle/>
                    <a:p>
                      <a:pPr marL="0" marR="0">
                        <a:spcBef>
                          <a:spcPts val="0"/>
                        </a:spcBef>
                        <a:spcAft>
                          <a:spcPts val="0"/>
                        </a:spcAft>
                      </a:pPr>
                      <a:r>
                        <a:rPr lang="as-IN" sz="2000" b="0" dirty="0" smtClean="0">
                          <a:latin typeface="NikoshBAN" pitchFamily="2" charset="0"/>
                          <a:ea typeface="Times New Roman"/>
                          <a:cs typeface="NikoshBAN" pitchFamily="2" charset="0"/>
                        </a:rPr>
                        <a:t>কোমরের মাপ=কোমর </a:t>
                      </a:r>
                      <a:r>
                        <a:rPr lang="en-US" sz="2000" b="0" dirty="0" smtClean="0">
                          <a:latin typeface="Matura MT Script Capitals"/>
                          <a:ea typeface="Times New Roman"/>
                          <a:cs typeface="SutonnyMJ"/>
                        </a:rPr>
                        <a:t>÷</a:t>
                      </a:r>
                      <a:r>
                        <a:rPr lang="as-IN" sz="2000" b="0" dirty="0" smtClean="0">
                          <a:latin typeface="NikoshBAN" pitchFamily="2" charset="0"/>
                          <a:ea typeface="Times New Roman"/>
                          <a:cs typeface="NikoshBAN" pitchFamily="2" charset="0"/>
                        </a:rPr>
                        <a:t> ৪ =</a:t>
                      </a:r>
                    </a:p>
                    <a:p>
                      <a:pPr marL="0" marR="0">
                        <a:spcBef>
                          <a:spcPts val="0"/>
                        </a:spcBef>
                        <a:spcAft>
                          <a:spcPts val="0"/>
                        </a:spcAft>
                      </a:pPr>
                      <a:r>
                        <a:rPr lang="as-IN" sz="2000" b="0" dirty="0" smtClean="0">
                          <a:latin typeface="NikoshBAN" pitchFamily="2" charset="0"/>
                          <a:ea typeface="Times New Roman"/>
                          <a:cs typeface="NikoshBAN" pitchFamily="2" charset="0"/>
                        </a:rPr>
                        <a:t>৩৫.৫০ ”</a:t>
                      </a:r>
                      <a:r>
                        <a:rPr lang="en-US" sz="2000" b="0" dirty="0" smtClean="0">
                          <a:latin typeface="Matura MT Script Capitals"/>
                          <a:ea typeface="Times New Roman"/>
                          <a:cs typeface="SutonnyMJ"/>
                        </a:rPr>
                        <a:t> ÷</a:t>
                      </a:r>
                      <a:r>
                        <a:rPr lang="as-IN" sz="2000" b="0" dirty="0" smtClean="0">
                          <a:latin typeface="NikoshBAN" pitchFamily="2" charset="0"/>
                          <a:ea typeface="Times New Roman"/>
                          <a:cs typeface="NikoshBAN" pitchFamily="2" charset="0"/>
                        </a:rPr>
                        <a:t> ৪ =৮.৭৫ ”।</a:t>
                      </a:r>
                    </a:p>
                  </a:txBody>
                  <a:tcPr marL="68580" marR="68580" marT="0" marB="0"/>
                </a:tc>
                <a:tc>
                  <a:txBody>
                    <a:bodyPr/>
                    <a:lstStyle/>
                    <a:p>
                      <a:pPr marL="0" marR="0">
                        <a:spcBef>
                          <a:spcPts val="0"/>
                        </a:spcBef>
                        <a:spcAft>
                          <a:spcPts val="0"/>
                        </a:spcAft>
                      </a:pPr>
                      <a:r>
                        <a:rPr lang="as-IN" sz="1800" b="0" dirty="0" smtClean="0">
                          <a:latin typeface="NikoshBAN" pitchFamily="2" charset="0"/>
                          <a:ea typeface="Times New Roman"/>
                          <a:cs typeface="NikoshBAN" pitchFamily="2" charset="0"/>
                        </a:rPr>
                        <a:t>কোমরের মাপ=কোমর </a:t>
                      </a:r>
                      <a:r>
                        <a:rPr lang="en-US" sz="1800" b="0" dirty="0" smtClean="0">
                          <a:latin typeface="Matura MT Script Capitals"/>
                          <a:ea typeface="Times New Roman"/>
                          <a:cs typeface="SutonnyMJ"/>
                        </a:rPr>
                        <a:t>÷</a:t>
                      </a:r>
                      <a:r>
                        <a:rPr lang="as-IN" sz="1800" b="0" dirty="0" smtClean="0">
                          <a:latin typeface="NikoshBAN" pitchFamily="2" charset="0"/>
                          <a:ea typeface="Times New Roman"/>
                          <a:cs typeface="NikoshBAN" pitchFamily="2" charset="0"/>
                        </a:rPr>
                        <a:t> ৪+ লুচ=৩৫.৫০”</a:t>
                      </a:r>
                      <a:r>
                        <a:rPr lang="en-US" sz="1800" b="0" dirty="0" smtClean="0">
                          <a:latin typeface="Matura MT Script Capitals"/>
                          <a:ea typeface="Times New Roman"/>
                          <a:cs typeface="SutonnyMJ"/>
                        </a:rPr>
                        <a:t> ÷</a:t>
                      </a:r>
                      <a:r>
                        <a:rPr lang="as-IN" sz="1800" b="0" dirty="0" smtClean="0">
                          <a:latin typeface="NikoshBAN" pitchFamily="2" charset="0"/>
                          <a:ea typeface="Times New Roman"/>
                          <a:cs typeface="NikoshBAN" pitchFamily="2" charset="0"/>
                        </a:rPr>
                        <a:t> ৪+১.২৫”=</a:t>
                      </a:r>
                    </a:p>
                    <a:p>
                      <a:pPr marL="0" marR="0">
                        <a:spcBef>
                          <a:spcPts val="0"/>
                        </a:spcBef>
                        <a:spcAft>
                          <a:spcPts val="0"/>
                        </a:spcAft>
                      </a:pPr>
                      <a:r>
                        <a:rPr lang="as-IN" sz="1800" b="0" dirty="0" smtClean="0">
                          <a:latin typeface="NikoshBAN" pitchFamily="2" charset="0"/>
                          <a:ea typeface="Times New Roman"/>
                          <a:cs typeface="NikoshBAN" pitchFamily="2" charset="0"/>
                        </a:rPr>
                        <a:t>৮.৭৫”+১.২৫” =১০.০০”।</a:t>
                      </a:r>
                    </a:p>
                  </a:txBody>
                  <a:tcPr marL="68580" marR="68580" marT="0" marB="0"/>
                </a:tc>
                <a:tc>
                  <a:txBody>
                    <a:bodyPr/>
                    <a:lstStyle/>
                    <a:p>
                      <a:pPr marL="0" marR="0">
                        <a:spcBef>
                          <a:spcPts val="0"/>
                        </a:spcBef>
                        <a:spcAft>
                          <a:spcPts val="0"/>
                        </a:spcAft>
                      </a:pPr>
                      <a:r>
                        <a:rPr lang="as-IN" sz="2000" b="0" dirty="0" smtClean="0">
                          <a:latin typeface="NikoshBAN" pitchFamily="2" charset="0"/>
                          <a:ea typeface="Times New Roman"/>
                          <a:cs typeface="NikoshBAN" pitchFamily="2" charset="0"/>
                        </a:rPr>
                        <a:t>কোমরের মাপ=কোমর</a:t>
                      </a:r>
                      <a:r>
                        <a:rPr lang="en-US" sz="2000" b="0" dirty="0" smtClean="0">
                          <a:latin typeface="Matura MT Script Capitals"/>
                          <a:ea typeface="Times New Roman"/>
                          <a:cs typeface="SutonnyMJ"/>
                        </a:rPr>
                        <a:t>÷</a:t>
                      </a:r>
                      <a:r>
                        <a:rPr lang="as-IN" sz="2000" b="0" dirty="0" smtClean="0">
                          <a:latin typeface="NikoshBAN" pitchFamily="2" charset="0"/>
                          <a:ea typeface="Times New Roman"/>
                          <a:cs typeface="NikoshBAN" pitchFamily="2" charset="0"/>
                        </a:rPr>
                        <a:t>৪+লুচ+১টি সেলাই=৩৫.৫০”</a:t>
                      </a:r>
                      <a:r>
                        <a:rPr lang="en-US" sz="2000" b="0" dirty="0" smtClean="0">
                          <a:latin typeface="Matura MT Script Capitals"/>
                          <a:ea typeface="Times New Roman"/>
                          <a:cs typeface="SutonnyMJ"/>
                        </a:rPr>
                        <a:t> ÷</a:t>
                      </a:r>
                      <a:r>
                        <a:rPr lang="as-IN" sz="2000" b="0" dirty="0" smtClean="0">
                          <a:latin typeface="NikoshBAN" pitchFamily="2" charset="0"/>
                          <a:ea typeface="Times New Roman"/>
                          <a:cs typeface="NikoshBAN" pitchFamily="2" charset="0"/>
                        </a:rPr>
                        <a:t> ৪+১.২৫”+ ০.৫০” =৮.৭৫”+১.২৫”+০.৫০”=১০.৫০”।</a:t>
                      </a:r>
                    </a:p>
                  </a:txBody>
                  <a:tcPr marL="68580" marR="68580" marT="0" marB="0"/>
                </a:tc>
              </a:tr>
              <a:tr h="370840">
                <a:tc>
                  <a:txBody>
                    <a:bodyPr/>
                    <a:lstStyle/>
                    <a:p>
                      <a:pPr marL="0" marR="0">
                        <a:spcBef>
                          <a:spcPts val="0"/>
                        </a:spcBef>
                        <a:spcAft>
                          <a:spcPts val="0"/>
                        </a:spcAft>
                      </a:pPr>
                      <a:r>
                        <a:rPr lang="as-IN" sz="2000" b="0" dirty="0" smtClean="0">
                          <a:latin typeface="NikoshBAN" pitchFamily="2" charset="0"/>
                          <a:ea typeface="Times New Roman"/>
                          <a:cs typeface="NikoshBAN" pitchFamily="2" charset="0"/>
                        </a:rPr>
                        <a:t>হিপের মাপ=হিপ </a:t>
                      </a:r>
                      <a:r>
                        <a:rPr lang="en-US" sz="2000" b="0" dirty="0" smtClean="0">
                          <a:latin typeface="Matura MT Script Capitals"/>
                          <a:ea typeface="Times New Roman"/>
                          <a:cs typeface="SutonnyMJ"/>
                        </a:rPr>
                        <a:t>÷</a:t>
                      </a:r>
                      <a:r>
                        <a:rPr lang="as-IN" sz="2000" b="0" dirty="0" smtClean="0">
                          <a:latin typeface="NikoshBAN" pitchFamily="2" charset="0"/>
                          <a:ea typeface="Times New Roman"/>
                          <a:cs typeface="NikoshBAN" pitchFamily="2" charset="0"/>
                        </a:rPr>
                        <a:t> ৪ =</a:t>
                      </a:r>
                    </a:p>
                    <a:p>
                      <a:pPr marL="0" marR="0">
                        <a:spcBef>
                          <a:spcPts val="0"/>
                        </a:spcBef>
                        <a:spcAft>
                          <a:spcPts val="0"/>
                        </a:spcAft>
                      </a:pPr>
                      <a:r>
                        <a:rPr lang="as-IN" sz="2000" b="0" dirty="0" smtClean="0">
                          <a:latin typeface="NikoshBAN" pitchFamily="2" charset="0"/>
                          <a:ea typeface="Times New Roman"/>
                          <a:cs typeface="NikoshBAN" pitchFamily="2" charset="0"/>
                        </a:rPr>
                        <a:t>৩৮.৫০ ”</a:t>
                      </a:r>
                      <a:r>
                        <a:rPr lang="en-US" sz="2000" b="0" dirty="0" smtClean="0">
                          <a:latin typeface="Matura MT Script Capitals"/>
                          <a:ea typeface="Times New Roman"/>
                          <a:cs typeface="SutonnyMJ"/>
                        </a:rPr>
                        <a:t> ÷</a:t>
                      </a:r>
                      <a:r>
                        <a:rPr lang="as-IN" sz="2000" b="0" dirty="0" smtClean="0">
                          <a:latin typeface="NikoshBAN" pitchFamily="2" charset="0"/>
                          <a:ea typeface="Times New Roman"/>
                          <a:cs typeface="NikoshBAN" pitchFamily="2" charset="0"/>
                        </a:rPr>
                        <a:t>৪ =৯.৬৩”</a:t>
                      </a:r>
                    </a:p>
                  </a:txBody>
                  <a:tcPr marL="68580" marR="68580" marT="0" marB="0"/>
                </a:tc>
                <a:tc>
                  <a:txBody>
                    <a:bodyPr/>
                    <a:lstStyle/>
                    <a:p>
                      <a:pPr marL="0" marR="0">
                        <a:spcBef>
                          <a:spcPts val="0"/>
                        </a:spcBef>
                        <a:spcAft>
                          <a:spcPts val="0"/>
                        </a:spcAft>
                      </a:pPr>
                      <a:r>
                        <a:rPr lang="as-IN" sz="2000" b="0" dirty="0" smtClean="0">
                          <a:latin typeface="NikoshBAN" pitchFamily="2" charset="0"/>
                          <a:ea typeface="Times New Roman"/>
                          <a:cs typeface="NikoshBAN" pitchFamily="2" charset="0"/>
                        </a:rPr>
                        <a:t>হিপের মাপ=হিপ </a:t>
                      </a:r>
                      <a:r>
                        <a:rPr lang="en-US" sz="2000" b="0" dirty="0" smtClean="0">
                          <a:latin typeface="Matura MT Script Capitals"/>
                          <a:ea typeface="Times New Roman"/>
                          <a:cs typeface="SutonnyMJ"/>
                        </a:rPr>
                        <a:t>÷</a:t>
                      </a:r>
                      <a:r>
                        <a:rPr lang="as-IN" sz="2000" b="0" dirty="0" smtClean="0">
                          <a:latin typeface="NikoshBAN" pitchFamily="2" charset="0"/>
                          <a:ea typeface="Times New Roman"/>
                          <a:cs typeface="NikoshBAN" pitchFamily="2" charset="0"/>
                        </a:rPr>
                        <a:t> ৪+ লুচ=</a:t>
                      </a:r>
                    </a:p>
                    <a:p>
                      <a:pPr marL="0" marR="0">
                        <a:spcBef>
                          <a:spcPts val="0"/>
                        </a:spcBef>
                        <a:spcAft>
                          <a:spcPts val="0"/>
                        </a:spcAft>
                      </a:pPr>
                      <a:r>
                        <a:rPr lang="as-IN" sz="2000" b="0" dirty="0" smtClean="0">
                          <a:latin typeface="NikoshBAN" pitchFamily="2" charset="0"/>
                          <a:ea typeface="Times New Roman"/>
                          <a:cs typeface="NikoshBAN" pitchFamily="2" charset="0"/>
                        </a:rPr>
                        <a:t>৩৮.৫০”</a:t>
                      </a:r>
                      <a:r>
                        <a:rPr lang="en-US" sz="2000" b="0" dirty="0" smtClean="0">
                          <a:latin typeface="Matura MT Script Capitals"/>
                          <a:ea typeface="Times New Roman"/>
                          <a:cs typeface="SutonnyMJ"/>
                        </a:rPr>
                        <a:t> ÷</a:t>
                      </a:r>
                      <a:r>
                        <a:rPr lang="as-IN" sz="2000" b="0" dirty="0" smtClean="0">
                          <a:latin typeface="NikoshBAN" pitchFamily="2" charset="0"/>
                          <a:ea typeface="Times New Roman"/>
                          <a:cs typeface="NikoshBAN" pitchFamily="2" charset="0"/>
                        </a:rPr>
                        <a:t> ৪+১.২৫”=</a:t>
                      </a:r>
                    </a:p>
                    <a:p>
                      <a:pPr marL="0" marR="0">
                        <a:spcBef>
                          <a:spcPts val="0"/>
                        </a:spcBef>
                        <a:spcAft>
                          <a:spcPts val="0"/>
                        </a:spcAft>
                      </a:pPr>
                      <a:r>
                        <a:rPr lang="as-IN" sz="2000" b="0" dirty="0" smtClean="0">
                          <a:latin typeface="NikoshBAN" pitchFamily="2" charset="0"/>
                          <a:ea typeface="Times New Roman"/>
                          <a:cs typeface="NikoshBAN" pitchFamily="2" charset="0"/>
                        </a:rPr>
                        <a:t>৯.৬৩”+১.২৫”=১০.৮৮”।</a:t>
                      </a:r>
                    </a:p>
                  </a:txBody>
                  <a:tcPr marL="68580" marR="68580" marT="0" marB="0"/>
                </a:tc>
                <a:tc>
                  <a:txBody>
                    <a:bodyPr/>
                    <a:lstStyle/>
                    <a:p>
                      <a:pPr marL="0" marR="0">
                        <a:spcBef>
                          <a:spcPts val="0"/>
                        </a:spcBef>
                        <a:spcAft>
                          <a:spcPts val="0"/>
                        </a:spcAft>
                      </a:pPr>
                      <a:r>
                        <a:rPr lang="as-IN" sz="2000" b="0" dirty="0" smtClean="0">
                          <a:latin typeface="NikoshBAN" pitchFamily="2" charset="0"/>
                          <a:ea typeface="Times New Roman"/>
                          <a:cs typeface="NikoshBAN" pitchFamily="2" charset="0"/>
                        </a:rPr>
                        <a:t>হিপের মাপ=হিপ</a:t>
                      </a:r>
                      <a:r>
                        <a:rPr lang="en-US" sz="2000" b="0" dirty="0" smtClean="0">
                          <a:latin typeface="Matura MT Script Capitals"/>
                          <a:ea typeface="Times New Roman"/>
                          <a:cs typeface="SutonnyMJ"/>
                        </a:rPr>
                        <a:t>÷</a:t>
                      </a:r>
                      <a:r>
                        <a:rPr lang="as-IN" sz="2000" b="0" dirty="0" smtClean="0">
                          <a:latin typeface="NikoshBAN" pitchFamily="2" charset="0"/>
                          <a:ea typeface="Times New Roman"/>
                          <a:cs typeface="NikoshBAN" pitchFamily="2" charset="0"/>
                        </a:rPr>
                        <a:t> ৪+ লুচ+১টি সেলাই=</a:t>
                      </a:r>
                    </a:p>
                    <a:p>
                      <a:pPr marL="0" marR="0">
                        <a:spcBef>
                          <a:spcPts val="0"/>
                        </a:spcBef>
                        <a:spcAft>
                          <a:spcPts val="0"/>
                        </a:spcAft>
                      </a:pPr>
                      <a:r>
                        <a:rPr lang="as-IN" sz="2000" b="0" dirty="0" smtClean="0">
                          <a:latin typeface="NikoshBAN" pitchFamily="2" charset="0"/>
                          <a:ea typeface="Times New Roman"/>
                          <a:cs typeface="NikoshBAN" pitchFamily="2" charset="0"/>
                        </a:rPr>
                        <a:t>৩৮.৫০”</a:t>
                      </a:r>
                      <a:r>
                        <a:rPr lang="en-US" sz="2000" b="0" dirty="0" smtClean="0">
                          <a:latin typeface="Matura MT Script Capitals"/>
                          <a:ea typeface="Times New Roman"/>
                          <a:cs typeface="SutonnyMJ"/>
                        </a:rPr>
                        <a:t> ÷</a:t>
                      </a:r>
                      <a:r>
                        <a:rPr lang="as-IN" sz="2000" b="0" dirty="0" smtClean="0">
                          <a:latin typeface="NikoshBAN" pitchFamily="2" charset="0"/>
                          <a:ea typeface="Times New Roman"/>
                          <a:cs typeface="NikoshBAN" pitchFamily="2" charset="0"/>
                        </a:rPr>
                        <a:t> ৪+১.২৫”+০.৫০”=</a:t>
                      </a:r>
                    </a:p>
                    <a:p>
                      <a:pPr marL="0" marR="0">
                        <a:spcBef>
                          <a:spcPts val="0"/>
                        </a:spcBef>
                        <a:spcAft>
                          <a:spcPts val="0"/>
                        </a:spcAft>
                      </a:pPr>
                      <a:r>
                        <a:rPr lang="as-IN" sz="2000" b="0" dirty="0" smtClean="0">
                          <a:latin typeface="NikoshBAN" pitchFamily="2" charset="0"/>
                          <a:ea typeface="Times New Roman"/>
                          <a:cs typeface="NikoshBAN" pitchFamily="2" charset="0"/>
                        </a:rPr>
                        <a:t>৯.৬৩”+১.২৫”+০.৫০”=১১.৩৮”।</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as-IN" sz="5400" dirty="0" smtClean="0">
                <a:solidFill>
                  <a:srgbClr val="FF0000"/>
                </a:solidFill>
                <a:latin typeface="NikoshBAN" pitchFamily="2" charset="0"/>
                <a:cs typeface="NikoshBAN" pitchFamily="2" charset="0"/>
              </a:rPr>
              <a:t>প্যাটার্ন তৈরির ভিডিও</a:t>
            </a:r>
            <a:r>
              <a:rPr lang="en-US" sz="5400" dirty="0" smtClean="0">
                <a:solidFill>
                  <a:srgbClr val="FF0000"/>
                </a:solidFill>
                <a:latin typeface="NikoshBAN" pitchFamily="2" charset="0"/>
                <a:cs typeface="NikoshBAN" pitchFamily="2" charset="0"/>
              </a:rPr>
              <a:t>:</a:t>
            </a:r>
            <a:endParaRPr lang="en-US" sz="5400" dirty="0">
              <a:solidFill>
                <a:srgbClr val="FF0000"/>
              </a:solidFill>
              <a:latin typeface="NikoshBAN" pitchFamily="2" charset="0"/>
              <a:cs typeface="NikoshBAN" pitchFamily="2" charset="0"/>
            </a:endParaRPr>
          </a:p>
        </p:txBody>
      </p:sp>
      <p:pic>
        <p:nvPicPr>
          <p:cNvPr id="7" name="garments pattern making (2).mp4">
            <a:hlinkClick r:id="" action="ppaction://media"/>
          </p:cNvPr>
          <p:cNvPicPr>
            <a:picLocks noGrp="1" noRot="1" noChangeAspect="1"/>
          </p:cNvPicPr>
          <p:nvPr>
            <p:ph idx="1"/>
            <a:videoFile r:link="rId1"/>
          </p:nvPr>
        </p:nvPicPr>
        <p:blipFill>
          <a:blip r:embed="rId3"/>
          <a:stretch>
            <a:fillRect/>
          </a:stretch>
        </p:blipFill>
        <p:spPr>
          <a:xfrm>
            <a:off x="457200" y="1533256"/>
            <a:ext cx="8229600" cy="501994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4273"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r>
              <a:rPr lang="en-US" sz="8800" dirty="0" err="1" smtClean="0">
                <a:latin typeface="NikoshBAN" pitchFamily="2" charset="0"/>
                <a:cs typeface="NikoshBAN" pitchFamily="2" charset="0"/>
              </a:rPr>
              <a:t>দলগত</a:t>
            </a:r>
            <a:r>
              <a:rPr lang="en-US" sz="8800" dirty="0" smtClean="0">
                <a:latin typeface="NikoshBAN" pitchFamily="2" charset="0"/>
                <a:cs typeface="NikoshBAN" pitchFamily="2" charset="0"/>
              </a:rPr>
              <a:t> </a:t>
            </a:r>
            <a:r>
              <a:rPr lang="en-US" sz="8800" dirty="0" err="1" smtClean="0">
                <a:latin typeface="NikoshBAN" pitchFamily="2" charset="0"/>
                <a:cs typeface="NikoshBAN" pitchFamily="2" charset="0"/>
              </a:rPr>
              <a:t>কাজ</a:t>
            </a:r>
            <a:endParaRPr lang="en-US" sz="8800" dirty="0">
              <a:latin typeface="NikoshBAN" pitchFamily="2" charset="0"/>
              <a:cs typeface="NikoshBAN" pitchFamily="2" charset="0"/>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ctr"/>
            <a:endParaRPr lang="en-US" sz="4800" dirty="0" smtClean="0">
              <a:latin typeface="NikoshBAN" pitchFamily="2" charset="0"/>
              <a:cs typeface="NikoshBAN" pitchFamily="2" charset="0"/>
            </a:endParaRPr>
          </a:p>
          <a:p>
            <a:pPr algn="ctr"/>
            <a:endParaRPr lang="en-US" sz="4800" dirty="0" smtClean="0">
              <a:latin typeface="NikoshBAN" pitchFamily="2" charset="0"/>
              <a:cs typeface="NikoshBAN" pitchFamily="2" charset="0"/>
            </a:endParaRPr>
          </a:p>
          <a:p>
            <a:pPr algn="ctr">
              <a:buNone/>
            </a:pPr>
            <a:r>
              <a:rPr lang="en-US" sz="4800" dirty="0" err="1" smtClean="0">
                <a:latin typeface="NikoshBAN" pitchFamily="2" charset="0"/>
                <a:cs typeface="NikoshBAN" pitchFamily="2" charset="0"/>
              </a:rPr>
              <a:t>প্রোডাকশন</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প্যার্টাণ</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তৈরি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দেখাও</a:t>
            </a:r>
            <a:r>
              <a:rPr lang="en-US" sz="4800" dirty="0" smtClean="0">
                <a:latin typeface="NikoshBAN" pitchFamily="2" charset="0"/>
                <a:cs typeface="NikoshBAN" pitchFamily="2" charset="0"/>
              </a:rPr>
              <a:t>। </a:t>
            </a:r>
            <a:endParaRPr lang="en-US" sz="4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a:p>
        </p:txBody>
      </p:sp>
      <p:sp>
        <p:nvSpPr>
          <p:cNvPr id="4" name="Title 1"/>
          <p:cNvSpPr txBox="1">
            <a:spLocks/>
          </p:cNvSpPr>
          <p:nvPr/>
        </p:nvSpPr>
        <p:spPr>
          <a:xfrm>
            <a:off x="609600" y="427038"/>
            <a:ext cx="8229600" cy="1143000"/>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8800" dirty="0" err="1" smtClean="0">
                <a:latin typeface="NikoshBAN" pitchFamily="2" charset="0"/>
                <a:cs typeface="NikoshBAN" pitchFamily="2" charset="0"/>
              </a:rPr>
              <a:t>মুল্যায়ন</a:t>
            </a:r>
            <a:endParaRPr kumimoji="0" lang="en-US" sz="88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endParaRPr>
          </a:p>
        </p:txBody>
      </p:sp>
      <p:sp>
        <p:nvSpPr>
          <p:cNvPr id="5" name="Content Placeholder 2"/>
          <p:cNvSpPr txBox="1">
            <a:spLocks/>
          </p:cNvSpPr>
          <p:nvPr/>
        </p:nvSpPr>
        <p:spPr>
          <a:xfrm>
            <a:off x="609600" y="1752600"/>
            <a:ext cx="8229600" cy="4525963"/>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fontScale="85000" lnSpcReduction="20000"/>
          </a:bodyPr>
          <a:lstStyle/>
          <a:p>
            <a:pPr marL="342900" lvl="0" indent="-342900">
              <a:spcBef>
                <a:spcPct val="20000"/>
              </a:spcBef>
              <a:defRPr/>
            </a:pPr>
            <a:r>
              <a:rPr lang="en-US" sz="4800" dirty="0" smtClean="0">
                <a:latin typeface="NikoshBAN" pitchFamily="2" charset="0"/>
                <a:cs typeface="NikoshBAN" pitchFamily="2" charset="0"/>
              </a:rPr>
              <a:t>0</a:t>
            </a:r>
            <a:r>
              <a:rPr lang="as-IN" sz="4800" dirty="0" smtClean="0">
                <a:latin typeface="NikoshBAN" pitchFamily="2" charset="0"/>
                <a:cs typeface="NikoshBAN" pitchFamily="2" charset="0"/>
              </a:rPr>
              <a:t>১। </a:t>
            </a:r>
            <a:r>
              <a:rPr lang="en-US" sz="4800" dirty="0" smtClean="0">
                <a:latin typeface="NikoshBAN" pitchFamily="2" charset="0"/>
                <a:cs typeface="NikoshBAN" pitchFamily="2" charset="0"/>
              </a:rPr>
              <a:t>	</a:t>
            </a:r>
            <a:r>
              <a:rPr lang="as-IN" sz="4800" dirty="0" smtClean="0">
                <a:latin typeface="NikoshBAN" pitchFamily="2" charset="0"/>
                <a:cs typeface="NikoshBAN" pitchFamily="2" charset="0"/>
              </a:rPr>
              <a:t>প্যাটার্নের সংজ্ঞা দাও।</a:t>
            </a:r>
            <a:endParaRPr lang="en-US" sz="4800" dirty="0" smtClean="0">
              <a:latin typeface="NikoshBAN" pitchFamily="2" charset="0"/>
              <a:cs typeface="NikoshBAN" pitchFamily="2" charset="0"/>
            </a:endParaRPr>
          </a:p>
          <a:p>
            <a:pPr marL="342900" lvl="0" indent="-342900">
              <a:spcBef>
                <a:spcPct val="20000"/>
              </a:spcBef>
              <a:defRPr/>
            </a:pPr>
            <a:r>
              <a:rPr lang="en-US" sz="4800" dirty="0" smtClean="0">
                <a:latin typeface="NikoshBAN" pitchFamily="2" charset="0"/>
                <a:cs typeface="NikoshBAN" pitchFamily="2" charset="0"/>
              </a:rPr>
              <a:t>0</a:t>
            </a:r>
            <a:r>
              <a:rPr lang="as-IN" sz="4800" dirty="0" smtClean="0">
                <a:latin typeface="NikoshBAN" pitchFamily="2" charset="0"/>
                <a:cs typeface="NikoshBAN" pitchFamily="2" charset="0"/>
              </a:rPr>
              <a:t>২। </a:t>
            </a:r>
            <a:r>
              <a:rPr lang="en-US" sz="4800" dirty="0" smtClean="0">
                <a:latin typeface="NikoshBAN" pitchFamily="2" charset="0"/>
                <a:cs typeface="NikoshBAN" pitchFamily="2" charset="0"/>
              </a:rPr>
              <a:t>	</a:t>
            </a:r>
            <a:r>
              <a:rPr lang="as-IN" sz="4800" dirty="0" smtClean="0">
                <a:latin typeface="NikoshBAN" pitchFamily="2" charset="0"/>
                <a:cs typeface="NikoshBAN" pitchFamily="2" charset="0"/>
              </a:rPr>
              <a:t>প্যাটার্ন তৈরির প্রক্রিয়া বর্ণনা কর।</a:t>
            </a:r>
          </a:p>
          <a:p>
            <a:pPr marL="342900" lvl="0" indent="-342900">
              <a:spcBef>
                <a:spcPct val="20000"/>
              </a:spcBef>
              <a:defRPr/>
            </a:pPr>
            <a:r>
              <a:rPr lang="en-US" sz="4800" dirty="0" smtClean="0">
                <a:latin typeface="NikoshBAN" pitchFamily="2" charset="0"/>
                <a:cs typeface="NikoshBAN" pitchFamily="2" charset="0"/>
              </a:rPr>
              <a:t>0</a:t>
            </a:r>
            <a:r>
              <a:rPr lang="as-IN" sz="4800" dirty="0" smtClean="0">
                <a:latin typeface="NikoshBAN" pitchFamily="2" charset="0"/>
                <a:cs typeface="NikoshBAN" pitchFamily="2" charset="0"/>
              </a:rPr>
              <a:t>৩। </a:t>
            </a:r>
            <a:r>
              <a:rPr lang="en-US" sz="4800" dirty="0" smtClean="0">
                <a:latin typeface="NikoshBAN" pitchFamily="2" charset="0"/>
                <a:cs typeface="NikoshBAN" pitchFamily="2" charset="0"/>
              </a:rPr>
              <a:t>	</a:t>
            </a:r>
            <a:r>
              <a:rPr lang="as-IN" sz="4800" dirty="0" smtClean="0">
                <a:latin typeface="NikoshBAN" pitchFamily="2" charset="0"/>
                <a:cs typeface="NikoshBAN" pitchFamily="2" charset="0"/>
              </a:rPr>
              <a:t>প্যাটার্ন কত প্রকার ও কি কি তা লিখ।</a:t>
            </a:r>
          </a:p>
          <a:p>
            <a:pPr marL="342900" lvl="0" indent="-342900">
              <a:spcBef>
                <a:spcPct val="20000"/>
              </a:spcBef>
              <a:defRPr/>
            </a:pPr>
            <a:r>
              <a:rPr lang="en-US" sz="4800" dirty="0" smtClean="0">
                <a:latin typeface="NikoshBAN" pitchFamily="2" charset="0"/>
                <a:cs typeface="NikoshBAN" pitchFamily="2" charset="0"/>
              </a:rPr>
              <a:t>0</a:t>
            </a:r>
            <a:r>
              <a:rPr lang="as-IN" sz="4800" dirty="0" smtClean="0">
                <a:latin typeface="NikoshBAN" pitchFamily="2" charset="0"/>
                <a:cs typeface="NikoshBAN" pitchFamily="2" charset="0"/>
              </a:rPr>
              <a:t>৪। </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ব্লক</a:t>
            </a:r>
            <a:r>
              <a:rPr lang="en-US" sz="4800" dirty="0" smtClean="0">
                <a:latin typeface="NikoshBAN" pitchFamily="2" charset="0"/>
                <a:cs typeface="NikoshBAN" pitchFamily="2" charset="0"/>
              </a:rPr>
              <a:t> </a:t>
            </a:r>
            <a:r>
              <a:rPr lang="as-IN" sz="4800" dirty="0" smtClean="0">
                <a:latin typeface="NikoshBAN" pitchFamily="2" charset="0"/>
                <a:cs typeface="NikoshBAN" pitchFamily="2" charset="0"/>
              </a:rPr>
              <a:t>প্যাটার্ন কাকে বলে?</a:t>
            </a:r>
          </a:p>
          <a:p>
            <a:pPr marL="342900" lvl="0" indent="-342900">
              <a:spcBef>
                <a:spcPct val="20000"/>
              </a:spcBef>
              <a:defRPr/>
            </a:pPr>
            <a:r>
              <a:rPr lang="en-US" sz="4800" dirty="0" smtClean="0">
                <a:latin typeface="NikoshBAN" pitchFamily="2" charset="0"/>
                <a:cs typeface="NikoshBAN" pitchFamily="2" charset="0"/>
              </a:rPr>
              <a:t>0</a:t>
            </a:r>
            <a:r>
              <a:rPr lang="as-IN" sz="4800" dirty="0" smtClean="0">
                <a:latin typeface="NikoshBAN" pitchFamily="2" charset="0"/>
                <a:cs typeface="NikoshBAN" pitchFamily="2" charset="0"/>
              </a:rPr>
              <a:t>৫। </a:t>
            </a:r>
            <a:r>
              <a:rPr lang="en-US" sz="4800" dirty="0" smtClean="0">
                <a:latin typeface="NikoshBAN" pitchFamily="2" charset="0"/>
                <a:cs typeface="NikoshBAN" pitchFamily="2" charset="0"/>
              </a:rPr>
              <a:t>	</a:t>
            </a:r>
            <a:r>
              <a:rPr lang="as-IN" sz="4800" dirty="0" smtClean="0">
                <a:latin typeface="NikoshBAN" pitchFamily="2" charset="0"/>
                <a:cs typeface="NikoshBAN" pitchFamily="2" charset="0"/>
              </a:rPr>
              <a:t>স্যাম্পল প্যাটার্ন কাকে বলে?</a:t>
            </a:r>
          </a:p>
          <a:p>
            <a:pPr marL="342900" lvl="0" indent="-342900">
              <a:spcBef>
                <a:spcPct val="20000"/>
              </a:spcBef>
              <a:defRPr/>
            </a:pPr>
            <a:r>
              <a:rPr lang="en-US" sz="4800" dirty="0" smtClean="0">
                <a:latin typeface="NikoshBAN" pitchFamily="2" charset="0"/>
                <a:cs typeface="NikoshBAN" pitchFamily="2" charset="0"/>
              </a:rPr>
              <a:t>0</a:t>
            </a:r>
            <a:r>
              <a:rPr lang="as-IN" sz="4800" dirty="0" smtClean="0">
                <a:latin typeface="NikoshBAN" pitchFamily="2" charset="0"/>
                <a:cs typeface="NikoshBAN" pitchFamily="2" charset="0"/>
              </a:rPr>
              <a:t>৬।</a:t>
            </a:r>
            <a:r>
              <a:rPr lang="as-IN" sz="4800" dirty="0" smtClean="0">
                <a:solidFill>
                  <a:schemeClr val="tx1"/>
                </a:solidFill>
                <a:latin typeface="NikoshBAN" pitchFamily="2" charset="0"/>
                <a:cs typeface="NikoshBAN" pitchFamily="2" charset="0"/>
              </a:rPr>
              <a:t> </a:t>
            </a:r>
            <a:r>
              <a:rPr lang="en-US" sz="4800" dirty="0" smtClean="0">
                <a:solidFill>
                  <a:schemeClr val="tx1"/>
                </a:solidFill>
                <a:latin typeface="NikoshBAN" pitchFamily="2" charset="0"/>
                <a:cs typeface="NikoshBAN" pitchFamily="2" charset="0"/>
              </a:rPr>
              <a:t>	</a:t>
            </a:r>
            <a:r>
              <a:rPr lang="as-IN" sz="4800" dirty="0" smtClean="0">
                <a:solidFill>
                  <a:schemeClr val="tx1"/>
                </a:solidFill>
                <a:latin typeface="NikoshBAN" pitchFamily="2" charset="0"/>
                <a:cs typeface="NikoshBAN" pitchFamily="2" charset="0"/>
              </a:rPr>
              <a:t>মা</a:t>
            </a:r>
            <a:r>
              <a:rPr lang="as-IN" sz="4800" dirty="0" smtClean="0">
                <a:solidFill>
                  <a:schemeClr val="tx1"/>
                </a:solidFill>
                <a:latin typeface="NikoshBAN"/>
                <a:cs typeface="NikoshBAN"/>
              </a:rPr>
              <a:t>স্টা</a:t>
            </a:r>
            <a:r>
              <a:rPr lang="as-IN" sz="4800" dirty="0" smtClean="0">
                <a:solidFill>
                  <a:schemeClr val="tx1"/>
                </a:solidFill>
                <a:latin typeface="NikoshBAN" pitchFamily="2" charset="0"/>
                <a:cs typeface="NikoshBAN" pitchFamily="2" charset="0"/>
              </a:rPr>
              <a:t>র </a:t>
            </a:r>
            <a:r>
              <a:rPr lang="as-IN" sz="4800" dirty="0" smtClean="0">
                <a:latin typeface="NikoshBAN" pitchFamily="2" charset="0"/>
                <a:cs typeface="NikoshBAN" pitchFamily="2" charset="0"/>
              </a:rPr>
              <a:t>প্যাটার্ন কাকে বলে?</a:t>
            </a:r>
          </a:p>
          <a:p>
            <a:pPr marL="342900" lvl="0" indent="-342900">
              <a:spcBef>
                <a:spcPct val="20000"/>
              </a:spcBef>
              <a:defRPr/>
            </a:pPr>
            <a:r>
              <a:rPr lang="en-US" sz="4800" dirty="0" smtClean="0">
                <a:latin typeface="NikoshBAN" pitchFamily="2" charset="0"/>
                <a:cs typeface="NikoshBAN" pitchFamily="2" charset="0"/>
              </a:rPr>
              <a:t>0</a:t>
            </a:r>
            <a:r>
              <a:rPr lang="as-IN" sz="4800" dirty="0" smtClean="0">
                <a:latin typeface="NikoshBAN" pitchFamily="2" charset="0"/>
                <a:cs typeface="NikoshBAN" pitchFamily="2" charset="0"/>
              </a:rPr>
              <a:t>৭। </a:t>
            </a:r>
            <a:r>
              <a:rPr lang="en-US" sz="4800" dirty="0" smtClean="0">
                <a:latin typeface="NikoshBAN" pitchFamily="2" charset="0"/>
                <a:cs typeface="NikoshBAN" pitchFamily="2" charset="0"/>
              </a:rPr>
              <a:t>	</a:t>
            </a:r>
            <a:r>
              <a:rPr lang="as-IN" sz="4800" dirty="0" smtClean="0">
                <a:latin typeface="NikoshBAN" pitchFamily="2" charset="0"/>
                <a:cs typeface="NikoshBAN" pitchFamily="2" charset="0"/>
              </a:rPr>
              <a:t>প্রোডাকশন প্যাটার্ন কাকে বলে?</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a:p>
        </p:txBody>
      </p:sp>
      <p:sp>
        <p:nvSpPr>
          <p:cNvPr id="4" name="Title 1"/>
          <p:cNvSpPr txBox="1">
            <a:spLocks/>
          </p:cNvSpPr>
          <p:nvPr/>
        </p:nvSpPr>
        <p:spPr>
          <a:xfrm>
            <a:off x="609600" y="427038"/>
            <a:ext cx="8229600" cy="1143000"/>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7200" b="0" i="0" u="none" strike="noStrike" kern="1200" cap="none" spc="0" normalizeH="0" baseline="0" noProof="0" dirty="0" err="1" smtClean="0">
                <a:ln>
                  <a:noFill/>
                </a:ln>
                <a:solidFill>
                  <a:schemeClr val="dk1"/>
                </a:solidFill>
                <a:effectLst/>
                <a:uLnTx/>
                <a:uFillTx/>
                <a:latin typeface="NikoshBAN" pitchFamily="2" charset="0"/>
                <a:ea typeface="+mn-ea"/>
                <a:cs typeface="NikoshBAN" pitchFamily="2" charset="0"/>
              </a:rPr>
              <a:t>বাড়ির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কাজ</a:t>
            </a:r>
            <a:endParaRPr kumimoji="0" lang="en-US" sz="72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endParaRPr>
          </a:p>
        </p:txBody>
      </p:sp>
      <p:sp>
        <p:nvSpPr>
          <p:cNvPr id="5" name="Content Placeholder 2"/>
          <p:cNvSpPr txBox="1">
            <a:spLocks/>
          </p:cNvSpPr>
          <p:nvPr/>
        </p:nvSpPr>
        <p:spPr>
          <a:xfrm>
            <a:off x="609600" y="1752600"/>
            <a:ext cx="8229600" cy="4525963"/>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4800" b="0" i="0" u="none" strike="noStrike" kern="1200" cap="none" spc="0" normalizeH="0" baseline="0" noProof="0" dirty="0" smtClean="0">
              <a:ln>
                <a:noFill/>
              </a:ln>
              <a:solidFill>
                <a:schemeClr val="dk1"/>
              </a:solidFill>
              <a:effectLst/>
              <a:uLnTx/>
              <a:uFillTx/>
              <a:latin typeface="NikoshBAN" pitchFamily="2" charset="0"/>
              <a:ea typeface="+mn-ea"/>
              <a:cs typeface="NikoshBAN" pitchFamily="2"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4800" b="0" i="0" u="none" strike="noStrike" kern="1200" cap="none" spc="0" normalizeH="0" baseline="0" noProof="0" dirty="0" smtClean="0">
              <a:ln>
                <a:noFill/>
              </a:ln>
              <a:solidFill>
                <a:schemeClr val="dk1"/>
              </a:solidFill>
              <a:effectLst/>
              <a:uLnTx/>
              <a:uFillTx/>
              <a:latin typeface="NikoshBAN" pitchFamily="2" charset="0"/>
              <a:ea typeface="+mn-ea"/>
              <a:cs typeface="NikoshBAN" pitchFamily="2" charset="0"/>
            </a:endParaRPr>
          </a:p>
          <a:p>
            <a:pPr marL="342900" indent="-342900" algn="ctr">
              <a:spcBef>
                <a:spcPct val="20000"/>
              </a:spcBef>
              <a:defRPr/>
            </a:pPr>
            <a:r>
              <a:rPr lang="en-US" sz="4800" dirty="0" err="1" smtClean="0">
                <a:latin typeface="NikoshBAN" pitchFamily="2" charset="0"/>
                <a:cs typeface="NikoshBAN" pitchFamily="2" charset="0"/>
              </a:rPr>
              <a:t>ব্লক</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প্যার্টাণ</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তৈরি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করে</a:t>
            </a:r>
            <a:r>
              <a:rPr lang="en-US" sz="4800" dirty="0" smtClean="0">
                <a:latin typeface="NikoshBAN" pitchFamily="2" charset="0"/>
                <a:cs typeface="NikoshBAN" pitchFamily="2" charset="0"/>
              </a:rPr>
              <a:t> </a:t>
            </a:r>
            <a:r>
              <a:rPr kumimoji="0" lang="en-US" sz="4800" b="0" i="0" u="none" strike="noStrike" kern="1200" cap="none" spc="0" normalizeH="0" baseline="0" noProof="0" dirty="0" err="1" smtClean="0">
                <a:ln>
                  <a:noFill/>
                </a:ln>
                <a:solidFill>
                  <a:schemeClr val="dk1"/>
                </a:solidFill>
                <a:effectLst/>
                <a:uLnTx/>
                <a:uFillTx/>
                <a:latin typeface="NikoshBAN" pitchFamily="2" charset="0"/>
                <a:ea typeface="+mn-ea"/>
                <a:cs typeface="NikoshBAN" pitchFamily="2" charset="0"/>
              </a:rPr>
              <a:t>আনবে</a:t>
            </a:r>
            <a:r>
              <a:rPr kumimoji="0" lang="en-US" sz="4800" b="0" i="0" u="none" strike="noStrike" kern="1200" cap="none" spc="0" normalizeH="0" baseline="0" noProof="0" dirty="0" smtClean="0">
                <a:ln>
                  <a:noFill/>
                </a:ln>
                <a:solidFill>
                  <a:schemeClr val="dk1"/>
                </a:solidFill>
                <a:effectLst/>
                <a:uLnTx/>
                <a:uFillTx/>
                <a:latin typeface="NikoshBAN" pitchFamily="2" charset="0"/>
                <a:ea typeface="+mn-ea"/>
                <a:cs typeface="NikoshBAN" pitchFamily="2" charset="0"/>
              </a:rPr>
              <a:t>। </a:t>
            </a:r>
            <a:endParaRPr kumimoji="0" lang="en-US" sz="48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dk1"/>
          </a:lnRef>
          <a:fillRef idx="2">
            <a:schemeClr val="dk1"/>
          </a:fillRef>
          <a:effectRef idx="1">
            <a:schemeClr val="dk1"/>
          </a:effectRef>
          <a:fontRef idx="minor">
            <a:schemeClr val="dk1"/>
          </a:fontRef>
        </p:style>
        <p:txBody>
          <a:bodyPr/>
          <a:lstStyle/>
          <a:p>
            <a:r>
              <a:rPr lang="en-US" dirty="0" err="1" smtClean="0">
                <a:latin typeface="NikoshBAN" pitchFamily="2" charset="0"/>
                <a:cs typeface="NikoshBAN" pitchFamily="2" charset="0"/>
              </a:rPr>
              <a:t>বলতো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কিসের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ছবি</a:t>
            </a:r>
            <a:endParaRPr lang="en-US" dirty="0">
              <a:latin typeface="NikoshBAN" pitchFamily="2" charset="0"/>
              <a:cs typeface="NikoshBAN" pitchFamily="2" charset="0"/>
            </a:endParaRPr>
          </a:p>
        </p:txBody>
      </p:sp>
      <p:pic>
        <p:nvPicPr>
          <p:cNvPr id="26626" name="Picture 2" descr="C:\Users\Fz\Dropbox\My PC (PC-PC)\Desktop\freelance-garments-pattern-maker.jpg.png"/>
          <p:cNvPicPr>
            <a:picLocks noGrp="1" noChangeAspect="1" noChangeArrowheads="1"/>
          </p:cNvPicPr>
          <p:nvPr>
            <p:ph idx="1"/>
          </p:nvPr>
        </p:nvPicPr>
        <p:blipFill>
          <a:blip r:embed="rId2"/>
          <a:srcRect/>
          <a:stretch>
            <a:fillRect/>
          </a:stretch>
        </p:blipFill>
        <p:spPr bwMode="auto">
          <a:xfrm>
            <a:off x="533400" y="1519385"/>
            <a:ext cx="8001000" cy="5187462"/>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821363"/>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ctr">
              <a:buNone/>
            </a:pPr>
            <a:endParaRPr lang="en-US" dirty="0" smtClean="0">
              <a:latin typeface="NikoshBAN" pitchFamily="2" charset="0"/>
              <a:cs typeface="NikoshBAN" pitchFamily="2" charset="0"/>
            </a:endParaRPr>
          </a:p>
          <a:p>
            <a:pPr algn="ctr">
              <a:buNone/>
            </a:pPr>
            <a:r>
              <a:rPr lang="en-US" sz="28700" dirty="0" err="1" smtClean="0">
                <a:latin typeface="NikoshBAN" pitchFamily="2" charset="0"/>
                <a:cs typeface="NikoshBAN" pitchFamily="2" charset="0"/>
              </a:rPr>
              <a:t>ধন্যবাদ</a:t>
            </a:r>
            <a:endParaRPr lang="en-US" sz="287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style>
          <a:lnRef idx="1">
            <a:schemeClr val="dk1"/>
          </a:lnRef>
          <a:fillRef idx="2">
            <a:schemeClr val="dk1"/>
          </a:fillRef>
          <a:effectRef idx="1">
            <a:schemeClr val="dk1"/>
          </a:effectRef>
          <a:fontRef idx="minor">
            <a:schemeClr val="dk1"/>
          </a:fontRef>
        </p:style>
        <p:txBody>
          <a:bodyPr>
            <a:normAutofit/>
          </a:bodyPr>
          <a:lstStyle/>
          <a:p>
            <a:pPr algn="ctr">
              <a:buNone/>
            </a:pPr>
            <a:endParaRPr lang="en-US" sz="6000" dirty="0" smtClean="0">
              <a:latin typeface="NikoshBAN" pitchFamily="2" charset="0"/>
              <a:cs typeface="NikoshBAN" pitchFamily="2" charset="0"/>
            </a:endParaRPr>
          </a:p>
          <a:p>
            <a:pPr algn="ctr">
              <a:buNone/>
            </a:pPr>
            <a:r>
              <a:rPr lang="en-US" sz="6000" dirty="0" err="1" smtClean="0">
                <a:latin typeface="NikoshBAN" pitchFamily="2" charset="0"/>
                <a:cs typeface="NikoshBAN" pitchFamily="2" charset="0"/>
              </a:rPr>
              <a:t>ঠিক</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বলেছ</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এটা</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একটি</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প্যাটার্ণ</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এর</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ছবি</a:t>
            </a:r>
            <a:endParaRPr lang="en-US" sz="60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r>
              <a:rPr lang="en-US" sz="7200" dirty="0" err="1" smtClean="0">
                <a:latin typeface="NikoshBAN" pitchFamily="2" charset="0"/>
                <a:cs typeface="NikoshBAN" pitchFamily="2" charset="0"/>
              </a:rPr>
              <a:t>আজকের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পাঠের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বিষয়</a:t>
            </a:r>
            <a:endParaRPr lang="en-US" sz="7200" dirty="0">
              <a:latin typeface="NikoshBAN" pitchFamily="2" charset="0"/>
              <a:cs typeface="NikoshBAN" pitchFamily="2" charset="0"/>
            </a:endParaRPr>
          </a:p>
        </p:txBody>
      </p:sp>
      <p:graphicFrame>
        <p:nvGraphicFramePr>
          <p:cNvPr id="4" name="Content Placeholder 3"/>
          <p:cNvGraphicFramePr>
            <a:graphicFrameLocks noGrp="1"/>
          </p:cNvGraphicFramePr>
          <p:nvPr>
            <p:ph idx="1"/>
          </p:nvPr>
        </p:nvGraphicFramePr>
        <p:xfrm>
          <a:off x="457200" y="1951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r>
              <a:rPr lang="en-US" sz="8000" dirty="0" err="1" smtClean="0">
                <a:latin typeface="NikoshBAN" pitchFamily="2" charset="0"/>
                <a:cs typeface="NikoshBAN" pitchFamily="2" charset="0"/>
              </a:rPr>
              <a:t>শিক্ষন</a:t>
            </a:r>
            <a:r>
              <a:rPr lang="en-US" sz="8000" dirty="0" smtClean="0">
                <a:latin typeface="NikoshBAN" pitchFamily="2" charset="0"/>
                <a:cs typeface="NikoshBAN" pitchFamily="2" charset="0"/>
              </a:rPr>
              <a:t> </a:t>
            </a:r>
            <a:r>
              <a:rPr lang="en-US" sz="8000" dirty="0" err="1" smtClean="0">
                <a:latin typeface="NikoshBAN" pitchFamily="2" charset="0"/>
                <a:cs typeface="NikoshBAN" pitchFamily="2" charset="0"/>
              </a:rPr>
              <a:t>ফল</a:t>
            </a:r>
            <a:endParaRPr lang="en-US" sz="8000" dirty="0">
              <a:latin typeface="NikoshBAN" pitchFamily="2" charset="0"/>
              <a:cs typeface="NikoshBAN" pitchFamily="2"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as-IN" sz="3600" dirty="0" smtClean="0">
                <a:latin typeface="NikoshBAN" pitchFamily="2" charset="0"/>
                <a:cs typeface="NikoshBAN" pitchFamily="2" charset="0"/>
              </a:rPr>
              <a:t>প্যাটার্নের সংজ্ঞা দিতে পারবে।</a:t>
            </a:r>
          </a:p>
          <a:p>
            <a:pPr>
              <a:buNone/>
            </a:pPr>
            <a:r>
              <a:rPr lang="as-IN" sz="3600" dirty="0" smtClean="0">
                <a:latin typeface="NikoshBAN" pitchFamily="2" charset="0"/>
                <a:cs typeface="NikoshBAN" pitchFamily="2" charset="0"/>
              </a:rPr>
              <a:t>প্যাটার্ন তৈরির প্রক্রিয়া বর্ণনা করতে পারবে।</a:t>
            </a:r>
          </a:p>
          <a:p>
            <a:pPr>
              <a:buNone/>
            </a:pPr>
            <a:r>
              <a:rPr lang="as-IN" sz="3600" dirty="0" smtClean="0">
                <a:latin typeface="NikoshBAN" pitchFamily="2" charset="0"/>
                <a:cs typeface="NikoshBAN" pitchFamily="2" charset="0"/>
              </a:rPr>
              <a:t>প্যাটার্ন কত প্রকার ও কি কি তা জানতে পারবে।</a:t>
            </a:r>
          </a:p>
          <a:p>
            <a:pPr>
              <a:buNone/>
            </a:pPr>
            <a:r>
              <a:rPr lang="as-IN" sz="3600" dirty="0" smtClean="0">
                <a:latin typeface="NikoshBAN"/>
                <a:cs typeface="NikoshBAN"/>
              </a:rPr>
              <a:t>ব্ল</a:t>
            </a:r>
            <a:r>
              <a:rPr lang="as-IN" sz="3600" dirty="0" smtClean="0">
                <a:latin typeface="NikoshBAN" pitchFamily="2" charset="0"/>
                <a:cs typeface="NikoshBAN" pitchFamily="2" charset="0"/>
              </a:rPr>
              <a:t>ক প্যাটার্ন </a:t>
            </a:r>
            <a:r>
              <a:rPr lang="as-IN" sz="3600" dirty="0" smtClean="0">
                <a:latin typeface="NikoshBAN" pitchFamily="2" charset="0"/>
                <a:cs typeface="NikoshBAN" pitchFamily="2" charset="0"/>
              </a:rPr>
              <a:t>সম্পর্কে জানতে পারবে।</a:t>
            </a:r>
          </a:p>
          <a:p>
            <a:pPr>
              <a:buNone/>
            </a:pPr>
            <a:r>
              <a:rPr lang="as-IN" sz="3600" dirty="0" smtClean="0">
                <a:latin typeface="NikoshBAN" pitchFamily="2" charset="0"/>
                <a:cs typeface="NikoshBAN" pitchFamily="2" charset="0"/>
              </a:rPr>
              <a:t>স্যাম্পল প্যাটার্ন সম্পর্কে জানতে পারবে।</a:t>
            </a:r>
          </a:p>
          <a:p>
            <a:pPr>
              <a:buNone/>
            </a:pPr>
            <a:r>
              <a:rPr lang="as-IN" sz="3600" dirty="0" smtClean="0">
                <a:latin typeface="NikoshBAN" pitchFamily="2" charset="0"/>
                <a:cs typeface="NikoshBAN" pitchFamily="2" charset="0"/>
              </a:rPr>
              <a:t>মা¯টার প্যাটার্ন সম্পর্কে জানতে পারবে।</a:t>
            </a:r>
          </a:p>
          <a:p>
            <a:pPr>
              <a:buNone/>
            </a:pPr>
            <a:r>
              <a:rPr lang="as-IN" sz="3600" dirty="0" smtClean="0">
                <a:latin typeface="NikoshBAN" pitchFamily="2" charset="0"/>
                <a:cs typeface="NikoshBAN" pitchFamily="2" charset="0"/>
              </a:rPr>
              <a:t>প্রোডাকশন প্যাটার্ন সম্পর্কে জানতে পারবে।</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err="1" smtClean="0">
                <a:latin typeface="NikoshBAN" pitchFamily="2" charset="0"/>
                <a:cs typeface="NikoshBAN" pitchFamily="2" charset="0"/>
              </a:rPr>
              <a:t>প্যাটার্ণ</a:t>
            </a:r>
            <a:endParaRPr lang="en-US"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algn="just"/>
            <a:r>
              <a:rPr lang="as-IN" sz="4000" dirty="0" smtClean="0">
                <a:latin typeface="NikoshBAN" pitchFamily="2" charset="0"/>
                <a:cs typeface="NikoshBAN" pitchFamily="2" charset="0"/>
              </a:rPr>
              <a:t>প্যাটান </a:t>
            </a:r>
            <a:r>
              <a:rPr lang="en-US" sz="4000" dirty="0" smtClean="0">
                <a:latin typeface="NikoshBAN" pitchFamily="2" charset="0"/>
                <a:cs typeface="NikoshBAN" pitchFamily="2" charset="0"/>
              </a:rPr>
              <a:t>(Pattern): </a:t>
            </a:r>
            <a:r>
              <a:rPr lang="as-IN" sz="4000" dirty="0" smtClean="0">
                <a:latin typeface="NikoshBAN" pitchFamily="2" charset="0"/>
                <a:cs typeface="NikoshBAN" pitchFamily="2" charset="0"/>
              </a:rPr>
              <a:t>বিভিন্ন শিল্প কারখানায় যখন কোনো দ্রব্য প্রস্তুত করতে হয় তখন তা প্রস্তুতের পূর্বে অনুরূপ এক বা একাধিক নকশা বা ছাঁচ তৈরি করে নিতে হয় । তেমনি ভাবে পোশাক প্রস্তুতের ক্ষেত্রেও পোশাক তৈরির পূর্বে অনুরূপ ভাবে একটি পোশাকের ছাঁচ তৈরি করে নিতে হয় যাকে প্যাটার্ন বলে।</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3400" y="685800"/>
            <a:ext cx="8153400" cy="5440363"/>
          </a:xfrm>
        </p:spPr>
        <p:style>
          <a:lnRef idx="1">
            <a:schemeClr val="dk1"/>
          </a:lnRef>
          <a:fillRef idx="2">
            <a:schemeClr val="dk1"/>
          </a:fillRef>
          <a:effectRef idx="1">
            <a:schemeClr val="dk1"/>
          </a:effectRef>
          <a:fontRef idx="minor">
            <a:schemeClr val="dk1"/>
          </a:fontRef>
        </p:style>
        <p:txBody>
          <a:bodyPr>
            <a:noAutofit/>
          </a:bodyPr>
          <a:lstStyle/>
          <a:p>
            <a:pPr algn="just"/>
            <a:r>
              <a:rPr lang="as-IN" sz="4400" dirty="0" smtClean="0">
                <a:latin typeface="NikoshBAN" pitchFamily="2" charset="0"/>
                <a:cs typeface="NikoshBAN" pitchFamily="2" charset="0"/>
              </a:rPr>
              <a:t>এই প্যাটার্নই পোশাক তৈরি প্রথম ধাপ। প্যাটার্ন প্রস্তুত করতে হলে একজন প্যাটার্ন প্রস্তুতকারকে পোশাক প্রযুক্তি বিদ্যায় খুবই দক্ষ হতে হয়। দক্ষ হতে হয় অঙ্কন কাজে। জানতে হয় প্যাটার্ন তৈরির বেশ কিছু নিয়ম। নিচে প্যাটার্ন ও প্যাটার্ন তৈরির নিয়ম সন্মন্ধে বিস্তারিত আলোচনা করা হল।</a:t>
            </a:r>
            <a:endParaRPr lang="en-US" sz="4400" dirty="0" smtClean="0">
              <a:latin typeface="NikoshBAN" pitchFamily="2" charset="0"/>
              <a:cs typeface="NikoshBAN" pitchFamily="2" charset="0"/>
            </a:endParaRPr>
          </a:p>
          <a:p>
            <a:pPr>
              <a:buNone/>
            </a:pPr>
            <a:endParaRPr lang="en-US" sz="4400" dirty="0">
              <a:latin typeface="NikoshBAN" pitchFamily="2" charset="0"/>
              <a:cs typeface="NikoshBAN"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s-IN" dirty="0" smtClean="0">
                <a:solidFill>
                  <a:srgbClr val="FF0000"/>
                </a:solidFill>
                <a:latin typeface="NikoshBAN" pitchFamily="2" charset="0"/>
                <a:cs typeface="NikoshBAN" pitchFamily="2" charset="0"/>
              </a:rPr>
              <a:t>প্যাটার্ন তৈরির  প্রক্রিয়াঃ</a:t>
            </a:r>
            <a:endParaRPr lang="en-US" dirty="0">
              <a:latin typeface="NikoshBAN" pitchFamily="2" charset="0"/>
              <a:cs typeface="NikoshBAN" pitchFamily="2" charset="0"/>
            </a:endParaRP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algn="just"/>
            <a:r>
              <a:rPr lang="as-IN" sz="6000" dirty="0" smtClean="0">
                <a:latin typeface="NikoshBAN" pitchFamily="2" charset="0"/>
                <a:cs typeface="NikoshBAN" pitchFamily="2" charset="0"/>
              </a:rPr>
              <a:t>প্যাটার্ন বিভিন্ন প্রক্রিয়ায় তৈরি করা যায় । মূলত ক্রেতার চাহিদার উপরই নির্ভর করে প্যাটার্ন কোনে পদ্ধতিতে তৈরি করা হবে।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589</Words>
  <Application>Microsoft Office PowerPoint</Application>
  <PresentationFormat>On-screen Show (4:3)</PresentationFormat>
  <Paragraphs>122</Paragraphs>
  <Slides>30</Slides>
  <Notes>0</Notes>
  <HiddenSlides>0</HiddenSlides>
  <MMClips>1</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আজকের ক্লাসে সবাইকে স্বাগতম</vt:lpstr>
      <vt:lpstr>পরিচিতি</vt:lpstr>
      <vt:lpstr>বলতো এটা কিসের ছবি</vt:lpstr>
      <vt:lpstr>Slide 4</vt:lpstr>
      <vt:lpstr>আজকের পাঠের বিষয়</vt:lpstr>
      <vt:lpstr>শিক্ষন ফল</vt:lpstr>
      <vt:lpstr>প্যাটার্ণ</vt:lpstr>
      <vt:lpstr>Slide 8</vt:lpstr>
      <vt:lpstr>প্যাটার্ন তৈরির  প্রক্রিয়াঃ</vt:lpstr>
      <vt:lpstr>সাধারণত দুই পদ্ধতিতে প্যাটার্ন তৈরি করা হয়। যেমনঃ</vt:lpstr>
      <vt:lpstr>ইন্ডাষ্ট্রিয়াল পদ্ধতি</vt:lpstr>
      <vt:lpstr>ডোমেস্টিক পদ্ধতি</vt:lpstr>
      <vt:lpstr>দুই পদ্ধতিতেই প্যাটার্ন মূলত  চার প্রকারের হায়ে থাকে </vt:lpstr>
      <vt:lpstr>ব্লক প্যাটার্ন</vt:lpstr>
      <vt:lpstr>ব্লক প্যাটার্নকে আকার দুই ভাগে ভাগ করা যায়:</vt:lpstr>
      <vt:lpstr>বডি ব্লক</vt:lpstr>
      <vt:lpstr>গার্মেন্ট ব্লক</vt:lpstr>
      <vt:lpstr>স্যাম্পল প্যাটার্ন </vt:lpstr>
      <vt:lpstr>মাস্টার প্যাটার্ন</vt:lpstr>
      <vt:lpstr>Slide 20</vt:lpstr>
      <vt:lpstr>প্রোডাকশন প্যাটার্নঃ </vt:lpstr>
      <vt:lpstr>প্রোডাকশন প্যাটার্নকে আবার দুই ভাবে ভাগ করা যায়ঃ</vt:lpstr>
      <vt:lpstr>ফেব্রিক প্যাটার্ন </vt:lpstr>
      <vt:lpstr>ফিনিশ প্যাটার্ন</vt:lpstr>
      <vt:lpstr>তুলনামূলক চিত্র</vt:lpstr>
      <vt:lpstr>প্যাটার্ন তৈরির ভিডিও:</vt:lpstr>
      <vt:lpstr>দলগত কাজ</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City</dc:creator>
  <cp:lastModifiedBy>Fz</cp:lastModifiedBy>
  <cp:revision>119</cp:revision>
  <dcterms:created xsi:type="dcterms:W3CDTF">2020-07-03T13:48:22Z</dcterms:created>
  <dcterms:modified xsi:type="dcterms:W3CDTF">2021-07-01T04:02:26Z</dcterms:modified>
</cp:coreProperties>
</file>