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08" r:id="rId3"/>
    <p:sldId id="305" r:id="rId4"/>
    <p:sldId id="293" r:id="rId5"/>
    <p:sldId id="291" r:id="rId6"/>
    <p:sldId id="310" r:id="rId7"/>
    <p:sldId id="312" r:id="rId8"/>
    <p:sldId id="309" r:id="rId9"/>
    <p:sldId id="306" r:id="rId10"/>
    <p:sldId id="307" r:id="rId11"/>
    <p:sldId id="258" r:id="rId12"/>
    <p:sldId id="256" r:id="rId13"/>
    <p:sldId id="297" r:id="rId14"/>
    <p:sldId id="262" r:id="rId15"/>
    <p:sldId id="294" r:id="rId16"/>
    <p:sldId id="289" r:id="rId17"/>
    <p:sldId id="264" r:id="rId18"/>
    <p:sldId id="263" r:id="rId19"/>
    <p:sldId id="265" r:id="rId20"/>
    <p:sldId id="266" r:id="rId21"/>
    <p:sldId id="290" r:id="rId22"/>
    <p:sldId id="261" r:id="rId23"/>
    <p:sldId id="259" r:id="rId24"/>
    <p:sldId id="295" r:id="rId25"/>
    <p:sldId id="298" r:id="rId26"/>
    <p:sldId id="299" r:id="rId27"/>
    <p:sldId id="300" r:id="rId28"/>
    <p:sldId id="301" r:id="rId29"/>
    <p:sldId id="302" r:id="rId30"/>
    <p:sldId id="267" r:id="rId31"/>
    <p:sldId id="296" r:id="rId32"/>
    <p:sldId id="313" r:id="rId33"/>
    <p:sldId id="268" r:id="rId34"/>
    <p:sldId id="269" r:id="rId35"/>
    <p:sldId id="260" r:id="rId36"/>
    <p:sldId id="314" r:id="rId37"/>
    <p:sldId id="270" r:id="rId38"/>
    <p:sldId id="281"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1" autoAdjust="0"/>
    <p:restoredTop sz="94660"/>
  </p:normalViewPr>
  <p:slideViewPr>
    <p:cSldViewPr>
      <p:cViewPr>
        <p:scale>
          <a:sx n="70" d="100"/>
          <a:sy n="70" d="100"/>
        </p:scale>
        <p:origin x="-114" y="11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
        <p:nvSpPr>
          <p:cNvPr id="3" name="TextBox 2"/>
          <p:cNvSpPr txBox="1"/>
          <p:nvPr/>
        </p:nvSpPr>
        <p:spPr>
          <a:xfrm>
            <a:off x="3048000" y="533400"/>
            <a:ext cx="2286000" cy="707886"/>
          </a:xfrm>
          <a:prstGeom prst="rect">
            <a:avLst/>
          </a:prstGeom>
          <a:noFill/>
        </p:spPr>
        <p:txBody>
          <a:bodyPr wrap="square" rtlCol="0">
            <a:spAutoFit/>
          </a:bodyPr>
          <a:lstStyle/>
          <a:p>
            <a:r>
              <a:rPr lang="en-US" sz="4000" dirty="0" smtClean="0"/>
              <a:t>Welcome</a:t>
            </a:r>
            <a:endParaRPr lang="en-US" sz="4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458" y="4507468"/>
            <a:ext cx="1917342" cy="584775"/>
          </a:xfrm>
          <a:prstGeom prst="rect">
            <a:avLst/>
          </a:prstGeom>
          <a:solidFill>
            <a:srgbClr val="92D050"/>
          </a:solidFill>
          <a:ln w="76200">
            <a:solidFill>
              <a:srgbClr val="0070C0"/>
            </a:solidFill>
          </a:ln>
        </p:spPr>
        <p:txBody>
          <a:bodyPr wrap="square">
            <a:spAutoFit/>
          </a:bodyPr>
          <a:lstStyle/>
          <a:p>
            <a:r>
              <a:rPr lang="en-US" sz="3200" dirty="0" smtClean="0"/>
              <a:t>humanity</a:t>
            </a:r>
            <a:endParaRPr lang="en-US" sz="3200" dirty="0"/>
          </a:p>
        </p:txBody>
      </p:sp>
      <p:pic>
        <p:nvPicPr>
          <p:cNvPr id="3" name="Picture 2" descr="1556163754-u101792_879091_923357.jpg"/>
          <p:cNvPicPr>
            <a:picLocks noChangeAspect="1"/>
          </p:cNvPicPr>
          <p:nvPr/>
        </p:nvPicPr>
        <p:blipFill>
          <a:blip r:embed="rId2" cstate="print"/>
          <a:stretch>
            <a:fillRect/>
          </a:stretch>
        </p:blipFill>
        <p:spPr>
          <a:xfrm>
            <a:off x="228600" y="457200"/>
            <a:ext cx="7467600" cy="3810000"/>
          </a:xfrm>
          <a:prstGeom prst="rect">
            <a:avLst/>
          </a:prstGeom>
          <a:ln w="76200">
            <a:solidFill>
              <a:srgbClr val="00B0F0"/>
            </a:solidFill>
          </a:ln>
        </p:spPr>
      </p:pic>
      <p:sp>
        <p:nvSpPr>
          <p:cNvPr id="4" name="TextBox 3"/>
          <p:cNvSpPr txBox="1"/>
          <p:nvPr/>
        </p:nvSpPr>
        <p:spPr>
          <a:xfrm>
            <a:off x="304800" y="5334000"/>
            <a:ext cx="6629400" cy="523220"/>
          </a:xfrm>
          <a:prstGeom prst="rect">
            <a:avLst/>
          </a:prstGeom>
          <a:solidFill>
            <a:schemeClr val="accent6">
              <a:lumMod val="75000"/>
            </a:schemeClr>
          </a:solidFill>
          <a:ln w="76200">
            <a:solidFill>
              <a:srgbClr val="00B050"/>
            </a:solidFill>
          </a:ln>
        </p:spPr>
        <p:txBody>
          <a:bodyPr wrap="square" rtlCol="0">
            <a:spAutoFit/>
          </a:bodyPr>
          <a:lstStyle/>
          <a:p>
            <a:r>
              <a:rPr lang="en-US" sz="2800" dirty="0" smtClean="0"/>
              <a:t>Humanity means the quality of being human </a:t>
            </a:r>
            <a:endParaRPr lang="en-US" sz="2800" dirty="0"/>
          </a:p>
        </p:txBody>
      </p:sp>
      <p:sp>
        <p:nvSpPr>
          <p:cNvPr id="5" name="TextBox 4"/>
          <p:cNvSpPr txBox="1"/>
          <p:nvPr/>
        </p:nvSpPr>
        <p:spPr>
          <a:xfrm>
            <a:off x="381000" y="6096000"/>
            <a:ext cx="7162800" cy="523220"/>
          </a:xfrm>
          <a:prstGeom prst="rect">
            <a:avLst/>
          </a:prstGeom>
          <a:solidFill>
            <a:srgbClr val="00B0F0"/>
          </a:solidFill>
          <a:ln w="76200">
            <a:solidFill>
              <a:schemeClr val="accent6">
                <a:lumMod val="75000"/>
              </a:schemeClr>
            </a:solidFill>
          </a:ln>
        </p:spPr>
        <p:txBody>
          <a:bodyPr wrap="square" rtlCol="0">
            <a:spAutoFit/>
          </a:bodyPr>
          <a:lstStyle/>
          <a:p>
            <a:r>
              <a:rPr lang="en-US" sz="2800" dirty="0" smtClean="0"/>
              <a:t>Mother Teresa was a symbol of humanity</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228600" y="990600"/>
            <a:ext cx="8714342" cy="5638800"/>
          </a:xfrm>
          <a:prstGeom prst="rect">
            <a:avLst/>
          </a:prstGeom>
          <a:ln w="76200">
            <a:solidFill>
              <a:schemeClr val="accent6">
                <a:lumMod val="75000"/>
              </a:schemeClr>
            </a:solidFill>
          </a:ln>
        </p:spPr>
      </p:pic>
      <p:sp>
        <p:nvSpPr>
          <p:cNvPr id="3" name="TextBox 2"/>
          <p:cNvSpPr txBox="1"/>
          <p:nvPr/>
        </p:nvSpPr>
        <p:spPr>
          <a:xfrm>
            <a:off x="2895600" y="152400"/>
            <a:ext cx="2590800" cy="646331"/>
          </a:xfrm>
          <a:prstGeom prst="rect">
            <a:avLst/>
          </a:prstGeom>
          <a:solidFill>
            <a:srgbClr val="00B050"/>
          </a:solidFill>
          <a:ln w="57150">
            <a:solidFill>
              <a:schemeClr val="accent2">
                <a:lumMod val="75000"/>
              </a:schemeClr>
            </a:solidFill>
          </a:ln>
        </p:spPr>
        <p:txBody>
          <a:bodyPr wrap="square" rtlCol="0">
            <a:spAutoFit/>
          </a:bodyPr>
          <a:lstStyle/>
          <a:p>
            <a:r>
              <a:rPr lang="en-US" sz="3600" dirty="0" smtClean="0"/>
              <a:t>Reading Test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63989.jpg"/>
          <p:cNvPicPr>
            <a:picLocks noChangeAspect="1"/>
          </p:cNvPicPr>
          <p:nvPr/>
        </p:nvPicPr>
        <p:blipFill>
          <a:blip r:embed="rId2" cstate="print"/>
          <a:stretch>
            <a:fillRect/>
          </a:stretch>
        </p:blipFill>
        <p:spPr>
          <a:xfrm>
            <a:off x="228600" y="304800"/>
            <a:ext cx="8686800" cy="6324600"/>
          </a:xfrm>
          <a:prstGeom prst="rect">
            <a:avLst/>
          </a:prstGeom>
          <a:ln w="76200">
            <a:solidFill>
              <a:srgbClr val="92D05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ffb0ea1743403583e38c56700e128d_8.jpg"/>
          <p:cNvPicPr>
            <a:picLocks noChangeAspect="1"/>
          </p:cNvPicPr>
          <p:nvPr/>
        </p:nvPicPr>
        <p:blipFill>
          <a:blip r:embed="rId2" cstate="print"/>
          <a:stretch>
            <a:fillRect/>
          </a:stretch>
        </p:blipFill>
        <p:spPr>
          <a:xfrm>
            <a:off x="228600" y="304800"/>
            <a:ext cx="8686800" cy="6248400"/>
          </a:xfrm>
          <a:prstGeom prst="rect">
            <a:avLst/>
          </a:prstGeom>
          <a:ln w="76200">
            <a:solidFill>
              <a:schemeClr val="accent2">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d-celebrations-700x431.jpg"/>
          <p:cNvPicPr>
            <a:picLocks noChangeAspect="1"/>
          </p:cNvPicPr>
          <p:nvPr/>
        </p:nvPicPr>
        <p:blipFill>
          <a:blip r:embed="rId2" cstate="print"/>
          <a:stretch>
            <a:fillRect/>
          </a:stretch>
        </p:blipFill>
        <p:spPr>
          <a:xfrm>
            <a:off x="381000" y="304800"/>
            <a:ext cx="8305800" cy="617220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12642"/>
            <a:ext cx="8229600" cy="5016758"/>
          </a:xfrm>
          <a:prstGeom prst="rect">
            <a:avLst/>
          </a:prstGeom>
          <a:solidFill>
            <a:schemeClr val="accent2">
              <a:lumMod val="40000"/>
              <a:lumOff val="60000"/>
            </a:schemeClr>
          </a:solidFill>
          <a:ln w="76200">
            <a:solidFill>
              <a:srgbClr val="00B0F0"/>
            </a:solidFill>
          </a:ln>
        </p:spPr>
        <p:txBody>
          <a:bodyPr wrap="square">
            <a:spAutoFit/>
          </a:bodyPr>
          <a:lstStyle/>
          <a:p>
            <a:pPr algn="just"/>
            <a:r>
              <a:rPr lang="en-US" sz="4000" dirty="0" err="1" smtClean="0"/>
              <a:t>Eid</a:t>
            </a:r>
            <a:r>
              <a:rPr lang="en-US" sz="4000" dirty="0" smtClean="0"/>
              <a:t> is the main religious festival of the Muslims in </a:t>
            </a:r>
            <a:r>
              <a:rPr lang="en-US" sz="4000" dirty="0" err="1" smtClean="0"/>
              <a:t>Bangladeh</a:t>
            </a:r>
            <a:r>
              <a:rPr lang="en-US" sz="4000" dirty="0" smtClean="0"/>
              <a:t>. </a:t>
            </a:r>
            <a:r>
              <a:rPr lang="en-US" sz="4000" dirty="0" err="1" smtClean="0"/>
              <a:t>Eid</a:t>
            </a:r>
            <a:r>
              <a:rPr lang="en-US" sz="4000" dirty="0" smtClean="0"/>
              <a:t> means happiness. </a:t>
            </a:r>
            <a:r>
              <a:rPr lang="en-US" sz="4000" dirty="0" err="1" smtClean="0"/>
              <a:t>Eveyone</a:t>
            </a:r>
            <a:r>
              <a:rPr lang="en-US" sz="4000" dirty="0" smtClean="0"/>
              <a:t> wants to share this happiness with their near and dear ones. So most of the people, who are living outside their home for different reasons have a strong desire to get back home during the </a:t>
            </a:r>
            <a:r>
              <a:rPr lang="en-US" sz="4000" dirty="0" err="1" smtClean="0"/>
              <a:t>Eid</a:t>
            </a:r>
            <a:r>
              <a:rPr lang="en-US" sz="4000" dirty="0" smtClean="0"/>
              <a:t> vacations.</a:t>
            </a:r>
            <a:endParaRPr lang="en-US" sz="4000" dirty="0"/>
          </a:p>
        </p:txBody>
      </p:sp>
      <p:sp>
        <p:nvSpPr>
          <p:cNvPr id="3" name="TextBox 2"/>
          <p:cNvSpPr txBox="1"/>
          <p:nvPr/>
        </p:nvSpPr>
        <p:spPr>
          <a:xfrm>
            <a:off x="1371600" y="457200"/>
            <a:ext cx="6019800" cy="461665"/>
          </a:xfrm>
          <a:prstGeom prst="rect">
            <a:avLst/>
          </a:prstGeom>
          <a:solidFill>
            <a:srgbClr val="92D050"/>
          </a:solidFill>
          <a:ln w="57150">
            <a:solidFill>
              <a:srgbClr val="00B0F0"/>
            </a:solidFill>
          </a:ln>
        </p:spPr>
        <p:txBody>
          <a:bodyPr wrap="square" rtlCol="0">
            <a:spAutoFit/>
          </a:bodyPr>
          <a:lstStyle/>
          <a:p>
            <a:r>
              <a:rPr lang="en-US" sz="2400" dirty="0" smtClean="0"/>
              <a:t>Please open your text book .page number- 172</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24368_Thousands leave Dhaka.jpg"/>
          <p:cNvPicPr>
            <a:picLocks noChangeAspect="1"/>
          </p:cNvPicPr>
          <p:nvPr/>
        </p:nvPicPr>
        <p:blipFill>
          <a:blip r:embed="rId2" cstate="print"/>
          <a:stretch>
            <a:fillRect/>
          </a:stretch>
        </p:blipFill>
        <p:spPr>
          <a:xfrm>
            <a:off x="228600" y="228600"/>
            <a:ext cx="8686800" cy="6248400"/>
          </a:xfrm>
          <a:prstGeom prst="rect">
            <a:avLst/>
          </a:prstGeom>
          <a:ln w="76200">
            <a:solidFill>
              <a:schemeClr val="accent2">
                <a:lumMod val="7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goers1.jpg"/>
          <p:cNvPicPr>
            <a:picLocks noChangeAspect="1"/>
          </p:cNvPicPr>
          <p:nvPr/>
        </p:nvPicPr>
        <p:blipFill>
          <a:blip r:embed="rId2" cstate="print"/>
          <a:stretch>
            <a:fillRect/>
          </a:stretch>
        </p:blipFill>
        <p:spPr>
          <a:xfrm>
            <a:off x="152400" y="228601"/>
            <a:ext cx="8763000" cy="63246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201708310711.jpg"/>
          <p:cNvPicPr>
            <a:picLocks noChangeAspect="1"/>
          </p:cNvPicPr>
          <p:nvPr/>
        </p:nvPicPr>
        <p:blipFill>
          <a:blip r:embed="rId2" cstate="print"/>
          <a:stretch>
            <a:fillRect/>
          </a:stretch>
        </p:blipFill>
        <p:spPr>
          <a:xfrm>
            <a:off x="304800" y="304800"/>
            <a:ext cx="8534400" cy="63246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ramat_ali.jpg"/>
          <p:cNvPicPr>
            <a:picLocks noChangeAspect="1"/>
          </p:cNvPicPr>
          <p:nvPr/>
        </p:nvPicPr>
        <p:blipFill>
          <a:blip r:embed="rId2" cstate="print"/>
          <a:stretch>
            <a:fillRect/>
          </a:stretch>
        </p:blipFill>
        <p:spPr>
          <a:xfrm>
            <a:off x="152400" y="304800"/>
            <a:ext cx="8839200" cy="6324600"/>
          </a:xfrm>
          <a:prstGeom prst="rect">
            <a:avLst/>
          </a:prstGeom>
          <a:ln w="76200">
            <a:solidFill>
              <a:srgbClr val="7030A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aEg4e8T.jpg"/>
          <p:cNvPicPr>
            <a:picLocks noChangeAspect="1"/>
          </p:cNvPicPr>
          <p:nvPr/>
        </p:nvPicPr>
        <p:blipFill>
          <a:blip r:embed="rId2" cstate="print"/>
          <a:stretch>
            <a:fillRect/>
          </a:stretch>
        </p:blipFill>
        <p:spPr>
          <a:xfrm>
            <a:off x="0" y="85725"/>
            <a:ext cx="9144000" cy="6772275"/>
          </a:xfrm>
          <a:prstGeom prst="rect">
            <a:avLst/>
          </a:prstGeom>
        </p:spPr>
      </p:pic>
      <p:pic>
        <p:nvPicPr>
          <p:cNvPr id="4" name="Picture 3" descr="vbnm.jpg"/>
          <p:cNvPicPr>
            <a:picLocks noChangeAspect="1"/>
          </p:cNvPicPr>
          <p:nvPr/>
        </p:nvPicPr>
        <p:blipFill>
          <a:blip r:embed="rId3" cstate="print"/>
          <a:stretch>
            <a:fillRect/>
          </a:stretch>
        </p:blipFill>
        <p:spPr>
          <a:xfrm>
            <a:off x="5181600" y="914400"/>
            <a:ext cx="3121152" cy="3121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838200" y="1600200"/>
            <a:ext cx="3810000" cy="1477328"/>
          </a:xfrm>
          <a:prstGeom prst="rect">
            <a:avLst/>
          </a:prstGeom>
          <a:solidFill>
            <a:srgbClr val="92D050"/>
          </a:solidFill>
          <a:ln w="38100">
            <a:solidFill>
              <a:schemeClr val="accent2">
                <a:lumMod val="75000"/>
              </a:schemeClr>
            </a:solidFill>
          </a:ln>
        </p:spPr>
        <p:txBody>
          <a:bodyPr wrap="square" rtlCol="0">
            <a:spAutoFit/>
          </a:bodyPr>
          <a:lstStyle/>
          <a:p>
            <a:r>
              <a:rPr lang="en-US" dirty="0" err="1" smtClean="0"/>
              <a:t>Ujjal</a:t>
            </a:r>
            <a:r>
              <a:rPr lang="en-US" dirty="0" smtClean="0"/>
              <a:t> Kumar </a:t>
            </a:r>
            <a:r>
              <a:rPr lang="en-US" dirty="0" err="1" smtClean="0"/>
              <a:t>Ghosh</a:t>
            </a:r>
            <a:endParaRPr lang="en-US" dirty="0" smtClean="0"/>
          </a:p>
          <a:p>
            <a:r>
              <a:rPr lang="en-US" dirty="0" smtClean="0"/>
              <a:t>Assistant Teacher (English)</a:t>
            </a:r>
          </a:p>
          <a:p>
            <a:r>
              <a:rPr lang="en-US" dirty="0" err="1" smtClean="0"/>
              <a:t>Chuadanga</a:t>
            </a:r>
            <a:r>
              <a:rPr lang="en-US" dirty="0" smtClean="0"/>
              <a:t> </a:t>
            </a:r>
            <a:r>
              <a:rPr lang="en-US" dirty="0" err="1" smtClean="0"/>
              <a:t>Krishnanagor</a:t>
            </a:r>
            <a:r>
              <a:rPr lang="en-US" dirty="0" smtClean="0"/>
              <a:t> High school</a:t>
            </a:r>
          </a:p>
          <a:p>
            <a:r>
              <a:rPr lang="en-US" dirty="0" err="1" smtClean="0"/>
              <a:t>Panjia</a:t>
            </a:r>
            <a:r>
              <a:rPr lang="en-US" dirty="0" smtClean="0"/>
              <a:t> </a:t>
            </a:r>
            <a:r>
              <a:rPr lang="en-US" dirty="0" err="1" smtClean="0"/>
              <a:t>Keshabpur</a:t>
            </a:r>
            <a:r>
              <a:rPr lang="en-US" dirty="0" smtClean="0"/>
              <a:t> </a:t>
            </a:r>
            <a:r>
              <a:rPr lang="en-US" dirty="0" err="1" smtClean="0"/>
              <a:t>jessore</a:t>
            </a:r>
            <a:endParaRPr lang="en-US" dirty="0" smtClean="0"/>
          </a:p>
          <a:p>
            <a:r>
              <a:rPr lang="en-US" dirty="0" smtClean="0"/>
              <a:t>Email-ujjalkumar106@gmail.com</a:t>
            </a:r>
            <a:endParaRPr lang="en-US" dirty="0"/>
          </a:p>
        </p:txBody>
      </p:sp>
      <p:pic>
        <p:nvPicPr>
          <p:cNvPr id="6" name="Picture 5" descr="48d25bb160cb06820f189f25baa37db5.jpg"/>
          <p:cNvPicPr>
            <a:picLocks noChangeAspect="1"/>
          </p:cNvPicPr>
          <p:nvPr/>
        </p:nvPicPr>
        <p:blipFill>
          <a:blip r:embed="rId4" cstate="print"/>
          <a:stretch>
            <a:fillRect/>
          </a:stretch>
        </p:blipFill>
        <p:spPr>
          <a:xfrm>
            <a:off x="2514600" y="4191000"/>
            <a:ext cx="3276600" cy="223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unch.jpg"/>
          <p:cNvPicPr>
            <a:picLocks noChangeAspect="1"/>
          </p:cNvPicPr>
          <p:nvPr/>
        </p:nvPicPr>
        <p:blipFill>
          <a:blip r:embed="rId2" cstate="print"/>
          <a:stretch>
            <a:fillRect/>
          </a:stretch>
        </p:blipFill>
        <p:spPr>
          <a:xfrm>
            <a:off x="304800" y="228601"/>
            <a:ext cx="8534400" cy="63246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08948841.jpg"/>
          <p:cNvPicPr>
            <a:picLocks noChangeAspect="1"/>
          </p:cNvPicPr>
          <p:nvPr/>
        </p:nvPicPr>
        <p:blipFill>
          <a:blip r:embed="rId2" cstate="print"/>
          <a:stretch>
            <a:fillRect/>
          </a:stretch>
        </p:blipFill>
        <p:spPr>
          <a:xfrm>
            <a:off x="228600" y="228600"/>
            <a:ext cx="8629650" cy="6400800"/>
          </a:xfrm>
          <a:prstGeom prst="rect">
            <a:avLst/>
          </a:prstGeom>
          <a:ln w="76200">
            <a:solidFill>
              <a:srgbClr val="7030A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hola-pic-01.jpg"/>
          <p:cNvPicPr>
            <a:picLocks noChangeAspect="1"/>
          </p:cNvPicPr>
          <p:nvPr/>
        </p:nvPicPr>
        <p:blipFill>
          <a:blip r:embed="rId2" cstate="print"/>
          <a:stretch>
            <a:fillRect/>
          </a:stretch>
        </p:blipFill>
        <p:spPr>
          <a:xfrm>
            <a:off x="304800" y="228600"/>
            <a:ext cx="8610600" cy="64008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0"/>
            <a:ext cx="8610600" cy="6324600"/>
          </a:xfrm>
          <a:prstGeom prst="rect">
            <a:avLst/>
          </a:prstGeom>
          <a:noFill/>
          <a:ln w="76200">
            <a:solidFill>
              <a:srgbClr val="7030A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6089"/>
            <a:ext cx="8305800" cy="5632311"/>
          </a:xfrm>
          <a:prstGeom prst="rect">
            <a:avLst/>
          </a:prstGeom>
          <a:solidFill>
            <a:srgbClr val="00B050"/>
          </a:solidFill>
          <a:ln w="76200">
            <a:solidFill>
              <a:srgbClr val="00B0F0"/>
            </a:solidFill>
          </a:ln>
        </p:spPr>
        <p:txBody>
          <a:bodyPr wrap="square">
            <a:spAutoFit/>
          </a:bodyPr>
          <a:lstStyle/>
          <a:p>
            <a:pPr algn="just"/>
            <a:r>
              <a:rPr lang="en-US" sz="4000" dirty="0" smtClean="0"/>
              <a:t>As a result, there is a mad rush in the buses, trains, or launches for the home-bound people. This often causes transport accidents that take away many lives. However, it cannot stop people’s desire to meet their family, in-laws, or friends. What makes people rush for their homes in spite of serious hazards? This is the pull of the roots.</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899945240_84f97e2f6f_b.jpg"/>
          <p:cNvPicPr>
            <a:picLocks noChangeAspect="1"/>
          </p:cNvPicPr>
          <p:nvPr/>
        </p:nvPicPr>
        <p:blipFill>
          <a:blip r:embed="rId2" cstate="print"/>
          <a:stretch>
            <a:fillRect/>
          </a:stretch>
        </p:blipFill>
        <p:spPr>
          <a:xfrm>
            <a:off x="304800" y="379511"/>
            <a:ext cx="8610600" cy="6098977"/>
          </a:xfrm>
          <a:prstGeom prst="rect">
            <a:avLst/>
          </a:prstGeom>
          <a:ln w="76200">
            <a:solidFill>
              <a:srgbClr val="7030A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khi_Rupak_Lima_Hamid_Nusrat_Dipto_Tareq_A+Pramanik_020815_0001.jpg"/>
          <p:cNvPicPr>
            <a:picLocks noChangeAspect="1"/>
          </p:cNvPicPr>
          <p:nvPr/>
        </p:nvPicPr>
        <p:blipFill>
          <a:blip r:embed="rId2" cstate="print"/>
          <a:stretch>
            <a:fillRect/>
          </a:stretch>
        </p:blipFill>
        <p:spPr>
          <a:xfrm>
            <a:off x="381000" y="304800"/>
            <a:ext cx="8305800" cy="62484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8fcf87ffeed41a1b7ffa12b07a0fe53_18.jpg"/>
          <p:cNvPicPr>
            <a:picLocks noChangeAspect="1"/>
          </p:cNvPicPr>
          <p:nvPr/>
        </p:nvPicPr>
        <p:blipFill>
          <a:blip r:embed="rId2" cstate="print"/>
          <a:stretch>
            <a:fillRect/>
          </a:stretch>
        </p:blipFill>
        <p:spPr>
          <a:xfrm>
            <a:off x="381000" y="228600"/>
            <a:ext cx="8534400" cy="6400799"/>
          </a:xfrm>
          <a:prstGeom prst="rect">
            <a:avLst/>
          </a:prstGeom>
          <a:ln w="76200">
            <a:solidFill>
              <a:srgbClr val="7030A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d-al-adha-bangladesh.jpg"/>
          <p:cNvPicPr>
            <a:picLocks noChangeAspect="1"/>
          </p:cNvPicPr>
          <p:nvPr/>
        </p:nvPicPr>
        <p:blipFill>
          <a:blip r:embed="rId2" cstate="print"/>
          <a:stretch>
            <a:fillRect/>
          </a:stretch>
        </p:blipFill>
        <p:spPr>
          <a:xfrm>
            <a:off x="304800" y="228600"/>
            <a:ext cx="8534400" cy="64008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304800" y="304800"/>
            <a:ext cx="8305801" cy="62484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304800" y="228601"/>
            <a:ext cx="8305800" cy="5257799"/>
          </a:xfrm>
          <a:prstGeom prst="rect">
            <a:avLst/>
          </a:prstGeom>
          <a:ln w="76200">
            <a:solidFill>
              <a:schemeClr val="accent6">
                <a:lumMod val="75000"/>
              </a:schemeClr>
            </a:solidFill>
          </a:ln>
        </p:spPr>
      </p:pic>
      <p:sp>
        <p:nvSpPr>
          <p:cNvPr id="3" name="TextBox 2"/>
          <p:cNvSpPr txBox="1"/>
          <p:nvPr/>
        </p:nvSpPr>
        <p:spPr>
          <a:xfrm>
            <a:off x="228600" y="6096000"/>
            <a:ext cx="4343400" cy="461665"/>
          </a:xfrm>
          <a:prstGeom prst="rect">
            <a:avLst/>
          </a:prstGeom>
          <a:solidFill>
            <a:srgbClr val="92D050"/>
          </a:solidFill>
          <a:ln w="76200">
            <a:solidFill>
              <a:schemeClr val="accent2">
                <a:lumMod val="75000"/>
              </a:schemeClr>
            </a:solidFill>
          </a:ln>
        </p:spPr>
        <p:txBody>
          <a:bodyPr wrap="square" rtlCol="0">
            <a:spAutoFit/>
          </a:bodyPr>
          <a:lstStyle/>
          <a:p>
            <a:r>
              <a:rPr lang="en-US" sz="2400" dirty="0" smtClean="0"/>
              <a:t>What do you see in the picture?</a:t>
            </a:r>
            <a:endParaRPr lang="en-US" sz="2400" dirty="0"/>
          </a:p>
        </p:txBody>
      </p:sp>
      <p:sp>
        <p:nvSpPr>
          <p:cNvPr id="4" name="TextBox 3"/>
          <p:cNvSpPr txBox="1"/>
          <p:nvPr/>
        </p:nvSpPr>
        <p:spPr>
          <a:xfrm>
            <a:off x="5181600" y="6096000"/>
            <a:ext cx="2590800" cy="461665"/>
          </a:xfrm>
          <a:prstGeom prst="rect">
            <a:avLst/>
          </a:prstGeom>
          <a:noFill/>
          <a:ln w="76200">
            <a:solidFill>
              <a:srgbClr val="00B0F0"/>
            </a:solidFill>
          </a:ln>
        </p:spPr>
        <p:txBody>
          <a:bodyPr wrap="square" rtlCol="0">
            <a:spAutoFit/>
          </a:bodyPr>
          <a:lstStyle/>
          <a:p>
            <a:r>
              <a:rPr lang="en-US" sz="2400" dirty="0" smtClean="0"/>
              <a:t>Affection and love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cstate="print"/>
          <a:stretch>
            <a:fillRect/>
          </a:stretch>
        </p:blipFill>
        <p:spPr>
          <a:xfrm>
            <a:off x="228600" y="304800"/>
            <a:ext cx="8610600" cy="63246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90691"/>
            <a:ext cx="8610600" cy="6186309"/>
          </a:xfrm>
          <a:prstGeom prst="rect">
            <a:avLst/>
          </a:prstGeom>
          <a:solidFill>
            <a:srgbClr val="00B050"/>
          </a:solidFill>
          <a:ln w="76200">
            <a:solidFill>
              <a:srgbClr val="7030A0"/>
            </a:solidFill>
          </a:ln>
        </p:spPr>
        <p:txBody>
          <a:bodyPr wrap="square">
            <a:spAutoFit/>
          </a:bodyPr>
          <a:lstStyle/>
          <a:p>
            <a:pPr algn="just"/>
            <a:r>
              <a:rPr lang="en-US" sz="3600" dirty="0" smtClean="0"/>
              <a:t>Do human beings have roots like the trees? The answer is ‘yes’ but unlike the roots of the trees they are invisible, they lie in our minds. It’s  these  roots    that make a bond between us and family members, in laws, friends, </a:t>
            </a:r>
            <a:r>
              <a:rPr lang="en-US" sz="3600" dirty="0" err="1" smtClean="0"/>
              <a:t>neighbours</a:t>
            </a:r>
            <a:r>
              <a:rPr lang="en-US" sz="3600" dirty="0" smtClean="0"/>
              <a:t>  or even between us and the land where we were born and grew up. In that sense our families, land of birth, relatives, our culture, traditions, or surroundings are our roots. And </a:t>
            </a:r>
            <a:r>
              <a:rPr lang="en-US" sz="3600" dirty="0" err="1" smtClean="0"/>
              <a:t>whereever</a:t>
            </a:r>
            <a:r>
              <a:rPr lang="en-US" sz="3600" dirty="0" smtClean="0"/>
              <a:t> we stay, we have a continuous pull of our roots. </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95485"/>
            <a:ext cx="8686800" cy="4524315"/>
          </a:xfrm>
          <a:prstGeom prst="rect">
            <a:avLst/>
          </a:prstGeom>
          <a:solidFill>
            <a:srgbClr val="00B050"/>
          </a:solidFill>
          <a:ln w="76200">
            <a:solidFill>
              <a:srgbClr val="0070C0"/>
            </a:solidFill>
          </a:ln>
        </p:spPr>
        <p:txBody>
          <a:bodyPr wrap="square">
            <a:spAutoFit/>
          </a:bodyPr>
          <a:lstStyle/>
          <a:p>
            <a:pPr algn="just"/>
            <a:r>
              <a:rPr lang="en-US" sz="3200" dirty="0" smtClean="0"/>
              <a:t> It’s our roots that develop our identity making us what we are. When we lose that bond, we become rootless. Human beings who do not have any root or contexts, are non entity. In other words, they do not have their own identity. Such persons are devoid of values, humanity, and social responsibilities. They don’t know where they are from, and/or where they are heading towards. This often makes them feel empty and lost.</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848600" cy="830997"/>
          </a:xfrm>
          <a:prstGeom prst="rect">
            <a:avLst/>
          </a:prstGeom>
          <a:solidFill>
            <a:schemeClr val="accent2">
              <a:lumMod val="60000"/>
              <a:lumOff val="40000"/>
            </a:schemeClr>
          </a:solidFill>
          <a:ln w="76200">
            <a:solidFill>
              <a:srgbClr val="92D050"/>
            </a:solidFill>
          </a:ln>
        </p:spPr>
        <p:txBody>
          <a:bodyPr wrap="square">
            <a:spAutoFit/>
          </a:bodyPr>
          <a:lstStyle/>
          <a:p>
            <a:r>
              <a:rPr lang="en-US" sz="2400" b="1" dirty="0" smtClean="0"/>
              <a:t>C Read the text in the speech bubbles. Make questions for them and then compare in pairs.</a:t>
            </a:r>
            <a:endParaRPr lang="en-US" sz="2400" dirty="0"/>
          </a:p>
        </p:txBody>
      </p:sp>
      <p:sp>
        <p:nvSpPr>
          <p:cNvPr id="3" name="Cloud Callout 2"/>
          <p:cNvSpPr/>
          <p:nvPr/>
        </p:nvSpPr>
        <p:spPr>
          <a:xfrm>
            <a:off x="457200" y="1447800"/>
            <a:ext cx="4038600" cy="3581400"/>
          </a:xfrm>
          <a:prstGeom prst="cloudCallo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t>Eid</a:t>
            </a:r>
            <a:r>
              <a:rPr lang="en-US" sz="2400" dirty="0" smtClean="0"/>
              <a:t> is the main</a:t>
            </a:r>
          </a:p>
          <a:p>
            <a:pPr algn="just"/>
            <a:r>
              <a:rPr lang="en-US" sz="2400" dirty="0" smtClean="0"/>
              <a:t>religious festival of</a:t>
            </a:r>
          </a:p>
          <a:p>
            <a:pPr algn="just"/>
            <a:r>
              <a:rPr lang="en-US" sz="2400" dirty="0" smtClean="0"/>
              <a:t>the Muslims in</a:t>
            </a:r>
          </a:p>
          <a:p>
            <a:pPr algn="just"/>
            <a:r>
              <a:rPr lang="en-US" sz="2400" dirty="0" err="1" smtClean="0"/>
              <a:t>Bangladeh</a:t>
            </a:r>
            <a:r>
              <a:rPr lang="en-US" dirty="0" smtClean="0"/>
              <a:t>.</a:t>
            </a:r>
            <a:endParaRPr lang="en-US" dirty="0"/>
          </a:p>
        </p:txBody>
      </p:sp>
      <p:sp>
        <p:nvSpPr>
          <p:cNvPr id="4" name="Cloud Callout 3"/>
          <p:cNvSpPr/>
          <p:nvPr/>
        </p:nvSpPr>
        <p:spPr>
          <a:xfrm>
            <a:off x="5257800" y="1447800"/>
            <a:ext cx="3505200" cy="3581400"/>
          </a:xfrm>
          <a:prstGeom prst="cloudCallou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t>Eid</a:t>
            </a:r>
            <a:r>
              <a:rPr lang="en-US" sz="2400" dirty="0" smtClean="0"/>
              <a:t> means</a:t>
            </a:r>
          </a:p>
          <a:p>
            <a:r>
              <a:rPr lang="en-US" sz="2400" dirty="0" smtClean="0"/>
              <a:t>happiness.</a:t>
            </a:r>
            <a:endParaRPr lang="en-US" sz="2400" dirty="0"/>
          </a:p>
        </p:txBody>
      </p:sp>
      <p:sp>
        <p:nvSpPr>
          <p:cNvPr id="5" name="TextBox 4"/>
          <p:cNvSpPr txBox="1"/>
          <p:nvPr/>
        </p:nvSpPr>
        <p:spPr>
          <a:xfrm>
            <a:off x="152400" y="5754469"/>
            <a:ext cx="5486400" cy="830997"/>
          </a:xfrm>
          <a:prstGeom prst="rect">
            <a:avLst/>
          </a:prstGeom>
          <a:solidFill>
            <a:srgbClr val="92D050"/>
          </a:solidFill>
          <a:ln w="76200">
            <a:solidFill>
              <a:srgbClr val="00B050"/>
            </a:solidFill>
          </a:ln>
        </p:spPr>
        <p:txBody>
          <a:bodyPr wrap="square" rtlCol="0">
            <a:spAutoFit/>
          </a:bodyPr>
          <a:lstStyle/>
          <a:p>
            <a:r>
              <a:rPr lang="en-US" sz="2400" dirty="0" smtClean="0"/>
              <a:t>What is the main religious festival of the Muslims in Bangladesh  ?</a:t>
            </a:r>
            <a:endParaRPr lang="en-US" sz="2400" dirty="0"/>
          </a:p>
        </p:txBody>
      </p:sp>
      <p:sp>
        <p:nvSpPr>
          <p:cNvPr id="6" name="TextBox 5"/>
          <p:cNvSpPr txBox="1"/>
          <p:nvPr/>
        </p:nvSpPr>
        <p:spPr>
          <a:xfrm>
            <a:off x="5791200" y="5867400"/>
            <a:ext cx="3124200" cy="461665"/>
          </a:xfrm>
          <a:prstGeom prst="rect">
            <a:avLst/>
          </a:prstGeom>
          <a:solidFill>
            <a:srgbClr val="00B050"/>
          </a:solidFill>
          <a:ln w="76200">
            <a:solidFill>
              <a:srgbClr val="92D050"/>
            </a:solidFill>
          </a:ln>
        </p:spPr>
        <p:txBody>
          <a:bodyPr wrap="square" rtlCol="0">
            <a:spAutoFit/>
          </a:bodyPr>
          <a:lstStyle/>
          <a:p>
            <a:r>
              <a:rPr lang="en-US" sz="2400" dirty="0" smtClean="0"/>
              <a:t>What does </a:t>
            </a:r>
            <a:r>
              <a:rPr lang="en-US" sz="2400" dirty="0" err="1" smtClean="0"/>
              <a:t>Eid</a:t>
            </a:r>
            <a:r>
              <a:rPr lang="en-US" sz="2400" dirty="0" smtClean="0"/>
              <a:t> mean?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 y="304800"/>
            <a:ext cx="4267200" cy="3733800"/>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In that sense our families,</a:t>
            </a:r>
          </a:p>
          <a:p>
            <a:r>
              <a:rPr lang="en-US" sz="2400" dirty="0" smtClean="0"/>
              <a:t>land of birth, relatives,</a:t>
            </a:r>
          </a:p>
          <a:p>
            <a:r>
              <a:rPr lang="en-US" sz="2400" dirty="0" smtClean="0"/>
              <a:t>our culture, traditions, or</a:t>
            </a:r>
          </a:p>
          <a:p>
            <a:r>
              <a:rPr lang="en-US" sz="2400" dirty="0" smtClean="0"/>
              <a:t>surroundings are our</a:t>
            </a:r>
          </a:p>
          <a:p>
            <a:r>
              <a:rPr lang="en-US" sz="2400" dirty="0" smtClean="0"/>
              <a:t>roots.</a:t>
            </a:r>
            <a:endParaRPr lang="en-US" sz="2400" dirty="0"/>
          </a:p>
        </p:txBody>
      </p:sp>
      <p:sp>
        <p:nvSpPr>
          <p:cNvPr id="3" name="Cloud Callout 2"/>
          <p:cNvSpPr/>
          <p:nvPr/>
        </p:nvSpPr>
        <p:spPr>
          <a:xfrm>
            <a:off x="5257800" y="533400"/>
            <a:ext cx="3581400" cy="3429000"/>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It’s our root</a:t>
            </a:r>
          </a:p>
          <a:p>
            <a:r>
              <a:rPr lang="en-US" sz="2400" dirty="0" smtClean="0"/>
              <a:t>that develops our</a:t>
            </a:r>
          </a:p>
          <a:p>
            <a:r>
              <a:rPr lang="en-US" sz="2400" dirty="0" smtClean="0"/>
              <a:t>identity making us</a:t>
            </a:r>
          </a:p>
          <a:p>
            <a:r>
              <a:rPr lang="en-US" sz="2400" dirty="0" smtClean="0"/>
              <a:t>what we are.</a:t>
            </a:r>
            <a:endParaRPr lang="en-US" sz="2400" dirty="0"/>
          </a:p>
        </p:txBody>
      </p:sp>
      <p:sp>
        <p:nvSpPr>
          <p:cNvPr id="4" name="TextBox 3"/>
          <p:cNvSpPr txBox="1"/>
          <p:nvPr/>
        </p:nvSpPr>
        <p:spPr>
          <a:xfrm>
            <a:off x="457200" y="5345668"/>
            <a:ext cx="3048000" cy="461665"/>
          </a:xfrm>
          <a:prstGeom prst="rect">
            <a:avLst/>
          </a:prstGeom>
          <a:solidFill>
            <a:schemeClr val="accent2">
              <a:lumMod val="75000"/>
            </a:schemeClr>
          </a:solidFill>
          <a:ln w="76200">
            <a:solidFill>
              <a:srgbClr val="92D050"/>
            </a:solidFill>
          </a:ln>
        </p:spPr>
        <p:txBody>
          <a:bodyPr wrap="square" rtlCol="0">
            <a:spAutoFit/>
          </a:bodyPr>
          <a:lstStyle/>
          <a:p>
            <a:r>
              <a:rPr lang="en-US" sz="2400" dirty="0" smtClean="0"/>
              <a:t>What are our roots?</a:t>
            </a:r>
            <a:endParaRPr lang="en-US" sz="2400" dirty="0"/>
          </a:p>
        </p:txBody>
      </p:sp>
      <p:sp>
        <p:nvSpPr>
          <p:cNvPr id="5" name="TextBox 4"/>
          <p:cNvSpPr txBox="1"/>
          <p:nvPr/>
        </p:nvSpPr>
        <p:spPr>
          <a:xfrm>
            <a:off x="4648200" y="5269468"/>
            <a:ext cx="3886200" cy="461665"/>
          </a:xfrm>
          <a:prstGeom prst="rect">
            <a:avLst/>
          </a:prstGeom>
          <a:solidFill>
            <a:schemeClr val="accent6">
              <a:lumMod val="75000"/>
            </a:schemeClr>
          </a:solidFill>
          <a:ln w="76200">
            <a:solidFill>
              <a:srgbClr val="00B050"/>
            </a:solidFill>
          </a:ln>
        </p:spPr>
        <p:txBody>
          <a:bodyPr wrap="square" rtlCol="0">
            <a:spAutoFit/>
          </a:bodyPr>
          <a:lstStyle/>
          <a:p>
            <a:r>
              <a:rPr lang="en-US" sz="2400" dirty="0" smtClean="0"/>
              <a:t>What does our root do to us?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6186309"/>
          </a:xfrm>
          <a:prstGeom prst="rect">
            <a:avLst/>
          </a:prstGeom>
          <a:solidFill>
            <a:schemeClr val="accent3">
              <a:lumMod val="60000"/>
              <a:lumOff val="40000"/>
            </a:schemeClr>
          </a:solidFill>
          <a:ln w="76200">
            <a:solidFill>
              <a:srgbClr val="00B050"/>
            </a:solidFill>
          </a:ln>
        </p:spPr>
        <p:txBody>
          <a:bodyPr wrap="square">
            <a:spAutoFit/>
          </a:bodyPr>
          <a:lstStyle/>
          <a:p>
            <a:r>
              <a:rPr lang="en-US" sz="3600" b="1" dirty="0" smtClean="0"/>
              <a:t>E Work in pairs. Talk about these questions.</a:t>
            </a:r>
          </a:p>
          <a:p>
            <a:r>
              <a:rPr lang="en-US" sz="3600" dirty="0" smtClean="0"/>
              <a:t>1. Do you have any root other than the place where you are living now? If yes, where is it and who are there? If not, why not?</a:t>
            </a:r>
          </a:p>
          <a:p>
            <a:r>
              <a:rPr lang="en-US" sz="3600" dirty="0" smtClean="0"/>
              <a:t>2. How do you label your roots?</a:t>
            </a:r>
          </a:p>
          <a:p>
            <a:r>
              <a:rPr lang="en-US" sz="3600" dirty="0" smtClean="0"/>
              <a:t>3 Do you feel any attraction or pull of your roots?</a:t>
            </a:r>
          </a:p>
          <a:p>
            <a:r>
              <a:rPr lang="en-US" sz="3600" dirty="0" smtClean="0"/>
              <a:t>4 How do you nourish your roots?</a:t>
            </a:r>
          </a:p>
          <a:p>
            <a:r>
              <a:rPr lang="en-US" sz="3600" dirty="0" smtClean="0"/>
              <a:t>5 What, according to you, are the reasons why people become rootless?</a:t>
            </a:r>
          </a:p>
          <a:p>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2246"/>
            <a:ext cx="8610600" cy="6124754"/>
          </a:xfrm>
          <a:prstGeom prst="rect">
            <a:avLst/>
          </a:prstGeom>
          <a:solidFill>
            <a:schemeClr val="accent6">
              <a:lumMod val="60000"/>
              <a:lumOff val="40000"/>
            </a:schemeClr>
          </a:solidFill>
          <a:ln w="76200">
            <a:solidFill>
              <a:srgbClr val="7030A0"/>
            </a:solidFill>
          </a:ln>
        </p:spPr>
        <p:txBody>
          <a:bodyPr wrap="square">
            <a:spAutoFit/>
          </a:bodyPr>
          <a:lstStyle/>
          <a:p>
            <a:r>
              <a:rPr lang="en-US" sz="2800" dirty="0" smtClean="0"/>
              <a:t>Answer:</a:t>
            </a:r>
          </a:p>
          <a:p>
            <a:r>
              <a:rPr lang="en-US" sz="2800" dirty="0" smtClean="0"/>
              <a:t>1.Yes, I </a:t>
            </a:r>
            <a:r>
              <a:rPr lang="en-US" sz="2800" dirty="0" err="1" smtClean="0"/>
              <a:t>have.It</a:t>
            </a:r>
            <a:r>
              <a:rPr lang="en-US" sz="2800" dirty="0" smtClean="0"/>
              <a:t> is </a:t>
            </a:r>
            <a:r>
              <a:rPr lang="en-US" sz="2800" dirty="0" err="1" smtClean="0"/>
              <a:t>pabna.My</a:t>
            </a:r>
            <a:r>
              <a:rPr lang="en-US" sz="2800" dirty="0" smtClean="0"/>
              <a:t> grandparents and uncles live there.</a:t>
            </a:r>
          </a:p>
          <a:p>
            <a:r>
              <a:rPr lang="en-US" sz="2800" dirty="0" smtClean="0"/>
              <a:t>2.I label my native village as an extreme rural </a:t>
            </a:r>
            <a:r>
              <a:rPr lang="en-US" sz="2800" dirty="0" err="1" smtClean="0"/>
              <a:t>village.I</a:t>
            </a:r>
            <a:r>
              <a:rPr lang="en-US" sz="2800" dirty="0" smtClean="0"/>
              <a:t> love this beautiful village very much as it is my birth place.</a:t>
            </a:r>
          </a:p>
          <a:p>
            <a:r>
              <a:rPr lang="en-US" sz="2800" dirty="0" smtClean="0"/>
              <a:t>3.yes,I obviously feel a great pull of my roots.</a:t>
            </a:r>
          </a:p>
          <a:p>
            <a:r>
              <a:rPr lang="en-US" sz="2800" dirty="0" smtClean="0"/>
              <a:t>4.I nourish my roots by keeping communication with my beloved persons living in my </a:t>
            </a:r>
            <a:r>
              <a:rPr lang="en-US" sz="2800" dirty="0" err="1" smtClean="0"/>
              <a:t>village.I</a:t>
            </a:r>
            <a:r>
              <a:rPr lang="en-US" sz="2800" dirty="0" smtClean="0"/>
              <a:t> also celebrate the festivals with them.</a:t>
            </a:r>
          </a:p>
          <a:p>
            <a:r>
              <a:rPr lang="en-US" sz="2800" dirty="0" smtClean="0"/>
              <a:t>5.I think, People become rootless for lack of communication. The disintegration of joint families and their </a:t>
            </a:r>
            <a:r>
              <a:rPr lang="en-US" sz="2800" dirty="0" err="1" smtClean="0"/>
              <a:t>comeing</a:t>
            </a:r>
            <a:r>
              <a:rPr lang="en-US" sz="2800" dirty="0" smtClean="0"/>
              <a:t> to cities for jobs and their self centered outlook are responsible for it. It some cases poverty is  responsible for it.</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7848600" cy="830997"/>
          </a:xfrm>
          <a:prstGeom prst="rect">
            <a:avLst/>
          </a:prstGeom>
          <a:solidFill>
            <a:srgbClr val="92D050"/>
          </a:solidFill>
          <a:ln w="57150">
            <a:solidFill>
              <a:schemeClr val="accent2">
                <a:lumMod val="60000"/>
                <a:lumOff val="40000"/>
              </a:schemeClr>
            </a:solidFill>
          </a:ln>
        </p:spPr>
        <p:txBody>
          <a:bodyPr wrap="square">
            <a:spAutoFit/>
          </a:bodyPr>
          <a:lstStyle/>
          <a:p>
            <a:r>
              <a:rPr lang="en-US" sz="2400" b="1" dirty="0" smtClean="0"/>
              <a:t>D Fill in the grid with appropriate information from the text above.</a:t>
            </a:r>
            <a:endParaRPr lang="en-US" sz="2400" dirty="0"/>
          </a:p>
        </p:txBody>
      </p:sp>
      <p:graphicFrame>
        <p:nvGraphicFramePr>
          <p:cNvPr id="3" name="Table 2"/>
          <p:cNvGraphicFramePr>
            <a:graphicFrameLocks noGrp="1"/>
          </p:cNvGraphicFramePr>
          <p:nvPr/>
        </p:nvGraphicFramePr>
        <p:xfrm>
          <a:off x="0" y="2387600"/>
          <a:ext cx="9144000" cy="4394200"/>
        </p:xfrm>
        <a:graphic>
          <a:graphicData uri="http://schemas.openxmlformats.org/drawingml/2006/table">
            <a:tbl>
              <a:tblPr firstRow="1" bandRow="1">
                <a:tableStyleId>{5C22544A-7EE6-4342-B048-85BDC9FD1C3A}</a:tableStyleId>
              </a:tblPr>
              <a:tblGrid>
                <a:gridCol w="4572000"/>
                <a:gridCol w="4572000"/>
              </a:tblGrid>
              <a:tr h="845038">
                <a:tc>
                  <a:txBody>
                    <a:bodyPr/>
                    <a:lstStyle/>
                    <a:p>
                      <a:r>
                        <a:rPr lang="en-US" sz="2400" b="1" kern="1200" baseline="0" dirty="0" smtClean="0">
                          <a:solidFill>
                            <a:schemeClr val="lt1"/>
                          </a:solidFill>
                          <a:latin typeface="+mn-lt"/>
                          <a:ea typeface="+mn-ea"/>
                          <a:cs typeface="+mn-cs"/>
                        </a:rPr>
                        <a:t>That makes our roots</a:t>
                      </a:r>
                      <a:endParaRPr lang="en-US" sz="2400" dirty="0"/>
                    </a:p>
                  </a:txBody>
                  <a:tcPr/>
                </a:tc>
                <a:tc>
                  <a:txBody>
                    <a:bodyPr/>
                    <a:lstStyle/>
                    <a:p>
                      <a:r>
                        <a:rPr lang="en-US" sz="2400" b="1" kern="1200" baseline="0" dirty="0" smtClean="0">
                          <a:solidFill>
                            <a:schemeClr val="lt1"/>
                          </a:solidFill>
                          <a:latin typeface="+mn-lt"/>
                          <a:ea typeface="+mn-ea"/>
                          <a:cs typeface="+mn-cs"/>
                        </a:rPr>
                        <a:t>The problems of a rootless person</a:t>
                      </a:r>
                      <a:endParaRPr lang="en-US" sz="2400" dirty="0"/>
                    </a:p>
                  </a:txBody>
                  <a:tcPr/>
                </a:tc>
              </a:tr>
              <a:tr h="3549162">
                <a:tc>
                  <a:txBody>
                    <a:bodyPr/>
                    <a:lstStyle/>
                    <a:p>
                      <a:pPr marL="457200" indent="-457200">
                        <a:buAutoNum type="arabicPeriod"/>
                      </a:pPr>
                      <a:r>
                        <a:rPr lang="en-US" sz="2400" dirty="0" smtClean="0"/>
                        <a:t>………………………………………</a:t>
                      </a:r>
                    </a:p>
                    <a:p>
                      <a:pPr marL="457200" indent="-457200">
                        <a:buNone/>
                      </a:pPr>
                      <a:endParaRPr lang="en-US" sz="2400" dirty="0" smtClean="0"/>
                    </a:p>
                    <a:p>
                      <a:pPr marL="457200" indent="-457200">
                        <a:buAutoNum type="arabicPeriod" startAt="2"/>
                      </a:pPr>
                      <a:r>
                        <a:rPr lang="en-US" sz="2400" dirty="0" smtClean="0"/>
                        <a:t>………………………………………</a:t>
                      </a:r>
                    </a:p>
                    <a:p>
                      <a:pPr marL="457200" indent="-457200">
                        <a:buNone/>
                      </a:pPr>
                      <a:endParaRPr lang="en-US" sz="2400" dirty="0" smtClean="0"/>
                    </a:p>
                    <a:p>
                      <a:pPr marL="342900" indent="-342900">
                        <a:buAutoNum type="arabicPeriod" startAt="3"/>
                      </a:pPr>
                      <a:r>
                        <a:rPr lang="en-US" sz="2400" dirty="0" smtClean="0"/>
                        <a:t>…………………………………………</a:t>
                      </a:r>
                    </a:p>
                    <a:p>
                      <a:pPr marL="342900" indent="-342900">
                        <a:buNone/>
                      </a:pPr>
                      <a:endParaRPr lang="en-US" sz="2400" dirty="0" smtClean="0"/>
                    </a:p>
                    <a:p>
                      <a:pPr marL="342900" indent="-342900">
                        <a:buNone/>
                      </a:pPr>
                      <a:r>
                        <a:rPr lang="en-US" sz="2400" dirty="0" smtClean="0"/>
                        <a:t>4. ………………………………..........</a:t>
                      </a:r>
                    </a:p>
                    <a:p>
                      <a:pPr marL="342900" indent="-342900">
                        <a:buNone/>
                      </a:pPr>
                      <a:endParaRPr lang="en-US" sz="2400" dirty="0" smtClean="0"/>
                    </a:p>
                    <a:p>
                      <a:pPr marL="342900" indent="-342900">
                        <a:buNone/>
                      </a:pPr>
                      <a:r>
                        <a:rPr lang="en-US" sz="2400" dirty="0" smtClean="0"/>
                        <a:t>5. ………………………………………… </a:t>
                      </a:r>
                      <a:endParaRPr lang="en-US" sz="2400" dirty="0"/>
                    </a:p>
                  </a:txBody>
                  <a:tcPr/>
                </a:tc>
                <a:tc>
                  <a:txBody>
                    <a:bodyPr/>
                    <a:lstStyle/>
                    <a:p>
                      <a:pPr marL="342900" indent="-342900">
                        <a:buAutoNum type="arabicPeriod"/>
                      </a:pPr>
                      <a:r>
                        <a:rPr lang="en-US" sz="2400" dirty="0" smtClean="0"/>
                        <a:t>……………………………………….</a:t>
                      </a:r>
                    </a:p>
                    <a:p>
                      <a:pPr marL="342900" indent="-342900">
                        <a:buAutoNum type="arabicPeriod"/>
                      </a:pPr>
                      <a:endParaRPr lang="en-US" sz="2400" dirty="0" smtClean="0"/>
                    </a:p>
                    <a:p>
                      <a:pPr marL="342900" indent="-342900">
                        <a:buAutoNum type="arabicPeriod"/>
                      </a:pPr>
                      <a:r>
                        <a:rPr lang="en-US" sz="2400" dirty="0" smtClean="0"/>
                        <a:t> ……………………………………</a:t>
                      </a:r>
                      <a:r>
                        <a:rPr lang="en-US" sz="2400" baseline="0" dirty="0" smtClean="0"/>
                        <a:t>…</a:t>
                      </a:r>
                    </a:p>
                    <a:p>
                      <a:pPr marL="342900" indent="-342900">
                        <a:buAutoNum type="arabicPeriod"/>
                      </a:pPr>
                      <a:endParaRPr lang="en-US" sz="2400" baseline="0" dirty="0" smtClean="0"/>
                    </a:p>
                    <a:p>
                      <a:pPr marL="342900" indent="-342900">
                        <a:buAutoNum type="arabicPeriod"/>
                      </a:pPr>
                      <a:r>
                        <a:rPr lang="en-US" sz="2400" baseline="0" dirty="0" smtClean="0"/>
                        <a:t> ………………………………………..</a:t>
                      </a:r>
                    </a:p>
                    <a:p>
                      <a:pPr marL="342900" indent="-342900">
                        <a:buAutoNum type="arabicPeriod"/>
                      </a:pPr>
                      <a:endParaRPr lang="en-US" sz="2400" baseline="0" dirty="0" smtClean="0"/>
                    </a:p>
                    <a:p>
                      <a:pPr marL="342900" indent="-342900">
                        <a:buAutoNum type="arabicPeriod"/>
                      </a:pPr>
                      <a:r>
                        <a:rPr lang="en-US" sz="2400" baseline="0" dirty="0" smtClean="0"/>
                        <a:t>…………………………………………</a:t>
                      </a:r>
                    </a:p>
                    <a:p>
                      <a:pPr marL="342900" indent="-342900">
                        <a:buAutoNum type="arabicPeriod"/>
                      </a:pPr>
                      <a:endParaRPr lang="en-US" sz="2400" baseline="0" dirty="0" smtClean="0"/>
                    </a:p>
                    <a:p>
                      <a:pPr marL="342900" indent="-342900">
                        <a:buAutoNum type="arabicPeriod"/>
                      </a:pPr>
                      <a:r>
                        <a:rPr lang="en-US" sz="2400" baseline="0" dirty="0" smtClean="0"/>
                        <a:t>……………………………………………</a:t>
                      </a:r>
                      <a:endParaRPr lang="en-US" sz="2400" dirty="0"/>
                    </a:p>
                  </a:txBody>
                  <a:tcPr/>
                </a:tc>
              </a:tr>
            </a:tbl>
          </a:graphicData>
        </a:graphic>
      </p:graphicFrame>
      <p:sp>
        <p:nvSpPr>
          <p:cNvPr id="4" name="TextBox 3"/>
          <p:cNvSpPr txBox="1"/>
          <p:nvPr/>
        </p:nvSpPr>
        <p:spPr>
          <a:xfrm>
            <a:off x="533400" y="3352800"/>
            <a:ext cx="2743200" cy="400110"/>
          </a:xfrm>
          <a:prstGeom prst="rect">
            <a:avLst/>
          </a:prstGeom>
          <a:solidFill>
            <a:srgbClr val="00B050"/>
          </a:solidFill>
        </p:spPr>
        <p:txBody>
          <a:bodyPr wrap="square" rtlCol="0">
            <a:spAutoFit/>
          </a:bodyPr>
          <a:lstStyle/>
          <a:p>
            <a:r>
              <a:rPr lang="en-US" sz="2000" dirty="0" smtClean="0"/>
              <a:t>Family bondage</a:t>
            </a:r>
            <a:endParaRPr lang="en-US" sz="2000" dirty="0"/>
          </a:p>
        </p:txBody>
      </p:sp>
      <p:sp>
        <p:nvSpPr>
          <p:cNvPr id="5" name="TextBox 4"/>
          <p:cNvSpPr txBox="1"/>
          <p:nvPr/>
        </p:nvSpPr>
        <p:spPr>
          <a:xfrm>
            <a:off x="533400" y="4038600"/>
            <a:ext cx="2819400" cy="400110"/>
          </a:xfrm>
          <a:prstGeom prst="rect">
            <a:avLst/>
          </a:prstGeom>
          <a:solidFill>
            <a:srgbClr val="00B050"/>
          </a:solidFill>
        </p:spPr>
        <p:txBody>
          <a:bodyPr wrap="square" rtlCol="0">
            <a:spAutoFit/>
          </a:bodyPr>
          <a:lstStyle/>
          <a:p>
            <a:r>
              <a:rPr lang="en-US" sz="2000" dirty="0" smtClean="0"/>
              <a:t>Love to friends</a:t>
            </a:r>
            <a:endParaRPr lang="en-US" sz="2000" dirty="0"/>
          </a:p>
        </p:txBody>
      </p:sp>
      <p:sp>
        <p:nvSpPr>
          <p:cNvPr id="6" name="TextBox 5"/>
          <p:cNvSpPr txBox="1"/>
          <p:nvPr/>
        </p:nvSpPr>
        <p:spPr>
          <a:xfrm>
            <a:off x="457200" y="4876800"/>
            <a:ext cx="2133600" cy="400110"/>
          </a:xfrm>
          <a:prstGeom prst="rect">
            <a:avLst/>
          </a:prstGeom>
          <a:solidFill>
            <a:srgbClr val="00B050"/>
          </a:solidFill>
        </p:spPr>
        <p:txBody>
          <a:bodyPr wrap="square" rtlCol="0">
            <a:spAutoFit/>
          </a:bodyPr>
          <a:lstStyle/>
          <a:p>
            <a:r>
              <a:rPr lang="en-US" sz="2000" dirty="0" smtClean="0"/>
              <a:t>Love to in laws</a:t>
            </a:r>
            <a:endParaRPr lang="en-US" sz="2000" dirty="0"/>
          </a:p>
        </p:txBody>
      </p:sp>
      <p:sp>
        <p:nvSpPr>
          <p:cNvPr id="7" name="TextBox 6"/>
          <p:cNvSpPr txBox="1"/>
          <p:nvPr/>
        </p:nvSpPr>
        <p:spPr>
          <a:xfrm>
            <a:off x="381000" y="5486400"/>
            <a:ext cx="2895600" cy="400110"/>
          </a:xfrm>
          <a:prstGeom prst="rect">
            <a:avLst/>
          </a:prstGeom>
          <a:solidFill>
            <a:srgbClr val="00B050"/>
          </a:solidFill>
        </p:spPr>
        <p:txBody>
          <a:bodyPr wrap="square" rtlCol="0">
            <a:spAutoFit/>
          </a:bodyPr>
          <a:lstStyle/>
          <a:p>
            <a:r>
              <a:rPr lang="en-US" sz="2000" dirty="0" smtClean="0"/>
              <a:t>Love to </a:t>
            </a:r>
            <a:r>
              <a:rPr lang="en-US" sz="2000" dirty="0" err="1" smtClean="0"/>
              <a:t>neighbours</a:t>
            </a:r>
            <a:endParaRPr lang="en-US" sz="2000" dirty="0"/>
          </a:p>
        </p:txBody>
      </p:sp>
      <p:sp>
        <p:nvSpPr>
          <p:cNvPr id="8" name="TextBox 7"/>
          <p:cNvSpPr txBox="1"/>
          <p:nvPr/>
        </p:nvSpPr>
        <p:spPr>
          <a:xfrm>
            <a:off x="381000" y="6248400"/>
            <a:ext cx="3276600" cy="400110"/>
          </a:xfrm>
          <a:prstGeom prst="rect">
            <a:avLst/>
          </a:prstGeom>
          <a:solidFill>
            <a:srgbClr val="00B050"/>
          </a:solidFill>
        </p:spPr>
        <p:txBody>
          <a:bodyPr wrap="square" rtlCol="0">
            <a:spAutoFit/>
          </a:bodyPr>
          <a:lstStyle/>
          <a:p>
            <a:r>
              <a:rPr lang="en-US" sz="2000" dirty="0" smtClean="0"/>
              <a:t>Our birth and growing land</a:t>
            </a:r>
            <a:endParaRPr lang="en-US" sz="2000" dirty="0"/>
          </a:p>
        </p:txBody>
      </p:sp>
      <p:sp>
        <p:nvSpPr>
          <p:cNvPr id="9" name="TextBox 8"/>
          <p:cNvSpPr txBox="1"/>
          <p:nvPr/>
        </p:nvSpPr>
        <p:spPr>
          <a:xfrm>
            <a:off x="5029200" y="3352800"/>
            <a:ext cx="2057400" cy="400110"/>
          </a:xfrm>
          <a:prstGeom prst="rect">
            <a:avLst/>
          </a:prstGeom>
          <a:solidFill>
            <a:srgbClr val="00B050"/>
          </a:solidFill>
        </p:spPr>
        <p:txBody>
          <a:bodyPr wrap="square" rtlCol="0">
            <a:spAutoFit/>
          </a:bodyPr>
          <a:lstStyle/>
          <a:p>
            <a:r>
              <a:rPr lang="en-US" sz="2000" dirty="0" smtClean="0"/>
              <a:t>No entity</a:t>
            </a:r>
            <a:endParaRPr lang="en-US" sz="2000" dirty="0"/>
          </a:p>
        </p:txBody>
      </p:sp>
      <p:sp>
        <p:nvSpPr>
          <p:cNvPr id="10" name="TextBox 9"/>
          <p:cNvSpPr txBox="1"/>
          <p:nvPr/>
        </p:nvSpPr>
        <p:spPr>
          <a:xfrm>
            <a:off x="5029200" y="4114800"/>
            <a:ext cx="1905000" cy="400110"/>
          </a:xfrm>
          <a:prstGeom prst="rect">
            <a:avLst/>
          </a:prstGeom>
          <a:solidFill>
            <a:srgbClr val="00B050"/>
          </a:solidFill>
        </p:spPr>
        <p:txBody>
          <a:bodyPr wrap="square" rtlCol="0">
            <a:spAutoFit/>
          </a:bodyPr>
          <a:lstStyle/>
          <a:p>
            <a:r>
              <a:rPr lang="en-US" sz="2000" dirty="0" smtClean="0"/>
              <a:t>Devoid of values</a:t>
            </a:r>
            <a:endParaRPr lang="en-US" sz="2000" dirty="0"/>
          </a:p>
        </p:txBody>
      </p:sp>
      <p:sp>
        <p:nvSpPr>
          <p:cNvPr id="11" name="TextBox 10"/>
          <p:cNvSpPr txBox="1"/>
          <p:nvPr/>
        </p:nvSpPr>
        <p:spPr>
          <a:xfrm>
            <a:off x="5105400" y="4876800"/>
            <a:ext cx="3200400" cy="400110"/>
          </a:xfrm>
          <a:prstGeom prst="rect">
            <a:avLst/>
          </a:prstGeom>
          <a:solidFill>
            <a:srgbClr val="00B050"/>
          </a:solidFill>
        </p:spPr>
        <p:txBody>
          <a:bodyPr wrap="square" rtlCol="0">
            <a:spAutoFit/>
          </a:bodyPr>
          <a:lstStyle/>
          <a:p>
            <a:r>
              <a:rPr lang="en-US" sz="2000" dirty="0" smtClean="0"/>
              <a:t>Devoid of humanity</a:t>
            </a:r>
            <a:endParaRPr lang="en-US" sz="2000" dirty="0"/>
          </a:p>
        </p:txBody>
      </p:sp>
      <p:sp>
        <p:nvSpPr>
          <p:cNvPr id="12" name="TextBox 11"/>
          <p:cNvSpPr txBox="1"/>
          <p:nvPr/>
        </p:nvSpPr>
        <p:spPr>
          <a:xfrm>
            <a:off x="5029200" y="5562600"/>
            <a:ext cx="3429000" cy="400110"/>
          </a:xfrm>
          <a:prstGeom prst="rect">
            <a:avLst/>
          </a:prstGeom>
          <a:solidFill>
            <a:srgbClr val="00B050"/>
          </a:solidFill>
        </p:spPr>
        <p:txBody>
          <a:bodyPr wrap="square" rtlCol="0">
            <a:spAutoFit/>
          </a:bodyPr>
          <a:lstStyle/>
          <a:p>
            <a:r>
              <a:rPr lang="en-US" sz="2000" dirty="0" smtClean="0"/>
              <a:t>Devoid of social responsibility</a:t>
            </a:r>
            <a:endParaRPr lang="en-US" sz="2000" dirty="0"/>
          </a:p>
        </p:txBody>
      </p:sp>
      <p:sp>
        <p:nvSpPr>
          <p:cNvPr id="13" name="TextBox 12"/>
          <p:cNvSpPr txBox="1"/>
          <p:nvPr/>
        </p:nvSpPr>
        <p:spPr>
          <a:xfrm>
            <a:off x="5029200" y="6172200"/>
            <a:ext cx="2667000" cy="400110"/>
          </a:xfrm>
          <a:prstGeom prst="rect">
            <a:avLst/>
          </a:prstGeom>
          <a:solidFill>
            <a:srgbClr val="00B050"/>
          </a:solidFill>
        </p:spPr>
        <p:txBody>
          <a:bodyPr wrap="square" rtlCol="0">
            <a:spAutoFit/>
          </a:bodyPr>
          <a:lstStyle/>
          <a:p>
            <a:r>
              <a:rPr lang="en-US" sz="2000" dirty="0" smtClean="0"/>
              <a:t>Feeling of emptiness</a:t>
            </a:r>
            <a:endParaRPr lang="en-US" sz="2000" dirty="0"/>
          </a:p>
        </p:txBody>
      </p:sp>
      <p:sp>
        <p:nvSpPr>
          <p:cNvPr id="14" name="TextBox 13"/>
          <p:cNvSpPr txBox="1"/>
          <p:nvPr/>
        </p:nvSpPr>
        <p:spPr>
          <a:xfrm>
            <a:off x="2971800" y="152400"/>
            <a:ext cx="2590800" cy="646331"/>
          </a:xfrm>
          <a:prstGeom prst="rect">
            <a:avLst/>
          </a:prstGeom>
          <a:solidFill>
            <a:schemeClr val="accent2">
              <a:lumMod val="75000"/>
            </a:schemeClr>
          </a:solidFill>
          <a:ln w="76200">
            <a:solidFill>
              <a:srgbClr val="00B0F0"/>
            </a:solidFill>
          </a:ln>
        </p:spPr>
        <p:txBody>
          <a:bodyPr wrap="square" rtlCol="0">
            <a:spAutoFit/>
          </a:bodyPr>
          <a:lstStyle/>
          <a:p>
            <a:r>
              <a:rPr lang="en-US" sz="3600" dirty="0" smtClean="0"/>
              <a:t>Group Work</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amond(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amond(in)">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slide(fromBottom)">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
            <a:ext cx="3124200" cy="830997"/>
          </a:xfrm>
          <a:prstGeom prst="rect">
            <a:avLst/>
          </a:prstGeom>
          <a:solidFill>
            <a:srgbClr val="00B0F0"/>
          </a:solidFill>
          <a:ln w="76200">
            <a:solidFill>
              <a:srgbClr val="92D050"/>
            </a:solidFill>
          </a:ln>
        </p:spPr>
        <p:txBody>
          <a:bodyPr wrap="square" rtlCol="0">
            <a:spAutoFit/>
          </a:bodyPr>
          <a:lstStyle/>
          <a:p>
            <a:r>
              <a:rPr lang="en-US" sz="4800" dirty="0" err="1" smtClean="0"/>
              <a:t>HomeWork</a:t>
            </a:r>
            <a:endParaRPr lang="en-US" sz="4800" dirty="0"/>
          </a:p>
        </p:txBody>
      </p:sp>
      <p:sp>
        <p:nvSpPr>
          <p:cNvPr id="3" name="TextBox 2"/>
          <p:cNvSpPr txBox="1"/>
          <p:nvPr/>
        </p:nvSpPr>
        <p:spPr>
          <a:xfrm>
            <a:off x="152400" y="4696361"/>
            <a:ext cx="8763000" cy="1323439"/>
          </a:xfrm>
          <a:prstGeom prst="rect">
            <a:avLst/>
          </a:prstGeom>
          <a:solidFill>
            <a:srgbClr val="7030A0"/>
          </a:solidFill>
          <a:ln w="76200">
            <a:solidFill>
              <a:srgbClr val="FFFF00"/>
            </a:solidFill>
          </a:ln>
        </p:spPr>
        <p:txBody>
          <a:bodyPr wrap="square" rtlCol="0">
            <a:spAutoFit/>
          </a:bodyPr>
          <a:lstStyle/>
          <a:p>
            <a:r>
              <a:rPr lang="en-US" sz="4000" dirty="0" smtClean="0"/>
              <a:t>Write a  dialogue between two friends about rode accident</a:t>
            </a:r>
            <a:endParaRPr lang="en-US" sz="4000" dirty="0"/>
          </a:p>
        </p:txBody>
      </p:sp>
      <p:pic>
        <p:nvPicPr>
          <p:cNvPr id="4" name="Picture 3" descr="images.png"/>
          <p:cNvPicPr>
            <a:picLocks noChangeAspect="1"/>
          </p:cNvPicPr>
          <p:nvPr/>
        </p:nvPicPr>
        <p:blipFill>
          <a:blip r:embed="rId2" cstate="print"/>
          <a:stretch>
            <a:fillRect/>
          </a:stretch>
        </p:blipFill>
        <p:spPr>
          <a:xfrm>
            <a:off x="1219200" y="1524000"/>
            <a:ext cx="5410200" cy="281463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51812_10201998927999714_498798140_n.jpg"/>
          <p:cNvPicPr>
            <a:picLocks noChangeAspect="1"/>
          </p:cNvPicPr>
          <p:nvPr/>
        </p:nvPicPr>
        <p:blipFill>
          <a:blip r:embed="rId2" cstate="print"/>
          <a:stretch>
            <a:fillRect/>
          </a:stretch>
        </p:blipFill>
        <p:spPr>
          <a:xfrm>
            <a:off x="0" y="0"/>
            <a:ext cx="9144000" cy="6858000"/>
          </a:xfrm>
          <a:prstGeom prst="rect">
            <a:avLst/>
          </a:prstGeom>
          <a:ln w="76200">
            <a:solidFill>
              <a:srgbClr val="00B0F0"/>
            </a:solidFill>
          </a:ln>
        </p:spPr>
      </p:pic>
      <p:sp>
        <p:nvSpPr>
          <p:cNvPr id="3" name="TextBox 2"/>
          <p:cNvSpPr txBox="1"/>
          <p:nvPr/>
        </p:nvSpPr>
        <p:spPr>
          <a:xfrm>
            <a:off x="2819400" y="5994737"/>
            <a:ext cx="3048000" cy="1015663"/>
          </a:xfrm>
          <a:prstGeom prst="rect">
            <a:avLst/>
          </a:prstGeom>
          <a:noFill/>
        </p:spPr>
        <p:txBody>
          <a:bodyPr wrap="square" rtlCol="0">
            <a:spAutoFit/>
          </a:bodyPr>
          <a:lstStyle/>
          <a:p>
            <a:r>
              <a:rPr lang="en-US" sz="6000" dirty="0" smtClean="0">
                <a:solidFill>
                  <a:srgbClr val="FFFF00"/>
                </a:solidFill>
              </a:rPr>
              <a:t>Goodbye</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n-qimg-d9f03bd041f039671c6ef0e79e523832.jpg"/>
          <p:cNvPicPr>
            <a:picLocks noChangeAspect="1"/>
          </p:cNvPicPr>
          <p:nvPr/>
        </p:nvPicPr>
        <p:blipFill>
          <a:blip r:embed="rId2" cstate="print"/>
          <a:stretch>
            <a:fillRect/>
          </a:stretch>
        </p:blipFill>
        <p:spPr>
          <a:xfrm>
            <a:off x="228600" y="228600"/>
            <a:ext cx="8686800" cy="5410200"/>
          </a:xfrm>
          <a:prstGeom prst="rect">
            <a:avLst/>
          </a:prstGeom>
          <a:ln w="76200">
            <a:solidFill>
              <a:schemeClr val="accent2">
                <a:lumMod val="75000"/>
              </a:schemeClr>
            </a:solidFill>
          </a:ln>
        </p:spPr>
      </p:pic>
      <p:sp>
        <p:nvSpPr>
          <p:cNvPr id="3" name="TextBox 2"/>
          <p:cNvSpPr txBox="1"/>
          <p:nvPr/>
        </p:nvSpPr>
        <p:spPr>
          <a:xfrm>
            <a:off x="228600" y="6019800"/>
            <a:ext cx="4800600" cy="461665"/>
          </a:xfrm>
          <a:prstGeom prst="rect">
            <a:avLst/>
          </a:prstGeom>
          <a:solidFill>
            <a:srgbClr val="92D050"/>
          </a:solidFill>
          <a:ln w="76200">
            <a:solidFill>
              <a:srgbClr val="00B0F0"/>
            </a:solidFill>
          </a:ln>
        </p:spPr>
        <p:txBody>
          <a:bodyPr wrap="square" rtlCol="0">
            <a:spAutoFit/>
          </a:bodyPr>
          <a:lstStyle/>
          <a:p>
            <a:r>
              <a:rPr lang="en-US" sz="2400" dirty="0" smtClean="0"/>
              <a:t>What are you looking in the picture?</a:t>
            </a:r>
            <a:endParaRPr lang="en-US" sz="2400" dirty="0"/>
          </a:p>
        </p:txBody>
      </p:sp>
      <p:sp>
        <p:nvSpPr>
          <p:cNvPr id="13314" name="Rectangle 2"/>
          <p:cNvSpPr>
            <a:spLocks noChangeArrowheads="1"/>
          </p:cNvSpPr>
          <p:nvPr/>
        </p:nvSpPr>
        <p:spPr bwMode="auto">
          <a:xfrm>
            <a:off x="5257800" y="6046857"/>
            <a:ext cx="3581400" cy="461665"/>
          </a:xfrm>
          <a:prstGeom prst="rect">
            <a:avLst/>
          </a:prstGeom>
          <a:solidFill>
            <a:srgbClr val="00B050"/>
          </a:solidFill>
          <a:ln w="7620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Affection and tenderness</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4"/>
                                        </p:tgtEl>
                                        <p:attrNameLst>
                                          <p:attrName>style.visibility</p:attrName>
                                        </p:attrNameLst>
                                      </p:cBhvr>
                                      <p:to>
                                        <p:strVal val="visible"/>
                                      </p:to>
                                    </p:set>
                                    <p:anim calcmode="lin" valueType="num">
                                      <p:cBhvr additive="base">
                                        <p:cTn id="18" dur="500" fill="hold"/>
                                        <p:tgtEl>
                                          <p:spTgt spid="13314"/>
                                        </p:tgtEl>
                                        <p:attrNameLst>
                                          <p:attrName>ppt_x</p:attrName>
                                        </p:attrNameLst>
                                      </p:cBhvr>
                                      <p:tavLst>
                                        <p:tav tm="0">
                                          <p:val>
                                            <p:strVal val="#ppt_x"/>
                                          </p:val>
                                        </p:tav>
                                        <p:tav tm="100000">
                                          <p:val>
                                            <p:strVal val="#ppt_x"/>
                                          </p:val>
                                        </p:tav>
                                      </p:tavLst>
                                    </p:anim>
                                    <p:anim calcmode="lin" valueType="num">
                                      <p:cBhvr additive="base">
                                        <p:cTn id="19"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3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ts.jpg"/>
          <p:cNvPicPr>
            <a:picLocks noChangeAspect="1"/>
          </p:cNvPicPr>
          <p:nvPr/>
        </p:nvPicPr>
        <p:blipFill>
          <a:blip r:embed="rId2" cstate="print"/>
          <a:stretch>
            <a:fillRect/>
          </a:stretch>
        </p:blipFill>
        <p:spPr>
          <a:xfrm>
            <a:off x="228600" y="457200"/>
            <a:ext cx="8610600" cy="4876800"/>
          </a:xfrm>
          <a:prstGeom prst="rect">
            <a:avLst/>
          </a:prstGeom>
          <a:ln w="76200">
            <a:solidFill>
              <a:schemeClr val="accent6">
                <a:lumMod val="75000"/>
              </a:schemeClr>
            </a:solidFill>
          </a:ln>
        </p:spPr>
      </p:pic>
      <p:cxnSp>
        <p:nvCxnSpPr>
          <p:cNvPr id="4" name="Straight Arrow Connector 3"/>
          <p:cNvCxnSpPr/>
          <p:nvPr/>
        </p:nvCxnSpPr>
        <p:spPr>
          <a:xfrm flipV="1">
            <a:off x="2209800" y="4495800"/>
            <a:ext cx="15240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6019800"/>
            <a:ext cx="1676400" cy="461665"/>
          </a:xfrm>
          <a:prstGeom prst="rect">
            <a:avLst/>
          </a:prstGeom>
          <a:solidFill>
            <a:srgbClr val="92D050"/>
          </a:solidFill>
          <a:ln w="57150">
            <a:solidFill>
              <a:srgbClr val="00B0F0"/>
            </a:solidFill>
          </a:ln>
        </p:spPr>
        <p:txBody>
          <a:bodyPr wrap="square" rtlCol="0">
            <a:spAutoFit/>
          </a:bodyPr>
          <a:lstStyle/>
          <a:p>
            <a:r>
              <a:rPr lang="en-US" sz="2400" dirty="0" smtClean="0"/>
              <a:t>What is it?</a:t>
            </a:r>
            <a:endParaRPr lang="en-US" sz="2400" dirty="0"/>
          </a:p>
        </p:txBody>
      </p:sp>
      <p:sp>
        <p:nvSpPr>
          <p:cNvPr id="6" name="Left Arrow 5"/>
          <p:cNvSpPr/>
          <p:nvPr/>
        </p:nvSpPr>
        <p:spPr>
          <a:xfrm>
            <a:off x="6096000" y="4114800"/>
            <a:ext cx="2514600" cy="10668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Roots of tree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nik26_1402846215_1-1398326956..jpg"/>
          <p:cNvPicPr>
            <a:picLocks noChangeAspect="1"/>
          </p:cNvPicPr>
          <p:nvPr/>
        </p:nvPicPr>
        <p:blipFill>
          <a:blip r:embed="rId2" cstate="print"/>
          <a:stretch>
            <a:fillRect/>
          </a:stretch>
        </p:blipFill>
        <p:spPr>
          <a:xfrm>
            <a:off x="304800" y="304800"/>
            <a:ext cx="8534400" cy="4038600"/>
          </a:xfrm>
          <a:prstGeom prst="rect">
            <a:avLst/>
          </a:prstGeom>
          <a:ln w="76200">
            <a:solidFill>
              <a:srgbClr val="00B050"/>
            </a:solidFill>
          </a:ln>
        </p:spPr>
      </p:pic>
      <p:sp>
        <p:nvSpPr>
          <p:cNvPr id="3" name="Rectangle 2"/>
          <p:cNvSpPr/>
          <p:nvPr/>
        </p:nvSpPr>
        <p:spPr>
          <a:xfrm>
            <a:off x="228600" y="4648200"/>
            <a:ext cx="5715000" cy="461665"/>
          </a:xfrm>
          <a:prstGeom prst="rect">
            <a:avLst/>
          </a:prstGeom>
          <a:solidFill>
            <a:srgbClr val="00B050"/>
          </a:solidFill>
          <a:ln w="38100">
            <a:solidFill>
              <a:srgbClr val="7030A0"/>
            </a:solidFill>
          </a:ln>
        </p:spPr>
        <p:txBody>
          <a:bodyPr wrap="square">
            <a:spAutoFit/>
          </a:bodyPr>
          <a:lstStyle/>
          <a:p>
            <a:r>
              <a:rPr lang="en-US" sz="2400" dirty="0" smtClean="0"/>
              <a:t>Do human beings have roots like the  trees?</a:t>
            </a:r>
            <a:endParaRPr lang="en-US" sz="2400" dirty="0"/>
          </a:p>
        </p:txBody>
      </p:sp>
      <p:sp>
        <p:nvSpPr>
          <p:cNvPr id="4" name="Rectangle 3"/>
          <p:cNvSpPr/>
          <p:nvPr/>
        </p:nvSpPr>
        <p:spPr>
          <a:xfrm>
            <a:off x="228600" y="5334000"/>
            <a:ext cx="3505200" cy="461665"/>
          </a:xfrm>
          <a:prstGeom prst="rect">
            <a:avLst/>
          </a:prstGeom>
          <a:solidFill>
            <a:srgbClr val="92D050"/>
          </a:solidFill>
          <a:ln w="38100">
            <a:solidFill>
              <a:srgbClr val="7030A0"/>
            </a:solidFill>
          </a:ln>
        </p:spPr>
        <p:txBody>
          <a:bodyPr wrap="square">
            <a:spAutoFit/>
          </a:bodyPr>
          <a:lstStyle/>
          <a:p>
            <a:r>
              <a:rPr lang="en-US" sz="2400" dirty="0" smtClean="0"/>
              <a:t> Yes, they lie in our minds.</a:t>
            </a:r>
            <a:endParaRPr lang="en-US" sz="2400" dirty="0"/>
          </a:p>
        </p:txBody>
      </p:sp>
      <p:sp>
        <p:nvSpPr>
          <p:cNvPr id="5" name="Rectangle 4"/>
          <p:cNvSpPr/>
          <p:nvPr/>
        </p:nvSpPr>
        <p:spPr>
          <a:xfrm>
            <a:off x="228600" y="5934670"/>
            <a:ext cx="8763000" cy="830997"/>
          </a:xfrm>
          <a:prstGeom prst="rect">
            <a:avLst/>
          </a:prstGeom>
          <a:solidFill>
            <a:srgbClr val="00B050"/>
          </a:solidFill>
          <a:ln w="38100">
            <a:solidFill>
              <a:schemeClr val="accent6">
                <a:lumMod val="75000"/>
              </a:schemeClr>
            </a:solidFill>
          </a:ln>
        </p:spPr>
        <p:txBody>
          <a:bodyPr wrap="square">
            <a:spAutoFit/>
          </a:bodyPr>
          <a:lstStyle/>
          <a:p>
            <a:r>
              <a:rPr lang="en-US" sz="2400" dirty="0" smtClean="0"/>
              <a:t>In that sense our families, land of birth, relatives, our culture, traditions, or surroundings are our roots.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4572000" cy="769441"/>
          </a:xfrm>
          <a:prstGeom prst="rect">
            <a:avLst/>
          </a:prstGeom>
          <a:solidFill>
            <a:srgbClr val="92D050"/>
          </a:solidFill>
          <a:ln w="57150">
            <a:solidFill>
              <a:srgbClr val="7030A0"/>
            </a:solidFill>
          </a:ln>
        </p:spPr>
        <p:txBody>
          <a:bodyPr wrap="square" rtlCol="0">
            <a:spAutoFit/>
          </a:bodyPr>
          <a:lstStyle/>
          <a:p>
            <a:r>
              <a:rPr lang="en-US" sz="4400" dirty="0" smtClean="0"/>
              <a:t>Today’s Lesson is</a:t>
            </a:r>
            <a:endParaRPr lang="en-US" sz="4400" dirty="0"/>
          </a:p>
        </p:txBody>
      </p:sp>
      <p:sp>
        <p:nvSpPr>
          <p:cNvPr id="3" name="Rectangle 2"/>
          <p:cNvSpPr/>
          <p:nvPr/>
        </p:nvSpPr>
        <p:spPr>
          <a:xfrm>
            <a:off x="914401" y="2187714"/>
            <a:ext cx="2666999" cy="707886"/>
          </a:xfrm>
          <a:prstGeom prst="rect">
            <a:avLst/>
          </a:prstGeom>
          <a:solidFill>
            <a:srgbClr val="00B0F0"/>
          </a:solidFill>
          <a:ln w="57150">
            <a:solidFill>
              <a:srgbClr val="7030A0"/>
            </a:solidFill>
          </a:ln>
        </p:spPr>
        <p:txBody>
          <a:bodyPr wrap="square">
            <a:spAutoFit/>
          </a:bodyPr>
          <a:lstStyle/>
          <a:p>
            <a:r>
              <a:rPr lang="en-US" sz="4000" b="1" dirty="0" smtClean="0"/>
              <a:t>My roots</a:t>
            </a:r>
            <a:endParaRPr lang="en-US" sz="4000" dirty="0"/>
          </a:p>
        </p:txBody>
      </p:sp>
      <p:sp>
        <p:nvSpPr>
          <p:cNvPr id="4" name="Rectangle 3"/>
          <p:cNvSpPr/>
          <p:nvPr/>
        </p:nvSpPr>
        <p:spPr>
          <a:xfrm>
            <a:off x="914400" y="4736068"/>
            <a:ext cx="1061509" cy="369332"/>
          </a:xfrm>
          <a:prstGeom prst="rect">
            <a:avLst/>
          </a:prstGeom>
          <a:solidFill>
            <a:srgbClr val="00B050"/>
          </a:solidFill>
          <a:ln w="57150">
            <a:solidFill>
              <a:srgbClr val="7030A0"/>
            </a:solidFill>
          </a:ln>
        </p:spPr>
        <p:txBody>
          <a:bodyPr wrap="none">
            <a:spAutoFit/>
          </a:bodyPr>
          <a:lstStyle/>
          <a:p>
            <a:r>
              <a:rPr lang="en-US" b="1" dirty="0" smtClean="0"/>
              <a:t>Lesson 1:</a:t>
            </a:r>
            <a:endParaRPr lang="en-US" dirty="0"/>
          </a:p>
        </p:txBody>
      </p:sp>
      <p:sp>
        <p:nvSpPr>
          <p:cNvPr id="5" name="Rectangle 4"/>
          <p:cNvSpPr/>
          <p:nvPr/>
        </p:nvSpPr>
        <p:spPr>
          <a:xfrm>
            <a:off x="914400" y="3516868"/>
            <a:ext cx="1318566" cy="369332"/>
          </a:xfrm>
          <a:prstGeom prst="rect">
            <a:avLst/>
          </a:prstGeom>
          <a:solidFill>
            <a:schemeClr val="accent6">
              <a:lumMod val="75000"/>
            </a:schemeClr>
          </a:solidFill>
          <a:ln w="57150">
            <a:solidFill>
              <a:srgbClr val="7030A0"/>
            </a:solidFill>
          </a:ln>
        </p:spPr>
        <p:txBody>
          <a:bodyPr wrap="none">
            <a:spAutoFit/>
          </a:bodyPr>
          <a:lstStyle/>
          <a:p>
            <a:r>
              <a:rPr lang="en-US" b="1" dirty="0" smtClean="0"/>
              <a:t>Unit Twelve</a:t>
            </a:r>
            <a:endParaRPr lang="en-US" dirty="0"/>
          </a:p>
        </p:txBody>
      </p:sp>
      <p:sp>
        <p:nvSpPr>
          <p:cNvPr id="6" name="TextBox 5"/>
          <p:cNvSpPr txBox="1"/>
          <p:nvPr/>
        </p:nvSpPr>
        <p:spPr>
          <a:xfrm>
            <a:off x="914400" y="5802868"/>
            <a:ext cx="2590800" cy="369332"/>
          </a:xfrm>
          <a:prstGeom prst="rect">
            <a:avLst/>
          </a:prstGeom>
          <a:solidFill>
            <a:schemeClr val="accent6">
              <a:lumMod val="60000"/>
              <a:lumOff val="40000"/>
            </a:schemeClr>
          </a:solidFill>
          <a:ln w="57150">
            <a:solidFill>
              <a:srgbClr val="7030A0"/>
            </a:solidFill>
          </a:ln>
        </p:spPr>
        <p:txBody>
          <a:bodyPr wrap="square" rtlCol="0">
            <a:spAutoFit/>
          </a:bodyPr>
          <a:lstStyle/>
          <a:p>
            <a:r>
              <a:rPr lang="en-US" dirty="0" smtClean="0"/>
              <a:t>Page Number- 172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0" fill="hold"/>
                                        <p:tgtEl>
                                          <p:spTgt spid="6"/>
                                        </p:tgtEl>
                                        <p:attrNameLst>
                                          <p:attrName>ppt_w</p:attrName>
                                        </p:attrNameLst>
                                      </p:cBhvr>
                                      <p:tavLst>
                                        <p:tav tm="0" fmla="#ppt_w*sin(2.5*pi*$)">
                                          <p:val>
                                            <p:fltVal val="0"/>
                                          </p:val>
                                        </p:tav>
                                        <p:tav tm="100000">
                                          <p:val>
                                            <p:fltVal val="1"/>
                                          </p:val>
                                        </p:tav>
                                      </p:tavLst>
                                    </p:anim>
                                    <p:anim calcmode="lin" valueType="num">
                                      <p:cBhvr>
                                        <p:cTn id="30"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910" y="130314"/>
            <a:ext cx="4016549" cy="707886"/>
          </a:xfrm>
          <a:prstGeom prst="rect">
            <a:avLst/>
          </a:prstGeom>
          <a:solidFill>
            <a:srgbClr val="92D050"/>
          </a:solidFill>
          <a:ln w="76200">
            <a:solidFill>
              <a:schemeClr val="accent6">
                <a:lumMod val="75000"/>
              </a:schemeClr>
            </a:solidFill>
          </a:ln>
        </p:spPr>
        <p:txBody>
          <a:bodyPr wrap="none">
            <a:spAutoFit/>
          </a:bodyPr>
          <a:lstStyle/>
          <a:p>
            <a:pPr algn="ctr" fontAlgn="auto">
              <a:spcBef>
                <a:spcPts val="0"/>
              </a:spcBef>
              <a:spcAft>
                <a:spcPts val="0"/>
              </a:spcAft>
              <a:defRPr/>
            </a:pPr>
            <a:r>
              <a:rPr lang="en-US" sz="4000" dirty="0" smtClean="0"/>
              <a:t>Learning Outcome</a:t>
            </a:r>
            <a:endParaRPr lang="en-US" sz="4000" dirty="0"/>
          </a:p>
        </p:txBody>
      </p:sp>
      <p:sp>
        <p:nvSpPr>
          <p:cNvPr id="3" name="Rectangle 2"/>
          <p:cNvSpPr/>
          <p:nvPr/>
        </p:nvSpPr>
        <p:spPr>
          <a:xfrm>
            <a:off x="457200" y="933271"/>
            <a:ext cx="7467600" cy="1200329"/>
          </a:xfrm>
          <a:prstGeom prst="rect">
            <a:avLst/>
          </a:prstGeom>
          <a:solidFill>
            <a:srgbClr val="92D050"/>
          </a:solidFill>
          <a:ln w="76200">
            <a:solidFill>
              <a:schemeClr val="accent6">
                <a:lumMod val="75000"/>
              </a:schemeClr>
            </a:solidFill>
          </a:ln>
        </p:spPr>
        <p:txBody>
          <a:bodyPr wrap="square">
            <a:spAutoFit/>
          </a:bodyPr>
          <a:lstStyle/>
          <a:p>
            <a:pPr fontAlgn="auto">
              <a:spcBef>
                <a:spcPts val="0"/>
              </a:spcBef>
              <a:spcAft>
                <a:spcPts val="0"/>
              </a:spcAft>
              <a:defRPr/>
            </a:pPr>
            <a:r>
              <a:rPr lang="en-US" sz="3600" dirty="0" smtClean="0">
                <a:latin typeface="Times New Roman" pitchFamily="18" charset="0"/>
                <a:cs typeface="Times New Roman" pitchFamily="18" charset="0"/>
              </a:rPr>
              <a:t>By the end of the lesson learners will be able to:</a:t>
            </a:r>
            <a:endParaRPr lang="en-US" sz="3600" dirty="0">
              <a:latin typeface="Times New Roman" pitchFamily="18" charset="0"/>
              <a:cs typeface="Times New Roman" pitchFamily="18" charset="0"/>
            </a:endParaRPr>
          </a:p>
        </p:txBody>
      </p:sp>
      <p:sp>
        <p:nvSpPr>
          <p:cNvPr id="4" name="Rectangle 3"/>
          <p:cNvSpPr/>
          <p:nvPr/>
        </p:nvSpPr>
        <p:spPr>
          <a:xfrm>
            <a:off x="228600" y="2257485"/>
            <a:ext cx="8763000" cy="4524315"/>
          </a:xfrm>
          <a:prstGeom prst="rect">
            <a:avLst/>
          </a:prstGeom>
          <a:solidFill>
            <a:srgbClr val="92D050"/>
          </a:solidFill>
          <a:ln w="76200">
            <a:solidFill>
              <a:schemeClr val="accent6">
                <a:lumMod val="75000"/>
              </a:schemeClr>
            </a:solidFill>
          </a:ln>
        </p:spPr>
        <p:txBody>
          <a:bodyPr wrap="square">
            <a:spAutoFit/>
          </a:bodyPr>
          <a:lstStyle/>
          <a:p>
            <a:pPr marL="457200" indent="-457200">
              <a:buFont typeface="Wingdings" pitchFamily="2" charset="2"/>
              <a:buChar char="v"/>
            </a:pPr>
            <a:r>
              <a:rPr lang="en-US" sz="3200" dirty="0" smtClean="0">
                <a:latin typeface="Times New Roman" pitchFamily="18" charset="0"/>
                <a:cs typeface="Times New Roman" pitchFamily="18" charset="0"/>
              </a:rPr>
              <a:t>talk about  picture.</a:t>
            </a:r>
          </a:p>
          <a:p>
            <a:pPr marL="457200" indent="-457200">
              <a:buFont typeface="Wingdings" pitchFamily="2" charset="2"/>
              <a:buChar char="v"/>
            </a:pPr>
            <a:r>
              <a:rPr lang="en-US" sz="3200" dirty="0" smtClean="0">
                <a:latin typeface="Times New Roman" pitchFamily="18" charset="0"/>
                <a:cs typeface="Times New Roman" pitchFamily="18" charset="0"/>
              </a:rPr>
              <a:t>use new words.</a:t>
            </a:r>
          </a:p>
          <a:p>
            <a:pPr marL="457200" indent="-457200">
              <a:buFont typeface="Wingdings" pitchFamily="2" charset="2"/>
              <a:buChar char="v"/>
            </a:pPr>
            <a:r>
              <a:rPr lang="en-US" sz="3200" b="1" dirty="0" smtClean="0"/>
              <a:t> </a:t>
            </a:r>
            <a:r>
              <a:rPr lang="en-US" sz="3200" dirty="0" smtClean="0"/>
              <a:t>present own ideas, give and ask for information.</a:t>
            </a:r>
            <a:r>
              <a:rPr lang="en-US" sz="3200" b="1" dirty="0" smtClean="0"/>
              <a:t> </a:t>
            </a:r>
          </a:p>
          <a:p>
            <a:pPr marL="457200" indent="-457200">
              <a:buFont typeface="Wingdings" pitchFamily="2" charset="2"/>
              <a:buChar char="v"/>
            </a:pPr>
            <a:r>
              <a:rPr lang="en-US" sz="3200" b="1" dirty="0" smtClean="0"/>
              <a:t>Make question from information.</a:t>
            </a:r>
          </a:p>
          <a:p>
            <a:pPr marL="457200" indent="-457200">
              <a:buFont typeface="Wingdings" pitchFamily="2" charset="2"/>
              <a:buChar char="v"/>
            </a:pPr>
            <a:r>
              <a:rPr lang="en-US" sz="3200" b="1" dirty="0" smtClean="0"/>
              <a:t> Fill in the grid with appropriate information from the text above.</a:t>
            </a:r>
          </a:p>
          <a:p>
            <a:pPr marL="457200" indent="-457200">
              <a:buFont typeface="Wingdings" pitchFamily="2" charset="2"/>
              <a:buChar char="v"/>
            </a:pPr>
            <a:r>
              <a:rPr lang="en-US" sz="3200" dirty="0" smtClean="0"/>
              <a:t>Write a  dialogue between two friends about Rode accident.</a:t>
            </a:r>
          </a:p>
          <a:p>
            <a:pPr marL="457200" indent="-457200"/>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24400"/>
            <a:ext cx="1906291" cy="584775"/>
          </a:xfrm>
          <a:prstGeom prst="rect">
            <a:avLst/>
          </a:prstGeom>
          <a:solidFill>
            <a:srgbClr val="00B050"/>
          </a:solidFill>
          <a:ln w="76200">
            <a:solidFill>
              <a:srgbClr val="7030A0"/>
            </a:solidFill>
          </a:ln>
        </p:spPr>
        <p:txBody>
          <a:bodyPr wrap="none">
            <a:spAutoFit/>
          </a:bodyPr>
          <a:lstStyle/>
          <a:p>
            <a:r>
              <a:rPr lang="en-US" sz="3200" dirty="0" smtClean="0"/>
              <a:t>Happiness</a:t>
            </a:r>
            <a:endParaRPr lang="en-US" sz="3200" dirty="0"/>
          </a:p>
        </p:txBody>
      </p:sp>
      <p:pic>
        <p:nvPicPr>
          <p:cNvPr id="3" name="Picture 2" descr="1-221.jpg"/>
          <p:cNvPicPr>
            <a:picLocks noChangeAspect="1"/>
          </p:cNvPicPr>
          <p:nvPr/>
        </p:nvPicPr>
        <p:blipFill>
          <a:blip r:embed="rId2" cstate="print"/>
          <a:stretch>
            <a:fillRect/>
          </a:stretch>
        </p:blipFill>
        <p:spPr>
          <a:xfrm>
            <a:off x="152400" y="304800"/>
            <a:ext cx="8763000" cy="3886200"/>
          </a:xfrm>
          <a:prstGeom prst="rect">
            <a:avLst/>
          </a:prstGeom>
          <a:ln w="76200">
            <a:solidFill>
              <a:schemeClr val="accent6">
                <a:lumMod val="75000"/>
              </a:schemeClr>
            </a:solidFill>
          </a:ln>
        </p:spPr>
      </p:pic>
      <p:sp>
        <p:nvSpPr>
          <p:cNvPr id="4" name="TextBox 3"/>
          <p:cNvSpPr txBox="1"/>
          <p:nvPr/>
        </p:nvSpPr>
        <p:spPr>
          <a:xfrm>
            <a:off x="304800" y="6096000"/>
            <a:ext cx="3962400" cy="584775"/>
          </a:xfrm>
          <a:prstGeom prst="rect">
            <a:avLst/>
          </a:prstGeom>
          <a:solidFill>
            <a:srgbClr val="92D050"/>
          </a:solidFill>
          <a:ln w="57150">
            <a:solidFill>
              <a:srgbClr val="00B050"/>
            </a:solidFill>
          </a:ln>
        </p:spPr>
        <p:txBody>
          <a:bodyPr wrap="square" rtlCol="0">
            <a:spAutoFit/>
          </a:bodyPr>
          <a:lstStyle/>
          <a:p>
            <a:r>
              <a:rPr lang="en-US" sz="3200" dirty="0" err="1" smtClean="0"/>
              <a:t>Eid</a:t>
            </a:r>
            <a:r>
              <a:rPr lang="en-US" sz="3200" dirty="0" smtClean="0"/>
              <a:t> means happiness</a:t>
            </a:r>
            <a:endParaRPr lang="en-US" sz="3200" dirty="0"/>
          </a:p>
        </p:txBody>
      </p:sp>
      <p:sp>
        <p:nvSpPr>
          <p:cNvPr id="31745" name="Rectangle 1"/>
          <p:cNvSpPr>
            <a:spLocks noChangeArrowheads="1"/>
          </p:cNvSpPr>
          <p:nvPr/>
        </p:nvSpPr>
        <p:spPr bwMode="auto">
          <a:xfrm rot="10800000" flipV="1">
            <a:off x="228600" y="5486400"/>
            <a:ext cx="6248400" cy="461665"/>
          </a:xfrm>
          <a:prstGeom prst="rect">
            <a:avLst/>
          </a:prstGeom>
          <a:solidFill>
            <a:schemeClr val="accent6">
              <a:lumMod val="75000"/>
            </a:schemeClr>
          </a:solidFill>
          <a:ln w="5715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Happiness</a:t>
            </a:r>
            <a:r>
              <a:rPr kumimoji="0" lang="en-US" sz="2400" b="0" i="0" u="none" strike="noStrike" cap="none" normalizeH="0" dirty="0" smtClean="0">
                <a:ln>
                  <a:noFill/>
                </a:ln>
                <a:solidFill>
                  <a:schemeClr val="tx1"/>
                </a:solidFill>
                <a:effectLst/>
                <a:latin typeface="Arial" charset="0"/>
                <a:cs typeface="Arial" charset="0"/>
              </a:rPr>
              <a:t> means</a:t>
            </a:r>
            <a:r>
              <a:rPr kumimoji="0" lang="en-US" sz="2400" b="0" i="0" u="none" strike="noStrike" cap="none" normalizeH="0" baseline="0" dirty="0" smtClean="0">
                <a:ln>
                  <a:noFill/>
                </a:ln>
                <a:solidFill>
                  <a:schemeClr val="tx1"/>
                </a:solidFill>
                <a:effectLst/>
                <a:latin typeface="Arial" charset="0"/>
                <a:cs typeface="Arial" charset="0"/>
              </a:rPr>
              <a:t> bliss, comfort, enjoyment</a:t>
            </a:r>
          </a:p>
        </p:txBody>
      </p:sp>
      <p:sp>
        <p:nvSpPr>
          <p:cNvPr id="3174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745"/>
                                        </p:tgtEl>
                                        <p:attrNameLst>
                                          <p:attrName>style.visibility</p:attrName>
                                        </p:attrNameLst>
                                      </p:cBhvr>
                                      <p:to>
                                        <p:strVal val="visible"/>
                                      </p:to>
                                    </p:set>
                                    <p:animEffect transition="in" filter="diamond(in)">
                                      <p:cBhvr>
                                        <p:cTn id="17" dur="2000"/>
                                        <p:tgtEl>
                                          <p:spTgt spid="3174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17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901</Words>
  <Application>Microsoft Office PowerPoint</Application>
  <PresentationFormat>On-screen Show (4:3)</PresentationFormat>
  <Paragraphs>107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89</cp:revision>
  <dcterms:created xsi:type="dcterms:W3CDTF">2006-08-16T00:00:00Z</dcterms:created>
  <dcterms:modified xsi:type="dcterms:W3CDTF">2020-07-30T19:28:02Z</dcterms:modified>
</cp:coreProperties>
</file>