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280" r:id="rId3"/>
    <p:sldId id="261" r:id="rId4"/>
    <p:sldId id="260" r:id="rId5"/>
    <p:sldId id="262" r:id="rId6"/>
    <p:sldId id="263" r:id="rId7"/>
    <p:sldId id="264" r:id="rId8"/>
    <p:sldId id="269" r:id="rId9"/>
    <p:sldId id="281" r:id="rId10"/>
    <p:sldId id="270" r:id="rId11"/>
    <p:sldId id="271" r:id="rId12"/>
    <p:sldId id="272" r:id="rId13"/>
    <p:sldId id="282" r:id="rId14"/>
    <p:sldId id="273" r:id="rId15"/>
    <p:sldId id="283" r:id="rId16"/>
    <p:sldId id="274" r:id="rId17"/>
    <p:sldId id="284" r:id="rId18"/>
    <p:sldId id="285" r:id="rId19"/>
    <p:sldId id="276" r:id="rId20"/>
    <p:sldId id="277" r:id="rId21"/>
    <p:sldId id="275" r:id="rId22"/>
    <p:sldId id="290" r:id="rId23"/>
    <p:sldId id="279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B2E14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98" autoAdjust="0"/>
    <p:restoredTop sz="94660"/>
  </p:normalViewPr>
  <p:slideViewPr>
    <p:cSldViewPr>
      <p:cViewPr varScale="1">
        <p:scale>
          <a:sx n="65" d="100"/>
          <a:sy n="65" d="100"/>
        </p:scale>
        <p:origin x="-6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50CD540-54CC-4CA2-96C9-E88602020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04800"/>
            <a:ext cx="8229600" cy="6248401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xmlns="" id="{908304B3-0C20-425B-8779-605D72522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9717" y="2313134"/>
            <a:ext cx="5170274" cy="4268168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xmlns="" id="{C68B6E8B-6AB4-4442-88CE-C95A7D0F4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6109" y="2582127"/>
            <a:ext cx="5170274" cy="4268168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xmlns="" id="{1C2B28A3-B7BB-4AB9-9BA9-8F289DA4A7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955" y="1973495"/>
            <a:ext cx="3657600" cy="4876800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xmlns="" id="{6D38FE3A-5559-409B-A31B-252ACD8B86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9000" y="1878784"/>
            <a:ext cx="3657600" cy="4876800"/>
          </a:xfrm>
          <a:prstGeom prst="rect">
            <a:avLst/>
          </a:prstGeom>
        </p:spPr>
      </p:pic>
      <p:grpSp>
        <p:nvGrpSpPr>
          <p:cNvPr id="2" name="Group 7">
            <a:extLst>
              <a:ext uri="{FF2B5EF4-FFF2-40B4-BE49-F238E27FC236}">
                <a16:creationId xmlns:a16="http://schemas.microsoft.com/office/drawing/2014/main" xmlns="" id="{1AA751C3-5975-4778-9910-34679C2EFA19}"/>
              </a:ext>
            </a:extLst>
          </p:cNvPr>
          <p:cNvGrpSpPr/>
          <p:nvPr/>
        </p:nvGrpSpPr>
        <p:grpSpPr>
          <a:xfrm>
            <a:off x="-9198238" y="475544"/>
            <a:ext cx="9298996" cy="3406557"/>
            <a:chOff x="-7959638" y="2256646"/>
            <a:chExt cx="12398661" cy="3406557"/>
          </a:xfrm>
        </p:grpSpPr>
        <p:grpSp>
          <p:nvGrpSpPr>
            <p:cNvPr id="4" name="Group 8">
              <a:extLst>
                <a:ext uri="{FF2B5EF4-FFF2-40B4-BE49-F238E27FC236}">
                  <a16:creationId xmlns:a16="http://schemas.microsoft.com/office/drawing/2014/main" xmlns="" id="{A84CE6AF-7B6E-4AEC-9452-C7C52473E813}"/>
                </a:ext>
              </a:extLst>
            </p:cNvPr>
            <p:cNvGrpSpPr/>
            <p:nvPr/>
          </p:nvGrpSpPr>
          <p:grpSpPr>
            <a:xfrm>
              <a:off x="-7959638" y="2256646"/>
              <a:ext cx="12398661" cy="3406557"/>
              <a:chOff x="-11393968" y="1654177"/>
              <a:chExt cx="13592502" cy="3406557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19387DF3-DE09-4546-9736-CD7D5044E6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469708">
                <a:off x="-2076132" y="1856761"/>
                <a:ext cx="4274666" cy="3203973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xmlns="" id="{97136D24-F248-4B0B-A76D-D060D81DEE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11393968" y="1654177"/>
                <a:ext cx="3599498" cy="3248329"/>
              </a:xfrm>
              <a:prstGeom prst="rect">
                <a:avLst/>
              </a:prstGeom>
            </p:spPr>
          </p:pic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7BCD796B-EA57-47DF-84AA-0CCEBF13A541}"/>
                </a:ext>
              </a:extLst>
            </p:cNvPr>
            <p:cNvSpPr/>
            <p:nvPr/>
          </p:nvSpPr>
          <p:spPr>
            <a:xfrm>
              <a:off x="-5434408" y="2468880"/>
              <a:ext cx="7007175" cy="9601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  <a:reflection blurRad="6350" stA="50000" endA="300" endPos="38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আজকের</a:t>
              </a:r>
              <a:r>
                <a:rPr lang="en-US" sz="360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পাঠে</a:t>
              </a:r>
              <a:r>
                <a:rPr lang="en-US" sz="360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সকলকে</a:t>
              </a:r>
              <a:r>
                <a:rPr lang="en-US" sz="360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স্বাগত</a:t>
              </a:r>
              <a:endParaRPr lang="en-GB" sz="36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20314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16 -0.01504 L 1.01771 -0.01504 " pathEditMode="relative" rAng="0" ptsTypes="AA">
                                      <p:cBhvr>
                                        <p:cTn id="6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-0.65612 -0.0856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25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48148E-6 L -0.80469 -0.0884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4" y="-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25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75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65612 -0.0856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75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-0.80468 -0.08843 " pathEditMode="relative" rAng="0" ptsTypes="AA">
                                      <p:cBhvr>
                                        <p:cTn id="45" dur="1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4" y="-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5562600" cy="762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</a:rPr>
              <a:t>বস্ত্র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পরিস্থিতি</a:t>
            </a:r>
            <a:endParaRPr lang="en-US" sz="4800" b="1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05000"/>
            <a:ext cx="2514600" cy="4191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1066800"/>
            <a:ext cx="56388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বস্ত্র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হলো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সভ্যতার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প্রতীক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।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এদেশে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মাথাপিছু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বছরে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 ১০মিটার 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এবং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দেশে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সর্বমোট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প্রয়োজন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৪০১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কোটি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মিটার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বস্ত্র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।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দেশে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মোট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উৎপাদিত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হয়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৩০০কোটি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মিটার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অর্থা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ৎ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বাকী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১০১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কোটি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মিটার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বস্ত্র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আমদানি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করতে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হয়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।</a:t>
            </a:r>
            <a:endParaRPr lang="en-US" sz="1600" b="1" dirty="0" smtClean="0">
              <a:latin typeface="Shonar Bangla" pitchFamily="34" charset="0"/>
              <a:cs typeface="Shonar Bangla" pitchFamily="34" charset="0"/>
            </a:endParaRPr>
          </a:p>
          <a:p>
            <a:pPr algn="just"/>
            <a:endParaRPr lang="en-US" sz="2400" b="1" dirty="0" smtClean="0">
              <a:latin typeface="Shonar Bangla" pitchFamily="34" charset="0"/>
              <a:cs typeface="Shonar Bangla" pitchFamily="34" charset="0"/>
            </a:endParaRPr>
          </a:p>
          <a:p>
            <a:pPr algn="just"/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</a:p>
          <a:p>
            <a:endParaRPr lang="en-US" sz="2400" dirty="0" smtClean="0">
              <a:latin typeface="Shonar Bangla" pitchFamily="34" charset="0"/>
              <a:cs typeface="Shonar Bangla" pitchFamily="34" charset="0"/>
            </a:endParaRPr>
          </a:p>
          <a:p>
            <a:endParaRPr lang="en-US" sz="2400" dirty="0" smtClean="0">
              <a:latin typeface="Shonar Bangla" pitchFamily="34" charset="0"/>
              <a:cs typeface="Shonar Bangla" pitchFamily="34" charset="0"/>
            </a:endParaRPr>
          </a:p>
          <a:p>
            <a:endParaRPr lang="en-US" sz="2400" dirty="0" smtClean="0">
              <a:latin typeface="Shonar Bangla" pitchFamily="34" charset="0"/>
              <a:cs typeface="Shonar Bangla" pitchFamily="34" charset="0"/>
            </a:endParaRPr>
          </a:p>
          <a:p>
            <a:endParaRPr lang="en-US" sz="2400" dirty="0" smtClean="0">
              <a:latin typeface="Shonar Bangla" pitchFamily="34" charset="0"/>
              <a:cs typeface="Shonar Bangla" pitchFamily="34" charset="0"/>
            </a:endParaRPr>
          </a:p>
          <a:p>
            <a:endParaRPr lang="en-US" sz="2400" dirty="0" smtClean="0">
              <a:latin typeface="Shonar Bangla" pitchFamily="34" charset="0"/>
              <a:cs typeface="Shonar Bangla" pitchFamily="34" charset="0"/>
            </a:endParaRPr>
          </a:p>
          <a:p>
            <a:endParaRPr lang="en-US" sz="2400" dirty="0" smtClean="0">
              <a:latin typeface="Shonar Bangla" pitchFamily="34" charset="0"/>
              <a:cs typeface="Shonar Bangla" pitchFamily="34" charset="0"/>
            </a:endParaRPr>
          </a:p>
          <a:p>
            <a:endParaRPr lang="en-US" sz="2400" dirty="0" smtClean="0">
              <a:latin typeface="Shonar Bangla" pitchFamily="34" charset="0"/>
              <a:cs typeface="Shonar Bangla" pitchFamily="34" charset="0"/>
            </a:endParaRPr>
          </a:p>
          <a:p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b="1" dirty="0" err="1" smtClean="0"/>
              <a:t>সূত্র</a:t>
            </a:r>
            <a:r>
              <a:rPr lang="en-US" sz="1600" b="1" dirty="0" smtClean="0"/>
              <a:t>: </a:t>
            </a:r>
            <a:r>
              <a:rPr lang="en-US" sz="1600" b="1" dirty="0" err="1" smtClean="0"/>
              <a:t>বাংলাদেশ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অর্থনৈতিক</a:t>
            </a:r>
            <a:r>
              <a:rPr lang="en-US" sz="1600" b="1" dirty="0" smtClean="0"/>
              <a:t> সমীক্ষা-২০১৯,  </a:t>
            </a:r>
            <a:r>
              <a:rPr lang="en-US" sz="1600" b="1" dirty="0" err="1" smtClean="0"/>
              <a:t>পৃষ্ঠা</a:t>
            </a:r>
            <a:r>
              <a:rPr lang="en-US" sz="1600" b="1" dirty="0" smtClean="0"/>
              <a:t> ১০১</a:t>
            </a:r>
            <a:endParaRPr lang="en-US" sz="2400" b="1" dirty="0" smtClean="0">
              <a:latin typeface="Shonar Bangla" pitchFamily="34" charset="0"/>
              <a:cs typeface="Shonar Bangla" pitchFamily="34" charset="0"/>
            </a:endParaRPr>
          </a:p>
          <a:p>
            <a:endParaRPr lang="en-US" dirty="0" smtClean="0">
              <a:latin typeface="Shonar Bangla" pitchFamily="34" charset="0"/>
              <a:cs typeface="Shonar Bangla" pitchFamily="34" charset="0"/>
            </a:endParaRP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2743200"/>
          <a:ext cx="5715000" cy="3082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625"/>
                <a:gridCol w="2222500"/>
                <a:gridCol w="2301875"/>
              </a:tblGrid>
              <a:tr h="83820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অর্থ</a:t>
                      </a:r>
                      <a:r>
                        <a:rPr lang="en-US" sz="2400" b="1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বছর</a:t>
                      </a:r>
                      <a:endParaRPr lang="en-US" sz="24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সুতার</a:t>
                      </a:r>
                      <a:r>
                        <a:rPr lang="en-US" sz="2400" b="1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মোট</a:t>
                      </a:r>
                      <a:r>
                        <a:rPr lang="en-US" sz="2400" b="1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উৎপাদন</a:t>
                      </a:r>
                      <a:r>
                        <a:rPr lang="en-US" sz="2400" b="1" dirty="0" smtClean="0">
                          <a:latin typeface="Shonar Bangla" pitchFamily="34" charset="0"/>
                          <a:cs typeface="Shonar Bangla" pitchFamily="34" charset="0"/>
                        </a:rPr>
                        <a:t>  </a:t>
                      </a:r>
                    </a:p>
                    <a:p>
                      <a:r>
                        <a:rPr lang="en-US" sz="2400" b="1" dirty="0" smtClean="0">
                          <a:latin typeface="Shonar Bangla" pitchFamily="34" charset="0"/>
                          <a:cs typeface="Shonar Bangla" pitchFamily="34" charset="0"/>
                        </a:rPr>
                        <a:t>( </a:t>
                      </a:r>
                      <a:r>
                        <a:rPr lang="en-US" sz="24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মিলিয়ন</a:t>
                      </a:r>
                      <a:r>
                        <a:rPr lang="en-US" sz="2400" b="1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কেজি</a:t>
                      </a:r>
                      <a:r>
                        <a:rPr lang="en-US" sz="2400" b="1" dirty="0" smtClean="0">
                          <a:latin typeface="Shonar Bangla" pitchFamily="34" charset="0"/>
                          <a:cs typeface="Shonar Bangla" pitchFamily="34" charset="0"/>
                        </a:rPr>
                        <a:t> )</a:t>
                      </a:r>
                      <a:endParaRPr lang="en-US" sz="24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সুতার</a:t>
                      </a:r>
                      <a:r>
                        <a:rPr lang="en-US" sz="2400" b="1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মোট</a:t>
                      </a:r>
                      <a:r>
                        <a:rPr lang="en-US" sz="24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2400" b="1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উৎপাদন</a:t>
                      </a:r>
                      <a:r>
                        <a:rPr lang="en-US" sz="2400" b="1" dirty="0" smtClean="0">
                          <a:latin typeface="Shonar Bangla" pitchFamily="34" charset="0"/>
                          <a:cs typeface="Shonar Bangla" pitchFamily="34" charset="0"/>
                        </a:rPr>
                        <a:t> (</a:t>
                      </a:r>
                      <a:r>
                        <a:rPr lang="en-US" sz="24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মিলিয়ন</a:t>
                      </a:r>
                      <a:r>
                        <a:rPr lang="en-US" sz="2400" b="1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মিটার</a:t>
                      </a:r>
                      <a:r>
                        <a:rPr lang="en-US" sz="2400" b="1" dirty="0" smtClean="0">
                          <a:latin typeface="Shonar Bangla" pitchFamily="34" charset="0"/>
                          <a:cs typeface="Shonar Bangla" pitchFamily="34" charset="0"/>
                        </a:rPr>
                        <a:t>)</a:t>
                      </a:r>
                      <a:endParaRPr lang="en-US" sz="24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</a:tr>
              <a:tr h="7479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Shonar Bangla" pitchFamily="34" charset="0"/>
                          <a:cs typeface="Shonar Bangla" pitchFamily="34" charset="0"/>
                        </a:rPr>
                        <a:t>২০১২-১৩</a:t>
                      </a:r>
                    </a:p>
                    <a:p>
                      <a:endParaRPr lang="en-US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Shonar Bangla" pitchFamily="34" charset="0"/>
                          <a:cs typeface="Shonar Bangla" pitchFamily="34" charset="0"/>
                        </a:rPr>
                        <a:t>১৭২১.৬৬</a:t>
                      </a:r>
                      <a:endParaRPr lang="en-US" sz="24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Shonar Bangla" pitchFamily="34" charset="0"/>
                          <a:cs typeface="Shonar Bangla" pitchFamily="34" charset="0"/>
                        </a:rPr>
                        <a:t>৭৪০০.০০</a:t>
                      </a:r>
                      <a:endParaRPr lang="en-US" sz="24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</a:tr>
              <a:tr h="7479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Shonar Bangla" pitchFamily="34" charset="0"/>
                          <a:cs typeface="Shonar Bangla" pitchFamily="34" charset="0"/>
                        </a:rPr>
                        <a:t>২০১৩</a:t>
                      </a:r>
                      <a:r>
                        <a:rPr lang="en-US" sz="24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-</a:t>
                      </a:r>
                      <a:r>
                        <a:rPr lang="en-US" sz="2400" b="1" dirty="0" smtClean="0">
                          <a:latin typeface="Shonar Bangla" pitchFamily="34" charset="0"/>
                          <a:cs typeface="Shonar Bangla" pitchFamily="34" charset="0"/>
                        </a:rPr>
                        <a:t>১৪</a:t>
                      </a:r>
                    </a:p>
                    <a:p>
                      <a:endParaRPr lang="en-US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Shonar Bangla" pitchFamily="34" charset="0"/>
                          <a:cs typeface="Shonar Bangla" pitchFamily="34" charset="0"/>
                        </a:rPr>
                        <a:t>১৬৮১.৩২</a:t>
                      </a:r>
                      <a:endParaRPr lang="en-US" sz="24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Shonar Bangla" pitchFamily="34" charset="0"/>
                          <a:cs typeface="Shonar Bangla" pitchFamily="34" charset="0"/>
                        </a:rPr>
                        <a:t>৭৪১৪.০০</a:t>
                      </a:r>
                      <a:endParaRPr lang="en-US" sz="24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</a:tr>
              <a:tr h="7479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Shonar Bangla" pitchFamily="34" charset="0"/>
                          <a:cs typeface="Shonar Bangla" pitchFamily="34" charset="0"/>
                        </a:rPr>
                        <a:t>২০১৪</a:t>
                      </a:r>
                      <a:r>
                        <a:rPr lang="en-US" sz="24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2400" b="1" dirty="0" smtClean="0">
                          <a:latin typeface="Shonar Bangla" pitchFamily="34" charset="0"/>
                          <a:cs typeface="Shonar Bangla" pitchFamily="34" charset="0"/>
                        </a:rPr>
                        <a:t>-১৫</a:t>
                      </a:r>
                    </a:p>
                    <a:p>
                      <a:endParaRPr lang="en-US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Shonar Bangla" pitchFamily="34" charset="0"/>
                          <a:cs typeface="Shonar Bangla" pitchFamily="34" charset="0"/>
                        </a:rPr>
                        <a:t>৬০০.৯৪</a:t>
                      </a:r>
                      <a:endParaRPr lang="en-US" sz="24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Shonar Bangla" pitchFamily="34" charset="0"/>
                          <a:cs typeface="Shonar Bangla" pitchFamily="34" charset="0"/>
                        </a:rPr>
                        <a:t>৪৩৫৩.০০</a:t>
                      </a:r>
                      <a:endParaRPr lang="en-US" sz="24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4572000" cy="4572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</a:rPr>
              <a:t>বাসস্থান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পরিস্থিতি</a:t>
            </a:r>
            <a:endParaRPr lang="en-US" sz="3200" b="1" dirty="0">
              <a:solidFill>
                <a:srgbClr val="00B050"/>
              </a:solidFill>
            </a:endParaRPr>
          </a:p>
        </p:txBody>
      </p:sp>
      <p:pic>
        <p:nvPicPr>
          <p:cNvPr id="4" name="Content Placeholder 3" descr="House Hum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4600" y="1600200"/>
            <a:ext cx="2578554" cy="3505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914400"/>
            <a:ext cx="5714999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বাসস্থান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হলো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মানুষের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ঠিকানা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। 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বাসস্থানের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সুবাদে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মানুষ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সামাজিক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জীব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হিসেবে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পরিগণিত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হয়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বাংলাদেশের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বাসস্থান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সমস্যা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প্রকট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আকার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ধারণ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করেছে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জাতিসংঘের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তথ্যানুসারে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এদেশের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১০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লক্ষ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লোক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গৃহহীন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বাংলাদেশ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পরিসংখ্যান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ব্যুরোর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তথ্যানুসারে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আমাদের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দেশে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বছরে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অতিরিক্ত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লোকের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জন্য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প্রায়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৪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লক্ষ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নতুন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ঘরের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প্রয়োজন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সিটি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কর্পোরেশন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এলাকাগুলোতে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লক্ষ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লক্ষ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লোক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বস্তিতে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অস্বাস্থ্যকর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পরিবেশে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বসবাস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করছে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গ্রাম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এলাকায়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প্রায়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৮০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ভাগ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ঘর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ছনের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তৈরি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প্রতি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ঘরে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৭/৮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জন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লোক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বসবাস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বর্তমানে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এদেশে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৪৫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লক্ষ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ইউনিট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বাসস্থানের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ঘাটতি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র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য়েছে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 algn="just"/>
            <a:r>
              <a:rPr lang="en-US" sz="2400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000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সমাজকর্</a:t>
            </a:r>
            <a:r>
              <a:rPr lang="en-US" sz="2000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দ্বিতীয়</a:t>
            </a:r>
            <a:r>
              <a:rPr lang="en-US" sz="2000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পত্র</a:t>
            </a:r>
            <a:r>
              <a:rPr lang="en-US" sz="2000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–</a:t>
            </a:r>
            <a:r>
              <a:rPr lang="en-US" sz="2000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মো</a:t>
            </a:r>
            <a:r>
              <a:rPr lang="en-US" sz="2000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: </a:t>
            </a:r>
            <a:r>
              <a:rPr lang="en-US" sz="2000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শহীদুল্লাহ</a:t>
            </a:r>
            <a:r>
              <a:rPr lang="en-US" sz="2000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মো</a:t>
            </a:r>
            <a:r>
              <a:rPr lang="en-US" sz="2000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: </a:t>
            </a:r>
            <a:r>
              <a:rPr lang="en-US" sz="2000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আমিনুল</a:t>
            </a:r>
            <a:r>
              <a:rPr lang="en-US" sz="2000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ইসলাম</a:t>
            </a:r>
            <a:endParaRPr lang="en-US" sz="2000" dirty="0" smtClean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000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দ্বিতীয়</a:t>
            </a:r>
            <a:r>
              <a:rPr lang="en-US" sz="2000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সংস্করণ</a:t>
            </a:r>
            <a:r>
              <a:rPr lang="en-US" sz="2000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,আগষ্ট-২০২০</a:t>
            </a:r>
          </a:p>
          <a:p>
            <a:endParaRPr lang="en-US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5638800" cy="8382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শিক্ষা</a:t>
            </a:r>
            <a:endParaRPr lang="en-US" sz="4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6" descr="images educa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2200" y="1981200"/>
            <a:ext cx="2481384" cy="3352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1143000"/>
            <a:ext cx="5867400" cy="6154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শিক্ষা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জাতির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মেরুদন্ড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 ।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কিন্তু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বাংলাদেশে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এখনো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শিক্ষাকে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সবার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জন্য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ণিশ্চিত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করা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যাযনি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। 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বাংলাদেশ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অর্থনৈতিক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সমীক্ষা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২০১৯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এর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তথ্য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অনুযায়ী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বাংলাদেশে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বর্তমানে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সাক্ষরতার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হার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৭২.৩% ।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বর্তমানে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প্রাথমিক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পর্যায়ে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সবার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জন্য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শিক্ষা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এবং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উচ্চমাধ্যমিক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স্নাতক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পর্যায়ে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উপবৃত্তি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প্রকল্প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চালু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করা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হয়েছে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। ।</a:t>
            </a:r>
          </a:p>
          <a:p>
            <a:pPr algn="just"/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 algn="just"/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২০১৯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এর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তথ্য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অনুয়ায়ী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এদশে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প্রাথমিক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বিদ্যালয়ের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সংখ্যা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১৩৪১৪৭টি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মাধ্যমিক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বিদ্যালয়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১৭৪৫৪টি,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সাধারণ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কলেজ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১৮৯২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টি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মাদ্রাসা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৯৩২৪টি,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পলিটেকনিক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ইন্সটিটিউট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৪৩৯টি,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ভোকেশনাল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ইন্সটিটিউট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৬৬টি,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বিআইটি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 ৪টি 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পিটিআই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৫৯টি,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আইন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কলেজ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৮০টি,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বিশ্বদ্যিালয়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১৪৮টি,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মেডিকেল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কলেজ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১১১টি ।</a:t>
            </a:r>
          </a:p>
          <a:p>
            <a:pPr algn="just"/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এত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আয়োজনের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সত্বেও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এদেশে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শিক্ষার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হার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গুনগত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মান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সন্তোষজনক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নয়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 algn="just"/>
            <a:endParaRPr lang="en-US" sz="24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1"/>
            <a:ext cx="82296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সরকার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বর্তমানে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দেশকে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নিরক্ষরমুক্ত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করার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জন্য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ব্যাপক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কর্মসূচি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হাতে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নিয়েছে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 ।</a:t>
            </a:r>
          </a:p>
          <a:p>
            <a:endParaRPr lang="en-US" sz="2800" dirty="0" smtClean="0">
              <a:latin typeface="Shonar Bangla" pitchFamily="34" charset="0"/>
              <a:cs typeface="Shonar Bangla" pitchFamily="34" charset="0"/>
            </a:endParaRPr>
          </a:p>
          <a:p>
            <a:endParaRPr lang="en-US" sz="2800" dirty="0" smtClean="0">
              <a:latin typeface="Shonar Bangla" pitchFamily="34" charset="0"/>
              <a:cs typeface="Shonar Bangla" pitchFamily="34" charset="0"/>
            </a:endParaRPr>
          </a:p>
          <a:p>
            <a:endParaRPr lang="en-US" sz="2800" dirty="0" smtClean="0">
              <a:latin typeface="Shonar Bangla" pitchFamily="34" charset="0"/>
              <a:cs typeface="Shonar Bangla" pitchFamily="34" charset="0"/>
            </a:endParaRPr>
          </a:p>
          <a:p>
            <a:endParaRPr lang="en-US" sz="2800" dirty="0" smtClean="0">
              <a:latin typeface="Shonar Bangla" pitchFamily="34" charset="0"/>
              <a:cs typeface="Shonar Bangla" pitchFamily="34" charset="0"/>
            </a:endParaRPr>
          </a:p>
          <a:p>
            <a:endParaRPr lang="en-US" sz="2800" dirty="0" smtClean="0">
              <a:latin typeface="Shonar Bangla" pitchFamily="34" charset="0"/>
              <a:cs typeface="Shonar Bangla" pitchFamily="34" charset="0"/>
            </a:endParaRPr>
          </a:p>
          <a:p>
            <a:endParaRPr lang="en-US" sz="2800" dirty="0" smtClean="0">
              <a:latin typeface="Shonar Bangla" pitchFamily="34" charset="0"/>
              <a:cs typeface="Shonar Bangla" pitchFamily="34" charset="0"/>
            </a:endParaRPr>
          </a:p>
          <a:p>
            <a:endParaRPr lang="en-US" sz="2800" dirty="0" smtClean="0">
              <a:latin typeface="Shonar Bangla" pitchFamily="34" charset="0"/>
              <a:cs typeface="Shonar Bangla" pitchFamily="34" charset="0"/>
            </a:endParaRPr>
          </a:p>
          <a:p>
            <a:endParaRPr lang="en-US" sz="2800" dirty="0" smtClean="0">
              <a:latin typeface="Shonar Bangla" pitchFamily="34" charset="0"/>
              <a:cs typeface="Shonar Bangla" pitchFamily="34" charset="0"/>
            </a:endParaRPr>
          </a:p>
          <a:p>
            <a:endParaRPr lang="en-US" sz="2800" dirty="0" smtClean="0">
              <a:latin typeface="Shonar Bangla" pitchFamily="34" charset="0"/>
              <a:cs typeface="Shonar Bangla" pitchFamily="34" charset="0"/>
            </a:endParaRPr>
          </a:p>
          <a:p>
            <a:endParaRPr lang="en-US" sz="2800" dirty="0" smtClean="0">
              <a:latin typeface="Shonar Bangla" pitchFamily="34" charset="0"/>
              <a:cs typeface="Shonar Bangla" pitchFamily="34" charset="0"/>
            </a:endParaRPr>
          </a:p>
          <a:p>
            <a:endParaRPr lang="en-US" sz="2800" dirty="0" smtClean="0">
              <a:latin typeface="Shonar Bangla" pitchFamily="34" charset="0"/>
              <a:cs typeface="Shonar Bangla" pitchFamily="34" charset="0"/>
            </a:endParaRPr>
          </a:p>
          <a:p>
            <a:pPr algn="ctr"/>
            <a:endParaRPr lang="en-US" sz="2800" dirty="0" smtClean="0">
              <a:latin typeface="Shonar Bangla" pitchFamily="34" charset="0"/>
              <a:cs typeface="Shonar Bangla" pitchFamily="34" charset="0"/>
            </a:endParaRPr>
          </a:p>
          <a:p>
            <a:pPr algn="ctr"/>
            <a:endParaRPr lang="en-US" sz="2400" dirty="0" smtClean="0"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উৎস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: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প্রাথমিক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গণশিক্ষা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মন্ত্রণালয়</a:t>
            </a:r>
            <a:endParaRPr lang="en-US" sz="2400" dirty="0" smtClean="0">
              <a:latin typeface="Shonar Bangla" pitchFamily="34" charset="0"/>
              <a:cs typeface="Shonar Bangla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38200" y="914400"/>
          <a:ext cx="73152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524000"/>
                <a:gridCol w="1371600"/>
                <a:gridCol w="1295400"/>
                <a:gridCol w="1676400"/>
              </a:tblGrid>
              <a:tr h="725424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বছর</a:t>
                      </a:r>
                      <a:endParaRPr lang="en-US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মোট</a:t>
                      </a:r>
                      <a:r>
                        <a:rPr lang="en-US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 ( </a:t>
                      </a:r>
                      <a:r>
                        <a:rPr lang="en-US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লাখ</a:t>
                      </a:r>
                      <a:r>
                        <a:rPr lang="en-US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)</a:t>
                      </a:r>
                      <a:endParaRPr lang="en-US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ছাত্র</a:t>
                      </a:r>
                      <a:r>
                        <a:rPr lang="en-US" b="1" dirty="0" smtClean="0">
                          <a:latin typeface="Shonar Bangla" pitchFamily="34" charset="0"/>
                          <a:cs typeface="Shonar Bangla" pitchFamily="34" charset="0"/>
                        </a:rPr>
                        <a:t> (</a:t>
                      </a:r>
                      <a:r>
                        <a:rPr lang="en-US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% )</a:t>
                      </a:r>
                      <a:endParaRPr lang="en-US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ছাত্রী</a:t>
                      </a:r>
                      <a:r>
                        <a:rPr lang="en-US" b="1" dirty="0" smtClean="0">
                          <a:latin typeface="Shonar Bangla" pitchFamily="34" charset="0"/>
                          <a:cs typeface="Shonar Bangla" pitchFamily="34" charset="0"/>
                        </a:rPr>
                        <a:t> (</a:t>
                      </a:r>
                      <a:r>
                        <a:rPr lang="en-US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% )</a:t>
                      </a:r>
                      <a:endParaRPr lang="en-US" b="1" dirty="0" smtClean="0">
                        <a:latin typeface="Shonar Bangla" pitchFamily="34" charset="0"/>
                        <a:cs typeface="Shonar Bangla" pitchFamily="34" charset="0"/>
                      </a:endParaRPr>
                    </a:p>
                    <a:p>
                      <a:endParaRPr lang="en-US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নীট</a:t>
                      </a:r>
                      <a:r>
                        <a:rPr lang="en-US" b="1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ভর্তির</a:t>
                      </a:r>
                      <a:r>
                        <a:rPr lang="en-US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হার</a:t>
                      </a:r>
                      <a:r>
                        <a:rPr lang="en-US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(% )</a:t>
                      </a:r>
                      <a:endParaRPr lang="en-US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</a:tr>
              <a:tr h="7223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Shonar Bangla" pitchFamily="34" charset="0"/>
                          <a:cs typeface="Shonar Bangla" pitchFamily="34" charset="0"/>
                        </a:rPr>
                        <a:t>২০১৪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Shonar Bangla" pitchFamily="34" charset="0"/>
                          <a:cs typeface="Shonar Bangla" pitchFamily="34" charset="0"/>
                        </a:rPr>
                        <a:t>১৯৫.৫৩</a:t>
                      </a:r>
                      <a:endParaRPr lang="en-US" sz="24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Shonar Bangla" pitchFamily="34" charset="0"/>
                          <a:cs typeface="Shonar Bangla" pitchFamily="34" charset="0"/>
                        </a:rPr>
                        <a:t>৪৯.৩০</a:t>
                      </a:r>
                      <a:endParaRPr lang="en-US" sz="24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Shonar Bangla" pitchFamily="34" charset="0"/>
                          <a:cs typeface="Shonar Bangla" pitchFamily="34" charset="0"/>
                        </a:rPr>
                        <a:t>৫০.৮৬</a:t>
                      </a:r>
                    </a:p>
                    <a:p>
                      <a:endParaRPr lang="en-US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Shonar Bangla" pitchFamily="34" charset="0"/>
                          <a:cs typeface="Shonar Bangla" pitchFamily="34" charset="0"/>
                        </a:rPr>
                        <a:t>৯৭.৭</a:t>
                      </a:r>
                      <a:endParaRPr lang="en-US" sz="24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</a:tr>
              <a:tr h="7528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Shonar Bangla" pitchFamily="34" charset="0"/>
                          <a:cs typeface="Shonar Bangla" pitchFamily="34" charset="0"/>
                        </a:rPr>
                        <a:t>২০১৫</a:t>
                      </a:r>
                    </a:p>
                    <a:p>
                      <a:endParaRPr lang="en-US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Shonar Bangla" pitchFamily="34" charset="0"/>
                          <a:cs typeface="Shonar Bangla" pitchFamily="34" charset="0"/>
                        </a:rPr>
                        <a:t>১৯০.৬৮</a:t>
                      </a:r>
                    </a:p>
                    <a:p>
                      <a:endParaRPr lang="en-US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Shonar Bangla" pitchFamily="34" charset="0"/>
                          <a:cs typeface="Shonar Bangla" pitchFamily="34" charset="0"/>
                        </a:rPr>
                        <a:t>৪৯.১৪</a:t>
                      </a:r>
                    </a:p>
                    <a:p>
                      <a:endParaRPr lang="en-US" sz="24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Shonar Bangla" pitchFamily="34" charset="0"/>
                          <a:cs typeface="Shonar Bangla" pitchFamily="34" charset="0"/>
                        </a:rPr>
                        <a:t>৫০.৮৬</a:t>
                      </a:r>
                    </a:p>
                    <a:p>
                      <a:endParaRPr lang="en-US" sz="24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Shonar Bangla" pitchFamily="34" charset="0"/>
                          <a:cs typeface="Shonar Bangla" pitchFamily="34" charset="0"/>
                        </a:rPr>
                        <a:t>৯৭.৯</a:t>
                      </a:r>
                      <a:endParaRPr lang="en-US" sz="24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</a:tr>
              <a:tr h="932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Shonar Bangla" pitchFamily="34" charset="0"/>
                          <a:cs typeface="Shonar Bangla" pitchFamily="34" charset="0"/>
                        </a:rPr>
                        <a:t>২০১৬</a:t>
                      </a:r>
                    </a:p>
                    <a:p>
                      <a:endParaRPr lang="en-US" sz="24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Shonar Bangla" pitchFamily="34" charset="0"/>
                          <a:cs typeface="Shonar Bangla" pitchFamily="34" charset="0"/>
                        </a:rPr>
                        <a:t>১৮৯.৬০</a:t>
                      </a:r>
                    </a:p>
                    <a:p>
                      <a:endParaRPr lang="en-US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Shonar Bangla" pitchFamily="34" charset="0"/>
                          <a:cs typeface="Shonar Bangla" pitchFamily="34" charset="0"/>
                        </a:rPr>
                        <a:t>৫০.৪০</a:t>
                      </a:r>
                      <a:endParaRPr lang="en-US" sz="24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Shonar Bangla" pitchFamily="34" charset="0"/>
                          <a:cs typeface="Shonar Bangla" pitchFamily="34" charset="0"/>
                        </a:rPr>
                        <a:t>৯৭.৯</a:t>
                      </a:r>
                    </a:p>
                    <a:p>
                      <a:endParaRPr lang="en-US" sz="24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Shonar Bangla" pitchFamily="34" charset="0"/>
                          <a:cs typeface="Shonar Bangla" pitchFamily="34" charset="0"/>
                        </a:rPr>
                        <a:t>৯৭.৯</a:t>
                      </a:r>
                      <a:endParaRPr lang="en-US" sz="24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</a:tr>
              <a:tr h="7498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Shonar Bangla" pitchFamily="34" charset="0"/>
                          <a:cs typeface="Shonar Bangla" pitchFamily="34" charset="0"/>
                        </a:rPr>
                        <a:t>২০১৭</a:t>
                      </a:r>
                    </a:p>
                    <a:p>
                      <a:endParaRPr lang="en-US" sz="24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Shonar Bangla" pitchFamily="34" charset="0"/>
                          <a:cs typeface="Shonar Bangla" pitchFamily="34" charset="0"/>
                        </a:rPr>
                        <a:t>১৭২.৯১</a:t>
                      </a:r>
                    </a:p>
                    <a:p>
                      <a:endParaRPr lang="en-US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Shonar Bangla" pitchFamily="34" charset="0"/>
                          <a:cs typeface="Shonar Bangla" pitchFamily="34" charset="0"/>
                        </a:rPr>
                        <a:t>৪৯.৩০</a:t>
                      </a:r>
                    </a:p>
                    <a:p>
                      <a:endParaRPr lang="en-US" sz="24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Shonar Bangla" pitchFamily="34" charset="0"/>
                          <a:cs typeface="Shonar Bangla" pitchFamily="34" charset="0"/>
                        </a:rPr>
                        <a:t>৯৭.৯</a:t>
                      </a:r>
                    </a:p>
                    <a:p>
                      <a:endParaRPr lang="en-US" sz="24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Shonar Bangla" pitchFamily="34" charset="0"/>
                          <a:cs typeface="Shonar Bangla" pitchFamily="34" charset="0"/>
                        </a:rPr>
                        <a:t>৯৭.৯৭</a:t>
                      </a:r>
                      <a:endParaRPr lang="en-US" sz="24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</a:tr>
              <a:tr h="8412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Shonar Bangla" pitchFamily="34" charset="0"/>
                          <a:cs typeface="Shonar Bangla" pitchFamily="34" charset="0"/>
                        </a:rPr>
                        <a:t>২০১৮</a:t>
                      </a:r>
                    </a:p>
                    <a:p>
                      <a:endParaRPr lang="en-US" sz="24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Shonar Bangla" pitchFamily="34" charset="0"/>
                          <a:cs typeface="Shonar Bangla" pitchFamily="34" charset="0"/>
                        </a:rPr>
                        <a:t>১৭৩.৩৮</a:t>
                      </a:r>
                    </a:p>
                    <a:p>
                      <a:endParaRPr lang="en-US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Shonar Bangla" pitchFamily="34" charset="0"/>
                          <a:cs typeface="Shonar Bangla" pitchFamily="34" charset="0"/>
                        </a:rPr>
                        <a:t>৮৫.৩৯</a:t>
                      </a:r>
                    </a:p>
                    <a:p>
                      <a:endParaRPr lang="en-US" sz="24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Shonar Bangla" pitchFamily="34" charset="0"/>
                          <a:cs typeface="Shonar Bangla" pitchFamily="34" charset="0"/>
                        </a:rPr>
                        <a:t>৮৭.৯৯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Shonar Bangla" pitchFamily="34" charset="0"/>
                          <a:cs typeface="Shonar Bangla" pitchFamily="34" charset="0"/>
                        </a:rPr>
                        <a:t>৯৭.৮৫</a:t>
                      </a:r>
                      <a:endParaRPr lang="en-US" sz="24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স্বাস্থ্য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828800"/>
            <a:ext cx="2057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4800" y="1447800"/>
            <a:ext cx="5943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সুস্থ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দেহ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 ও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সুস্থ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মনের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নাম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স্বাস্থ্য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বাংলাদেশে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এই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চাহিদা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পূরণের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পরিস্থিতি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নাজুক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বাংলাদেশ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হেলথ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এডুকেশন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সোসাইটির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প্রথম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সম্মেলনে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দেশের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স্বাস্থ্য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পরিস্থিতিকে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শোচনীয়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বলে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উল্লেখ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করা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হয়েছে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সম্মেলনে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বলা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হয়েছে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এদেশের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গ্রামাঞ্চলে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শতকরা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৭০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ভাগ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মহিলার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হাসপাতালে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বা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স্বাস্থ্য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পরিচর্যা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কেন্দ্রে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যাওয়ার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অভিজ্ঞতা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নেই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 algn="just">
              <a:defRPr/>
            </a:pPr>
            <a:endParaRPr lang="en-US" sz="2400" b="1" dirty="0" smtClean="0">
              <a:latin typeface="Shonar Bangla" pitchFamily="34" charset="0"/>
              <a:cs typeface="Shonar Bangla" pitchFamily="34" charset="0"/>
            </a:endParaRPr>
          </a:p>
          <a:p>
            <a:pPr algn="just">
              <a:defRPr/>
            </a:pP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অর্থনৈতিক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সমীক্ষা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২০১৭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এর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তথ্যানুযায়ী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দেশে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থানা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স্বাস্থ্য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কমপ্লেক্স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৪২৪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টি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মেডিকেল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কলেজ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১০২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টি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,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সেবিকা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প্রশিক্ষণ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কেন্দ্র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৩৮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টি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হোমিওপ্যাথিক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কলেজ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৫২টি ,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ডেন্টাল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কলেজ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 ৩৪টি ,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হাসপাতাল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শয্যা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 ৯৪৩১৮টি,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রেজিস্টার্ড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ডাক্তারের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সংখ্যা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 ৭৪০.৯৯, 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নার্স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৩৯০৪১,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যক্ষা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ক্লিনিক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৪৪টি ।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533400"/>
            <a:ext cx="51054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স্বাস্থ্য</a:t>
            </a:r>
            <a:r>
              <a:rPr lang="en-US" sz="32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সূচক</a:t>
            </a:r>
            <a:r>
              <a:rPr lang="en-US" sz="32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সমুহের</a:t>
            </a:r>
            <a:r>
              <a:rPr lang="en-US" sz="32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সাম্প্রতিক</a:t>
            </a:r>
            <a:r>
              <a:rPr lang="en-US" sz="32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প্রবণতা</a:t>
            </a:r>
            <a:endParaRPr lang="en-US" sz="3200" b="1" dirty="0" smtClean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  <a:p>
            <a:pPr algn="ctr">
              <a:defRPr/>
            </a:pPr>
            <a:endParaRPr lang="en-US" sz="2400" dirty="0" smtClean="0">
              <a:latin typeface="Shonar Bangla" pitchFamily="34" charset="0"/>
              <a:cs typeface="Shonar Bangla" pitchFamily="34" charset="0"/>
            </a:endParaRPr>
          </a:p>
          <a:p>
            <a:pPr algn="ctr">
              <a:defRPr/>
            </a:pPr>
            <a:endParaRPr lang="en-US" sz="2400" dirty="0" smtClean="0">
              <a:latin typeface="Shonar Bangla" pitchFamily="34" charset="0"/>
              <a:cs typeface="Shonar Bangla" pitchFamily="34" charset="0"/>
            </a:endParaRPr>
          </a:p>
          <a:p>
            <a:pPr algn="ctr">
              <a:defRPr/>
            </a:pPr>
            <a:endParaRPr lang="en-US" sz="2400" dirty="0" smtClean="0">
              <a:latin typeface="Shonar Bangla" pitchFamily="34" charset="0"/>
              <a:cs typeface="Shonar Bangla" pitchFamily="34" charset="0"/>
            </a:endParaRPr>
          </a:p>
          <a:p>
            <a:pPr algn="ctr">
              <a:defRPr/>
            </a:pPr>
            <a:endParaRPr lang="en-US" sz="2400" dirty="0" smtClean="0">
              <a:latin typeface="Shonar Bangla" pitchFamily="34" charset="0"/>
              <a:cs typeface="Shonar Bangla" pitchFamily="34" charset="0"/>
            </a:endParaRPr>
          </a:p>
          <a:p>
            <a:pPr algn="ctr">
              <a:defRPr/>
            </a:pPr>
            <a:endParaRPr lang="en-US" sz="2400" dirty="0" smtClean="0">
              <a:latin typeface="Shonar Bangla" pitchFamily="34" charset="0"/>
              <a:cs typeface="Shonar Bangla" pitchFamily="34" charset="0"/>
            </a:endParaRPr>
          </a:p>
          <a:p>
            <a:pPr algn="ctr">
              <a:defRPr/>
            </a:pPr>
            <a:endParaRPr lang="en-US" sz="2400" dirty="0" smtClean="0">
              <a:latin typeface="Shonar Bangla" pitchFamily="34" charset="0"/>
              <a:cs typeface="Shonar Bangla" pitchFamily="34" charset="0"/>
            </a:endParaRPr>
          </a:p>
          <a:p>
            <a:pPr algn="ctr">
              <a:defRPr/>
            </a:pPr>
            <a:endParaRPr lang="en-US" sz="2400" dirty="0" smtClean="0">
              <a:latin typeface="Shonar Bangla" pitchFamily="34" charset="0"/>
              <a:cs typeface="Shonar Bangla" pitchFamily="34" charset="0"/>
            </a:endParaRPr>
          </a:p>
          <a:p>
            <a:pPr algn="ctr">
              <a:defRPr/>
            </a:pPr>
            <a:endParaRPr lang="en-US" sz="2400" dirty="0" smtClean="0">
              <a:latin typeface="Shonar Bangla" pitchFamily="34" charset="0"/>
              <a:cs typeface="Shonar Bangla" pitchFamily="34" charset="0"/>
            </a:endParaRPr>
          </a:p>
          <a:p>
            <a:pPr algn="ctr">
              <a:defRPr/>
            </a:pPr>
            <a:endParaRPr lang="en-US" sz="2400" dirty="0" smtClean="0">
              <a:latin typeface="Shonar Bangla" pitchFamily="34" charset="0"/>
              <a:cs typeface="Shonar Bangla" pitchFamily="34" charset="0"/>
            </a:endParaRPr>
          </a:p>
          <a:p>
            <a:pPr algn="ctr">
              <a:defRPr/>
            </a:pPr>
            <a:endParaRPr lang="en-US" sz="2400" dirty="0" smtClean="0">
              <a:latin typeface="Shonar Bangla" pitchFamily="34" charset="0"/>
              <a:cs typeface="Shonar Bangla" pitchFamily="34" charset="0"/>
            </a:endParaRPr>
          </a:p>
          <a:p>
            <a:pPr algn="ctr">
              <a:defRPr/>
            </a:pPr>
            <a:endParaRPr lang="en-US" sz="2400" dirty="0" smtClean="0">
              <a:latin typeface="Shonar Bangla" pitchFamily="34" charset="0"/>
              <a:cs typeface="Shonar Bangla" pitchFamily="34" charset="0"/>
            </a:endParaRPr>
          </a:p>
          <a:p>
            <a:pPr algn="ctr">
              <a:defRPr/>
            </a:pPr>
            <a:endParaRPr lang="en-US" sz="2400" dirty="0" smtClean="0">
              <a:latin typeface="Shonar Bangla" pitchFamily="34" charset="0"/>
              <a:cs typeface="Shonar Bangla" pitchFamily="34" charset="0"/>
            </a:endParaRPr>
          </a:p>
          <a:p>
            <a:pPr algn="ctr">
              <a:defRPr/>
            </a:pPr>
            <a:endParaRPr lang="en-US" sz="2400" dirty="0" smtClean="0">
              <a:latin typeface="Shonar Bangla" pitchFamily="34" charset="0"/>
              <a:cs typeface="Shonar Bangla" pitchFamily="34" charset="0"/>
            </a:endParaRPr>
          </a:p>
          <a:p>
            <a:pPr algn="ctr">
              <a:defRPr/>
            </a:pPr>
            <a:r>
              <a:rPr lang="en-US" sz="2400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অর্থনৈতিক</a:t>
            </a:r>
            <a:r>
              <a:rPr lang="en-US" sz="2400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সমীক্ষা</a:t>
            </a:r>
            <a:r>
              <a:rPr lang="en-US" sz="2400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২০১৯, </a:t>
            </a:r>
            <a:r>
              <a:rPr lang="en-US" sz="2400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পৃষ্ঠা</a:t>
            </a:r>
            <a:r>
              <a:rPr lang="en-US" sz="2400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১৬৯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799" y="1447800"/>
          <a:ext cx="8458202" cy="431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1"/>
                <a:gridCol w="1600200"/>
                <a:gridCol w="1296955"/>
                <a:gridCol w="1380931"/>
                <a:gridCol w="120831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সূচকসমুহ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বিবেচ্য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বিষয়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২০১৫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২০১৬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২০১৭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স্থুল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 smtClean="0"/>
                        <a:t>জন্ম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 smtClean="0"/>
                        <a:t>হার</a:t>
                      </a:r>
                      <a:r>
                        <a:rPr lang="en-US" sz="1800" b="1" dirty="0" smtClean="0"/>
                        <a:t> (</a:t>
                      </a:r>
                      <a:r>
                        <a:rPr lang="en-US" sz="1800" b="1" dirty="0" err="1" smtClean="0"/>
                        <a:t>প্রতি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 smtClean="0"/>
                        <a:t>হাজারে</a:t>
                      </a:r>
                      <a:r>
                        <a:rPr lang="en-US" sz="1800" b="1" dirty="0" smtClean="0"/>
                        <a:t>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জাতীয়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১৮.৮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১৮.৭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১৮.৫</a:t>
                      </a:r>
                      <a:endParaRPr lang="en-US" sz="1800" b="1" dirty="0"/>
                    </a:p>
                  </a:txBody>
                  <a:tcPr/>
                </a:tc>
              </a:tr>
              <a:tr h="467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/>
                        <a:t>স্থুল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মৃত্যু</a:t>
                      </a:r>
                      <a:r>
                        <a:rPr lang="en-US" sz="1800" b="1" dirty="0" err="1" smtClean="0"/>
                        <a:t>হার</a:t>
                      </a:r>
                      <a:r>
                        <a:rPr lang="en-US" sz="1800" b="1" dirty="0" smtClean="0"/>
                        <a:t> (</a:t>
                      </a:r>
                      <a:r>
                        <a:rPr lang="en-US" sz="1800" b="1" dirty="0" err="1" smtClean="0"/>
                        <a:t>প্রতি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 smtClean="0"/>
                        <a:t>হাজারে</a:t>
                      </a:r>
                      <a:r>
                        <a:rPr lang="en-US" sz="1800" b="1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/>
                        <a:t>জাতীয়</a:t>
                      </a:r>
                      <a:endParaRPr lang="en-US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৫.১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৫.১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৫.১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প্রত্যাশিত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 smtClean="0"/>
                        <a:t>গড়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 smtClean="0"/>
                        <a:t>আয়ুষ্কাল</a:t>
                      </a:r>
                      <a:r>
                        <a:rPr lang="en-US" sz="1800" b="1" baseline="0" dirty="0" smtClean="0"/>
                        <a:t> (</a:t>
                      </a:r>
                      <a:r>
                        <a:rPr lang="en-US" sz="1800" b="1" baseline="0" dirty="0" err="1" smtClean="0"/>
                        <a:t>বছরে</a:t>
                      </a:r>
                      <a:r>
                        <a:rPr lang="en-US" sz="1800" b="1" baseline="0" dirty="0" smtClean="0"/>
                        <a:t>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জাতীয়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৭০.৯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৭১.৬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৭২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শিশু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 smtClean="0"/>
                        <a:t>মৃত্যু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 smtClean="0"/>
                        <a:t>হার</a:t>
                      </a:r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(</a:t>
                      </a:r>
                      <a:r>
                        <a:rPr lang="en-US" sz="1800" b="1" dirty="0" err="1" smtClean="0"/>
                        <a:t>এক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বছরের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নিম্নে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প্রতি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হাজারে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400" b="1" baseline="0" dirty="0" smtClean="0"/>
                        <a:t>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জাতীয়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২৯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২৮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২৪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শিশু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 smtClean="0"/>
                        <a:t>মৃত্যু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 smtClean="0"/>
                        <a:t>হার</a:t>
                      </a:r>
                      <a:r>
                        <a:rPr lang="en-US" sz="1800" b="1" dirty="0" smtClean="0"/>
                        <a:t> </a:t>
                      </a:r>
                    </a:p>
                    <a:p>
                      <a:pPr algn="ctr"/>
                      <a:r>
                        <a:rPr lang="en-US" sz="1800" b="1" dirty="0" smtClean="0"/>
                        <a:t>(</a:t>
                      </a:r>
                      <a:r>
                        <a:rPr lang="en-US" sz="1800" b="1" dirty="0" err="1" smtClean="0"/>
                        <a:t>পাঁচ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বছরের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নিম্নে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প্রতি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হাজারে</a:t>
                      </a:r>
                      <a:r>
                        <a:rPr lang="en-US" sz="1800" b="1" baseline="0" dirty="0" smtClean="0"/>
                        <a:t> 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জাতীয়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৩৬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৩৫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৩১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মাতৃমৃত্যু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 smtClean="0"/>
                        <a:t>অনুপাত</a:t>
                      </a:r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err="1" smtClean="0"/>
                        <a:t>প্রতি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হা</a:t>
                      </a:r>
                      <a:r>
                        <a:rPr lang="en-US" sz="1800" b="1" dirty="0" err="1" smtClean="0"/>
                        <a:t>জার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জীবিত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জন্ম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শিশু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জাতীয়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১.৯৩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১.৮১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১.৭২</a:t>
                      </a:r>
                      <a:endParaRPr lang="en-US" sz="1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53536"/>
            <a:ext cx="65532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চিত্তবিনোদন</a:t>
            </a:r>
            <a:endParaRPr lang="en-US" sz="4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057400"/>
            <a:ext cx="2590800" cy="3505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1676400"/>
            <a:ext cx="5715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সুস্থ,স্বাভাবিক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শান্তিপূর্ণ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জীবন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যাপনের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জন্য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চিত্তবিনোদন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অপরিহার্য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আমাদের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দেশে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চিত্তবিনোদন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একটি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অবহেলিত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মৌল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প্রয়োজন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শহর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কিংবা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গ্রাম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কোথাও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একে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গুরুত্ব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সহকারে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বিবেচনা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করা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হয়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না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।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তবে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শহরের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তুলনায়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গ্রামে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এখনো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রুচিশীল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চিত্তবিনোদনের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ব্যবস্থা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রয়েছে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গ্রামের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ছেলে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-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মেয়েরা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উঠানে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কিংবা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খেলার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মাঠে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দৌড়াদৌড়ি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অথবা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আত্নীয়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–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স্বজন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বা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জ্ঞাতি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সম্পর্কীয়দের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বাড়ি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বেড়াতে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পারে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অন্যদিকে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শহরের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ছেলে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মেয়েরা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স্যাটেলাইট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চ্যানেল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,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মোবাইল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সেট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কম্পিউটারে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সময়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বেশি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দিতে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গিয়ে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অপসংস্কৃতির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ছোঁয়া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পাচ্ছে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যাতে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মুল্যবোধের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অবক্ষয়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হচ্ছে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এসমস্যা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বর্তমানে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গ্রাম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পর্যন্ত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ছড়িয়ে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পড়েছে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। </a:t>
            </a:r>
          </a:p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838200"/>
            <a:ext cx="8305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বর্তমানে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দেশে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সরকারি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২টি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টিভি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চ্যানেল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ও ২৬টি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বেসরকারি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স্যাটেলাইট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ও ১৪টি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এফএম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রেডিও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চ্যানেল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চালু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রয়েছে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এসব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চ্যানেলগুলোতে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কিছু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ভাল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অনুষ্ঠান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হলেও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বেশিরভাগ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সময়ে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ভিনদেশি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সংস্কৃতির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সিরিয়াল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বা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তাদের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অনুকরণে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নাটক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মেগা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সিরিয়াল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প্রচার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হওয়ায়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সাংস্কৃতিক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আগ্রাসনের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কারণে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মুল্যবোধের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অবক্ষয়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পারিবারিক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ভাঙন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দেখা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দিচ্ছে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;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যা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আমাদের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সমাজ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জীবনের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জন্য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হুমকিস্বরূপ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। </a:t>
            </a:r>
          </a:p>
          <a:p>
            <a:pPr algn="just"/>
            <a:endParaRPr lang="en-US" sz="2800" b="1" dirty="0" smtClean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  <a:p>
            <a:pPr algn="just"/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শহরে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সরকার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দু’একটি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খেলার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মাঠ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বা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স্টেডিয়াম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এবং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হাতেগোনা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দু’একটি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পার্ক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প্রতিষ্ঠা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করেছে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যা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প্রয়োজনের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তুলনায়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অপ্রতুল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শহরের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খালি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জায়গা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বা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মাঠগুলো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দুর্নীতিবাজ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লোকেরা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দখল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তৈরি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করেছে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মার্কেট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অ্যাপার্টমেন্ট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তাই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বলা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চলে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আমাদের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দেশের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চিত্তবিনোদনের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পরিস্থিতি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মোটেও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সন্তোষজনক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নয়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।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53536"/>
            <a:ext cx="6096000" cy="11430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</a:rPr>
              <a:t>কোন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প্রশ্ন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</a:t>
            </a:r>
            <a:r>
              <a:rPr lang="en-US" sz="13800" b="1" dirty="0" smtClean="0">
                <a:solidFill>
                  <a:srgbClr val="FFFF00"/>
                </a:solidFill>
              </a:rPr>
              <a:t>??</a:t>
            </a:r>
            <a:endParaRPr lang="en-US" sz="9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একক</a:t>
            </a:r>
            <a:r>
              <a:rPr lang="en-US" sz="4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কাজ</a:t>
            </a:r>
            <a:endParaRPr lang="en-US" sz="48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১।সাধারনত </a:t>
            </a:r>
            <a:r>
              <a:rPr lang="en-US" sz="4000" dirty="0" err="1" smtClean="0"/>
              <a:t>কয়টি</a:t>
            </a:r>
            <a:r>
              <a:rPr lang="en-US" sz="4000" dirty="0" smtClean="0"/>
              <a:t> </a:t>
            </a:r>
            <a:r>
              <a:rPr lang="en-US" sz="4000" dirty="0" err="1" smtClean="0"/>
              <a:t>চাহিদাকে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মৌল</a:t>
            </a:r>
            <a:r>
              <a:rPr lang="en-US" sz="4000" dirty="0" smtClean="0"/>
              <a:t> </a:t>
            </a:r>
            <a:r>
              <a:rPr lang="en-US" sz="4000" dirty="0" err="1" smtClean="0"/>
              <a:t>মানবিক</a:t>
            </a:r>
            <a:r>
              <a:rPr lang="en-US" sz="4000" dirty="0" smtClean="0"/>
              <a:t> </a:t>
            </a:r>
            <a:r>
              <a:rPr lang="en-US" sz="4000" dirty="0" err="1" smtClean="0"/>
              <a:t>চাহিদা</a:t>
            </a:r>
            <a:r>
              <a:rPr lang="en-US" sz="4000" dirty="0" smtClean="0"/>
              <a:t> </a:t>
            </a:r>
          </a:p>
          <a:p>
            <a:pPr>
              <a:buNone/>
            </a:pPr>
            <a:r>
              <a:rPr lang="en-US" sz="4000" dirty="0" smtClean="0"/>
              <a:t>   </a:t>
            </a:r>
            <a:r>
              <a:rPr lang="en-US" sz="4000" dirty="0" err="1" smtClean="0"/>
              <a:t>হিসাবে</a:t>
            </a:r>
            <a:r>
              <a:rPr lang="en-US" sz="4000" dirty="0" smtClean="0"/>
              <a:t> </a:t>
            </a:r>
            <a:r>
              <a:rPr lang="en-US" sz="4000" dirty="0" err="1" smtClean="0"/>
              <a:t>বিবেচনা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করা</a:t>
            </a:r>
            <a:r>
              <a:rPr lang="en-US" sz="4000" dirty="0" smtClean="0"/>
              <a:t> </a:t>
            </a:r>
            <a:r>
              <a:rPr lang="en-US" sz="4000" dirty="0" err="1" smtClean="0"/>
              <a:t>হয়</a:t>
            </a:r>
            <a:r>
              <a:rPr lang="en-US" sz="4000" dirty="0" smtClean="0"/>
              <a:t> ?</a:t>
            </a:r>
          </a:p>
          <a:p>
            <a:pPr>
              <a:buNone/>
            </a:pPr>
            <a:r>
              <a:rPr lang="en-US" sz="4000" dirty="0" smtClean="0"/>
              <a:t>২। </a:t>
            </a:r>
            <a:r>
              <a:rPr lang="en-US" sz="4000" dirty="0" err="1" smtClean="0"/>
              <a:t>বাংলাদেশের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সংবিধানে</a:t>
            </a:r>
            <a:r>
              <a:rPr lang="en-US" sz="4000" dirty="0" smtClean="0"/>
              <a:t> </a:t>
            </a:r>
            <a:r>
              <a:rPr lang="en-US" sz="4000" dirty="0" err="1" smtClean="0"/>
              <a:t>কয়টি</a:t>
            </a:r>
            <a:r>
              <a:rPr lang="en-US" sz="4000" dirty="0" smtClean="0"/>
              <a:t> </a:t>
            </a:r>
            <a:r>
              <a:rPr lang="en-US" sz="4000" dirty="0" err="1" smtClean="0"/>
              <a:t>মৌল</a:t>
            </a:r>
            <a:r>
              <a:rPr lang="en-US" sz="4000" dirty="0" smtClean="0"/>
              <a:t> </a:t>
            </a:r>
            <a:r>
              <a:rPr lang="en-US" sz="4000" dirty="0" err="1" smtClean="0"/>
              <a:t>মানবিক</a:t>
            </a:r>
            <a:r>
              <a:rPr lang="en-US" sz="4000" dirty="0" smtClean="0"/>
              <a:t> </a:t>
            </a:r>
          </a:p>
          <a:p>
            <a:pPr>
              <a:buNone/>
            </a:pPr>
            <a:r>
              <a:rPr lang="en-US" sz="4000" dirty="0" smtClean="0"/>
              <a:t>    </a:t>
            </a:r>
            <a:r>
              <a:rPr lang="en-US" sz="4000" dirty="0" err="1" smtClean="0"/>
              <a:t>চাহিদার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কথা</a:t>
            </a:r>
            <a:r>
              <a:rPr lang="en-US" sz="4000" dirty="0" smtClean="0"/>
              <a:t> </a:t>
            </a:r>
            <a:r>
              <a:rPr lang="en-US" sz="4000" dirty="0" err="1" smtClean="0"/>
              <a:t>বলা</a:t>
            </a:r>
            <a:r>
              <a:rPr lang="en-US" sz="4000" dirty="0" smtClean="0"/>
              <a:t> </a:t>
            </a:r>
            <a:r>
              <a:rPr lang="en-US" sz="4000" dirty="0" err="1" smtClean="0"/>
              <a:t>হয়েছে</a:t>
            </a:r>
            <a:r>
              <a:rPr lang="en-US" sz="4000" dirty="0" smtClean="0"/>
              <a:t>?</a:t>
            </a:r>
          </a:p>
          <a:p>
            <a:pPr>
              <a:buNone/>
            </a:pPr>
            <a:r>
              <a:rPr lang="en-US" sz="4000" dirty="0" smtClean="0"/>
              <a:t>৩। </a:t>
            </a:r>
            <a:r>
              <a:rPr lang="en-US" sz="4000" dirty="0" err="1" smtClean="0"/>
              <a:t>বাংলাদেশের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মানুষের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গড়</a:t>
            </a:r>
            <a:r>
              <a:rPr lang="en-US" sz="4000" dirty="0" smtClean="0"/>
              <a:t> </a:t>
            </a:r>
            <a:r>
              <a:rPr lang="en-US" sz="4000" dirty="0" err="1" smtClean="0"/>
              <a:t>আয়ু</a:t>
            </a:r>
            <a:r>
              <a:rPr lang="en-US" sz="4000" dirty="0" smtClean="0"/>
              <a:t> </a:t>
            </a:r>
            <a:r>
              <a:rPr lang="en-US" sz="4000" dirty="0" err="1" smtClean="0"/>
              <a:t>কত</a:t>
            </a:r>
            <a:r>
              <a:rPr lang="en-US" sz="4000" dirty="0" smtClean="0"/>
              <a:t> </a:t>
            </a:r>
            <a:r>
              <a:rPr lang="en-US" sz="4000" dirty="0" err="1" smtClean="0"/>
              <a:t>বছর</a:t>
            </a:r>
            <a:r>
              <a:rPr lang="en-US" sz="4000" dirty="0" smtClean="0"/>
              <a:t> ?</a:t>
            </a:r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honar Bangla" pitchFamily="34" charset="0"/>
                <a:cs typeface="Shonar Bangla" pitchFamily="34" charset="0"/>
              </a:rPr>
              <a:t>উপস্থাপনায়</a:t>
            </a:r>
            <a:endParaRPr lang="en-US" sz="5400" b="1" dirty="0">
              <a:solidFill>
                <a:schemeClr val="accent3">
                  <a:lumMod val="60000"/>
                  <a:lumOff val="40000"/>
                </a:schemeClr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Content Placeholder 3" descr="Shamim phot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00200"/>
            <a:ext cx="3048000" cy="4495800"/>
          </a:xfrm>
        </p:spPr>
      </p:pic>
      <p:sp>
        <p:nvSpPr>
          <p:cNvPr id="5" name="Rectangle: Beveled 3">
            <a:extLst>
              <a:ext uri="{FF2B5EF4-FFF2-40B4-BE49-F238E27FC236}">
                <a16:creationId xmlns="" xmlns:a16="http://schemas.microsoft.com/office/drawing/2014/main" id="{0CFA54E7-A130-4616-B3B8-0A5A6E5E25EC}"/>
              </a:ext>
            </a:extLst>
          </p:cNvPr>
          <p:cNvSpPr txBox="1">
            <a:spLocks/>
          </p:cNvSpPr>
          <p:nvPr/>
        </p:nvSpPr>
        <p:spPr>
          <a:xfrm>
            <a:off x="3657600" y="1600200"/>
            <a:ext cx="4953000" cy="4495800"/>
          </a:xfrm>
          <a:prstGeom prst="bevel">
            <a:avLst/>
          </a:prstGeom>
          <a:solidFill>
            <a:srgbClr val="FFDC00"/>
          </a:solidFill>
          <a:ln w="42500" cap="flat" cmpd="sng" algn="ctr">
            <a:solidFill>
              <a:srgbClr val="0028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মোহাম্মদ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নজরুল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ইসলাম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honar Bangla" pitchFamily="34" charset="0"/>
              <a:cs typeface="Shonar Bangla" pitchFamily="34" charset="0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সহকারী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অধ্যাপক</a:t>
            </a:r>
          </a:p>
          <a:p>
            <a:pPr marL="292100" marR="0" lvl="0" indent="-2921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সমাজকর্ম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বিভাগ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honar Bangla" pitchFamily="34" charset="0"/>
              <a:cs typeface="Shonar Bangla" pitchFamily="34" charset="0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সৈয়দ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বজলুল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হক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কলেজ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honar Bangla" pitchFamily="34" charset="0"/>
              <a:cs typeface="Shonar Bangla" pitchFamily="34" charset="0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বাইশারী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বরিশাল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দলীয়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কাজ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3600" b="1" dirty="0" smtClean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36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মৌল</a:t>
            </a:r>
            <a:r>
              <a:rPr lang="en-US" sz="36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মানবিক</a:t>
            </a:r>
            <a:r>
              <a:rPr lang="en-US" sz="36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চাহিদা</a:t>
            </a:r>
            <a:r>
              <a:rPr lang="en-US" sz="36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পূরন</a:t>
            </a:r>
            <a:r>
              <a:rPr lang="en-US" sz="36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না</a:t>
            </a:r>
            <a:r>
              <a:rPr lang="en-US" sz="36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হলে</a:t>
            </a:r>
            <a:r>
              <a:rPr lang="en-US" sz="36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কী</a:t>
            </a:r>
            <a:r>
              <a:rPr lang="en-US" sz="36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কী</a:t>
            </a:r>
            <a:r>
              <a:rPr lang="en-US" sz="36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অপরাধ</a:t>
            </a:r>
            <a:endParaRPr lang="en-US" sz="3600" b="1" dirty="0" smtClean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36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সংঘটিত</a:t>
            </a:r>
            <a:r>
              <a:rPr lang="en-US" sz="36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হতেপারে</a:t>
            </a:r>
            <a:r>
              <a:rPr lang="en-US" sz="36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বলে</a:t>
            </a:r>
            <a:r>
              <a:rPr lang="en-US" sz="36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তুমি</a:t>
            </a:r>
            <a:r>
              <a:rPr lang="en-US" sz="36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মনে</a:t>
            </a:r>
            <a:r>
              <a:rPr lang="en-US" sz="36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কর</a:t>
            </a:r>
            <a:r>
              <a:rPr lang="en-US" sz="36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?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৫জনে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একটি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গ্রূপ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সংক্ষিপ্ত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পয়েন্ট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আকারে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উত্তরগুলো</a:t>
            </a:r>
            <a:endParaRPr lang="en-US" sz="36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খাতায়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লিখ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।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প্রত্যেক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সদস্য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খাতায়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একটি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পয়েন্ট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লিখবে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>
              <a:buNone/>
            </a:pP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দলনেতাসবগুলো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পয়েন্ট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সমন্বয়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নিজ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খাতায়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লিখে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পড়ে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>
              <a:buNone/>
            </a:pP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শোনাবে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।</a:t>
            </a:r>
          </a:p>
          <a:p>
            <a:pPr>
              <a:buNone/>
            </a:pP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honar Bangla" pitchFamily="34" charset="0"/>
                <a:cs typeface="Shonar Bangla" pitchFamily="34" charset="0"/>
              </a:rPr>
              <a:t>সারসংক্ষেপ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46237"/>
            <a:ext cx="8534400" cy="452628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মৌল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মানবিক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চাহিদাপূরণ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মানুষের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অস্তিত্ব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রক্ষা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দৈহিক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ও</a:t>
            </a:r>
          </a:p>
          <a:p>
            <a:pPr algn="just">
              <a:buNone/>
            </a:pP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সামাজিক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বিকাশের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জন্য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অপরিহার্য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সামগ্রিক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পর্যালোচনা</a:t>
            </a:r>
            <a:endParaRPr lang="en-US" sz="3600" b="1" dirty="0" smtClean="0">
              <a:latin typeface="Shonar Bangla" pitchFamily="34" charset="0"/>
              <a:cs typeface="Shonar Bangla" pitchFamily="34" charset="0"/>
            </a:endParaRPr>
          </a:p>
          <a:p>
            <a:pPr algn="just">
              <a:buNone/>
            </a:pP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শেষে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আমরা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বলতে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পারি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সরকার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নানা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পদক্ষেপ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গ্রহণের</a:t>
            </a:r>
            <a:endParaRPr lang="en-US" sz="3600" b="1" dirty="0" smtClean="0">
              <a:latin typeface="Shonar Bangla" pitchFamily="34" charset="0"/>
              <a:cs typeface="Shonar Bangla" pitchFamily="34" charset="0"/>
            </a:endParaRPr>
          </a:p>
          <a:p>
            <a:pPr algn="just">
              <a:buNone/>
            </a:pP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পর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বাংলাদেশের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মৌলিক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মানবিক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চাহিদা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পূরণের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কিছুটা</a:t>
            </a:r>
            <a:endParaRPr lang="en-US" sz="3600" b="1" dirty="0" smtClean="0">
              <a:latin typeface="Shonar Bangla" pitchFamily="34" charset="0"/>
              <a:cs typeface="Shonar Bangla" pitchFamily="34" charset="0"/>
            </a:endParaRPr>
          </a:p>
          <a:p>
            <a:pPr algn="just">
              <a:buNone/>
            </a:pP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উন্নতি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হলেও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বর্তমান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পরিস্থিতি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সন্তোষজনক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বলা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যায়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না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 algn="just">
              <a:buNone/>
            </a:pP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সুতরাং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নাগরিক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হিসেবে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আমাদের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অন্যতম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কর্তব্য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রাষ্ট্রের</a:t>
            </a:r>
            <a:endParaRPr lang="en-US" sz="3600" b="1" dirty="0" smtClean="0">
              <a:latin typeface="Shonar Bangla" pitchFamily="34" charset="0"/>
              <a:cs typeface="Shonar Bangla" pitchFamily="34" charset="0"/>
            </a:endParaRPr>
          </a:p>
          <a:p>
            <a:pPr algn="just">
              <a:buNone/>
            </a:pP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পাশাপাশি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সাধ্যানুযায়ী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ভুমিকা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পালন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করা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।</a:t>
            </a:r>
            <a:endParaRPr lang="en-US" sz="3600" b="1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53536"/>
            <a:ext cx="5257800" cy="9656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err="1" smtClean="0">
                <a:solidFill>
                  <a:srgbClr val="FFFF00"/>
                </a:solidFill>
              </a:rPr>
              <a:t>মুল্যায়ন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91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১। </a:t>
            </a:r>
            <a:r>
              <a:rPr lang="en-US" b="1" dirty="0" err="1" smtClean="0"/>
              <a:t>বাংলাদেশে</a:t>
            </a:r>
            <a:r>
              <a:rPr lang="en-US" b="1" dirty="0" smtClean="0"/>
              <a:t> </a:t>
            </a:r>
            <a:r>
              <a:rPr lang="en-US" b="1" dirty="0" err="1" smtClean="0"/>
              <a:t>সাক্ষরতার</a:t>
            </a:r>
            <a:r>
              <a:rPr lang="en-US" b="1" dirty="0" smtClean="0"/>
              <a:t> </a:t>
            </a:r>
            <a:r>
              <a:rPr lang="en-US" b="1" dirty="0" err="1" smtClean="0"/>
              <a:t>হার</a:t>
            </a:r>
            <a:r>
              <a:rPr lang="en-US" b="1" dirty="0" smtClean="0"/>
              <a:t> </a:t>
            </a:r>
            <a:r>
              <a:rPr lang="en-US" b="1" dirty="0" err="1" smtClean="0"/>
              <a:t>কত</a:t>
            </a:r>
            <a:r>
              <a:rPr lang="en-US" b="1" dirty="0" smtClean="0"/>
              <a:t> ?</a:t>
            </a:r>
          </a:p>
          <a:p>
            <a:pPr>
              <a:buNone/>
            </a:pPr>
            <a:r>
              <a:rPr lang="en-US" b="1" dirty="0" smtClean="0"/>
              <a:t>ক) ৭০%    খ) ৭১.২%     গ) ৭২.৩%      ঘ) ৭৩%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২। </a:t>
            </a:r>
            <a:r>
              <a:rPr lang="en-US" b="1" dirty="0" err="1" smtClean="0"/>
              <a:t>একজন</a:t>
            </a:r>
            <a:r>
              <a:rPr lang="en-US" b="1" dirty="0" smtClean="0"/>
              <a:t> </a:t>
            </a:r>
            <a:r>
              <a:rPr lang="en-US" b="1" dirty="0" err="1" smtClean="0"/>
              <a:t>প্রাপ্ত</a:t>
            </a:r>
            <a:r>
              <a:rPr lang="en-US" b="1" dirty="0" smtClean="0"/>
              <a:t> </a:t>
            </a:r>
            <a:r>
              <a:rPr lang="en-US" b="1" dirty="0" err="1" smtClean="0"/>
              <a:t>বয়ষ্ক</a:t>
            </a:r>
            <a:r>
              <a:rPr lang="en-US" b="1" dirty="0" smtClean="0"/>
              <a:t> </a:t>
            </a:r>
            <a:r>
              <a:rPr lang="en-US" b="1" dirty="0" err="1" smtClean="0"/>
              <a:t>মানুষকে</a:t>
            </a:r>
            <a:r>
              <a:rPr lang="en-US" b="1" dirty="0" smtClean="0"/>
              <a:t> </a:t>
            </a:r>
            <a:r>
              <a:rPr lang="en-US" b="1" dirty="0" err="1" smtClean="0"/>
              <a:t>খাদ্য</a:t>
            </a:r>
            <a:r>
              <a:rPr lang="en-US" b="1" dirty="0" smtClean="0"/>
              <a:t> </a:t>
            </a:r>
            <a:r>
              <a:rPr lang="en-US" b="1" dirty="0" err="1" smtClean="0"/>
              <a:t>গ্রহণ</a:t>
            </a:r>
            <a:r>
              <a:rPr lang="en-US" b="1" dirty="0" smtClean="0"/>
              <a:t> </a:t>
            </a:r>
            <a:r>
              <a:rPr lang="en-US" b="1" dirty="0" err="1" smtClean="0"/>
              <a:t>করতে</a:t>
            </a:r>
            <a:r>
              <a:rPr lang="en-US" b="1" dirty="0" smtClean="0"/>
              <a:t> </a:t>
            </a:r>
            <a:r>
              <a:rPr lang="en-US" b="1" dirty="0" err="1" smtClean="0"/>
              <a:t>হয়</a:t>
            </a:r>
            <a:r>
              <a:rPr lang="en-US" b="1" dirty="0" smtClean="0"/>
              <a:t> </a:t>
            </a:r>
            <a:r>
              <a:rPr lang="en-US" b="1" dirty="0" err="1" smtClean="0"/>
              <a:t>কত</a:t>
            </a:r>
            <a:r>
              <a:rPr lang="en-US" b="1" dirty="0" smtClean="0"/>
              <a:t>  </a:t>
            </a:r>
          </a:p>
          <a:p>
            <a:pPr>
              <a:buNone/>
            </a:pPr>
            <a:r>
              <a:rPr lang="en-US" b="1" dirty="0" smtClean="0"/>
              <a:t> </a:t>
            </a:r>
            <a:r>
              <a:rPr lang="en-US" b="1" dirty="0" smtClean="0"/>
              <a:t>    </a:t>
            </a:r>
            <a:r>
              <a:rPr lang="en-US" b="1" dirty="0" err="1" smtClean="0"/>
              <a:t>কিলোক্যালরী</a:t>
            </a:r>
            <a:r>
              <a:rPr lang="en-US" b="1" dirty="0" smtClean="0"/>
              <a:t> ?</a:t>
            </a:r>
          </a:p>
          <a:p>
            <a:pPr>
              <a:buNone/>
            </a:pPr>
            <a:r>
              <a:rPr lang="en-US" b="1" dirty="0" smtClean="0"/>
              <a:t>ক) </a:t>
            </a:r>
            <a:r>
              <a:rPr lang="en-US" b="1" dirty="0" smtClean="0"/>
              <a:t>৩০০০ </a:t>
            </a:r>
            <a:r>
              <a:rPr lang="en-US" b="1" dirty="0" err="1" smtClean="0"/>
              <a:t>কিলোক্যালরি</a:t>
            </a:r>
            <a:r>
              <a:rPr lang="en-US" b="1" dirty="0" smtClean="0"/>
              <a:t>         খ</a:t>
            </a:r>
            <a:r>
              <a:rPr lang="en-US" b="1" dirty="0" smtClean="0"/>
              <a:t>) </a:t>
            </a:r>
            <a:r>
              <a:rPr lang="en-US" b="1" dirty="0" smtClean="0"/>
              <a:t> ৩২০০ </a:t>
            </a:r>
            <a:r>
              <a:rPr lang="en-US" b="1" dirty="0" err="1" smtClean="0"/>
              <a:t>কিলোক্যালরি</a:t>
            </a:r>
            <a:r>
              <a:rPr lang="en-US" b="1" dirty="0" smtClean="0"/>
              <a:t> </a:t>
            </a:r>
          </a:p>
          <a:p>
            <a:pPr>
              <a:buNone/>
            </a:pPr>
            <a:r>
              <a:rPr lang="en-US" b="1" dirty="0" smtClean="0"/>
              <a:t>গ</a:t>
            </a:r>
            <a:r>
              <a:rPr lang="en-US" b="1" dirty="0" smtClean="0"/>
              <a:t>) </a:t>
            </a:r>
            <a:r>
              <a:rPr lang="en-US" b="1" dirty="0" smtClean="0"/>
              <a:t> ৩৩০০ </a:t>
            </a:r>
            <a:r>
              <a:rPr lang="en-US" b="1" dirty="0" err="1" smtClean="0"/>
              <a:t>কিলোক্যালরি</a:t>
            </a:r>
            <a:r>
              <a:rPr lang="en-US" b="1" dirty="0" smtClean="0"/>
              <a:t>         ঘ</a:t>
            </a:r>
            <a:r>
              <a:rPr lang="en-US" b="1" dirty="0" smtClean="0"/>
              <a:t>) </a:t>
            </a:r>
            <a:r>
              <a:rPr lang="en-US" b="1" dirty="0" smtClean="0"/>
              <a:t> ৩৪০০ </a:t>
            </a:r>
            <a:r>
              <a:rPr lang="en-US" b="1" dirty="0" err="1" smtClean="0"/>
              <a:t>কিলোক্যালরি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  </a:t>
            </a:r>
          </a:p>
          <a:p>
            <a:pPr>
              <a:buNone/>
            </a:pPr>
            <a:r>
              <a:rPr lang="en-US" b="1" dirty="0" smtClean="0"/>
              <a:t>৩। </a:t>
            </a:r>
            <a:r>
              <a:rPr lang="en-US" b="1" dirty="0" err="1" smtClean="0"/>
              <a:t>সভ্যতার</a:t>
            </a:r>
            <a:r>
              <a:rPr lang="en-US" b="1" dirty="0" smtClean="0"/>
              <a:t> </a:t>
            </a:r>
            <a:r>
              <a:rPr lang="en-US" b="1" dirty="0" err="1" smtClean="0"/>
              <a:t>পরিচয়</a:t>
            </a:r>
            <a:r>
              <a:rPr lang="en-US" b="1" dirty="0" smtClean="0"/>
              <a:t> </a:t>
            </a:r>
            <a:r>
              <a:rPr lang="en-US" b="1" dirty="0" err="1" smtClean="0"/>
              <a:t>বহন</a:t>
            </a:r>
            <a:r>
              <a:rPr lang="en-US" b="1" dirty="0" smtClean="0"/>
              <a:t> </a:t>
            </a:r>
            <a:r>
              <a:rPr lang="en-US" b="1" dirty="0" err="1" smtClean="0"/>
              <a:t>করে</a:t>
            </a:r>
            <a:r>
              <a:rPr lang="en-US" b="1" dirty="0" smtClean="0"/>
              <a:t> </a:t>
            </a:r>
            <a:r>
              <a:rPr lang="en-US" b="1" dirty="0" err="1" smtClean="0"/>
              <a:t>কোন</a:t>
            </a:r>
            <a:r>
              <a:rPr lang="en-US" b="1" dirty="0" smtClean="0"/>
              <a:t> </a:t>
            </a:r>
            <a:r>
              <a:rPr lang="en-US" b="1" dirty="0" err="1" smtClean="0"/>
              <a:t>চাহিদাটি</a:t>
            </a:r>
            <a:r>
              <a:rPr lang="en-US" b="1" dirty="0" smtClean="0"/>
              <a:t> </a:t>
            </a:r>
            <a:r>
              <a:rPr lang="en-US" b="1" dirty="0" smtClean="0"/>
              <a:t>?</a:t>
            </a:r>
          </a:p>
          <a:p>
            <a:pPr>
              <a:buNone/>
            </a:pPr>
            <a:r>
              <a:rPr lang="en-US" b="1" dirty="0" smtClean="0"/>
              <a:t>  ক</a:t>
            </a:r>
            <a:r>
              <a:rPr lang="en-US" b="1" dirty="0" smtClean="0"/>
              <a:t>) </a:t>
            </a:r>
            <a:r>
              <a:rPr lang="en-US" b="1" dirty="0" err="1" smtClean="0"/>
              <a:t>খাদ্য</a:t>
            </a:r>
            <a:r>
              <a:rPr lang="en-US" b="1" dirty="0" smtClean="0"/>
              <a:t>    </a:t>
            </a:r>
            <a:r>
              <a:rPr lang="en-US" b="1" dirty="0" smtClean="0"/>
              <a:t>খ) </a:t>
            </a:r>
            <a:r>
              <a:rPr lang="en-US" b="1" dirty="0" err="1" smtClean="0"/>
              <a:t>বস্ত্র</a:t>
            </a:r>
            <a:r>
              <a:rPr lang="en-US" b="1" dirty="0" smtClean="0"/>
              <a:t>     </a:t>
            </a:r>
            <a:r>
              <a:rPr lang="en-US" b="1" dirty="0" smtClean="0"/>
              <a:t>গ) </a:t>
            </a:r>
            <a:r>
              <a:rPr lang="en-US" b="1" dirty="0" err="1" smtClean="0"/>
              <a:t>বাসস্থান</a:t>
            </a:r>
            <a:r>
              <a:rPr lang="en-US" b="1" dirty="0" smtClean="0"/>
              <a:t>      </a:t>
            </a:r>
            <a:r>
              <a:rPr lang="en-US" b="1" dirty="0" smtClean="0"/>
              <a:t>ঘ) </a:t>
            </a:r>
            <a:r>
              <a:rPr lang="en-US" b="1" dirty="0" err="1" smtClean="0"/>
              <a:t>স্বাস্থ্য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৪।কোন </a:t>
            </a:r>
            <a:r>
              <a:rPr lang="en-US" b="1" dirty="0" err="1" smtClean="0"/>
              <a:t>চাহিদাটি</a:t>
            </a:r>
            <a:r>
              <a:rPr lang="en-US" b="1" dirty="0" smtClean="0"/>
              <a:t> </a:t>
            </a:r>
            <a:r>
              <a:rPr lang="en-US" b="1" dirty="0" err="1" smtClean="0"/>
              <a:t>মানুষের</a:t>
            </a:r>
            <a:r>
              <a:rPr lang="en-US" b="1" dirty="0" smtClean="0"/>
              <a:t> </a:t>
            </a:r>
            <a:r>
              <a:rPr lang="en-US" b="1" dirty="0" err="1" smtClean="0"/>
              <a:t>মনের</a:t>
            </a:r>
            <a:r>
              <a:rPr lang="en-US" b="1" dirty="0" smtClean="0"/>
              <a:t> </a:t>
            </a:r>
            <a:r>
              <a:rPr lang="en-US" b="1" dirty="0" err="1" smtClean="0"/>
              <a:t>খোরাক</a:t>
            </a:r>
            <a:r>
              <a:rPr lang="en-US" b="1" dirty="0" smtClean="0"/>
              <a:t> </a:t>
            </a:r>
            <a:r>
              <a:rPr lang="en-US" b="1" dirty="0" err="1" smtClean="0"/>
              <a:t>হিসেবে</a:t>
            </a:r>
            <a:r>
              <a:rPr lang="en-US" b="1" dirty="0" smtClean="0"/>
              <a:t> </a:t>
            </a:r>
          </a:p>
          <a:p>
            <a:pPr>
              <a:buNone/>
            </a:pPr>
            <a:r>
              <a:rPr lang="en-US" b="1" dirty="0" smtClean="0"/>
              <a:t> </a:t>
            </a:r>
            <a:r>
              <a:rPr lang="en-US" b="1" dirty="0" smtClean="0"/>
              <a:t>   </a:t>
            </a:r>
            <a:r>
              <a:rPr lang="en-US" b="1" dirty="0" err="1" smtClean="0"/>
              <a:t>বিবেচিত</a:t>
            </a:r>
            <a:r>
              <a:rPr lang="en-US" b="1" dirty="0" smtClean="0"/>
              <a:t> </a:t>
            </a:r>
            <a:r>
              <a:rPr lang="en-US" b="1" dirty="0" err="1" smtClean="0"/>
              <a:t>হয়</a:t>
            </a:r>
            <a:r>
              <a:rPr lang="en-US" b="1" dirty="0" smtClean="0"/>
              <a:t> ?</a:t>
            </a:r>
          </a:p>
          <a:p>
            <a:pPr>
              <a:buNone/>
            </a:pPr>
            <a:r>
              <a:rPr lang="en-US" b="1" dirty="0" smtClean="0"/>
              <a:t> ক) </a:t>
            </a:r>
            <a:r>
              <a:rPr lang="en-US" b="1" dirty="0" err="1" smtClean="0"/>
              <a:t>খাদ্য</a:t>
            </a:r>
            <a:r>
              <a:rPr lang="en-US" b="1" dirty="0" smtClean="0"/>
              <a:t>    </a:t>
            </a:r>
            <a:r>
              <a:rPr lang="en-US" b="1" dirty="0" smtClean="0"/>
              <a:t>  খ</a:t>
            </a:r>
            <a:r>
              <a:rPr lang="en-US" b="1" dirty="0" smtClean="0"/>
              <a:t>) </a:t>
            </a:r>
            <a:r>
              <a:rPr lang="en-US" b="1" dirty="0" err="1" smtClean="0"/>
              <a:t>বস্ত্র</a:t>
            </a:r>
            <a:r>
              <a:rPr lang="en-US" b="1" dirty="0" smtClean="0"/>
              <a:t>     </a:t>
            </a:r>
            <a:r>
              <a:rPr lang="en-US" b="1" dirty="0" smtClean="0"/>
              <a:t>  গ</a:t>
            </a:r>
            <a:r>
              <a:rPr lang="en-US" b="1" dirty="0" smtClean="0"/>
              <a:t>) </a:t>
            </a:r>
            <a:r>
              <a:rPr lang="en-US" b="1" dirty="0" err="1" smtClean="0"/>
              <a:t>শিক্ষা</a:t>
            </a:r>
            <a:r>
              <a:rPr lang="en-US" b="1" dirty="0" smtClean="0"/>
              <a:t>        ঘ</a:t>
            </a:r>
            <a:r>
              <a:rPr lang="en-US" b="1" dirty="0" smtClean="0"/>
              <a:t>) </a:t>
            </a:r>
            <a:r>
              <a:rPr lang="en-US" b="1" dirty="0" err="1" smtClean="0"/>
              <a:t>চিত্তবিনোদন</a:t>
            </a:r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91736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বাড়ির</a:t>
            </a:r>
            <a:r>
              <a:rPr lang="en-US" sz="60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কাজ</a:t>
            </a:r>
            <a:endParaRPr lang="en-US" sz="5400" b="1" dirty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6237"/>
            <a:ext cx="7696200" cy="42973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4000" dirty="0" smtClean="0"/>
          </a:p>
          <a:p>
            <a:pPr>
              <a:buNone/>
            </a:pP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মৌল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মানবিক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চাহিদা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ধারণাটি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ব্যখ্যা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কর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। </a:t>
            </a:r>
          </a:p>
          <a:p>
            <a:pPr>
              <a:buNone/>
            </a:pP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মৌল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মানবিক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চাহিদা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পূরণে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একজন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সমাজকর্মি</a:t>
            </a:r>
            <a:endParaRPr lang="en-US" sz="4000" b="1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কী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কী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ভূমিকা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পালন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করতে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পারে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বলে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তুমি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মনে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>
              <a:buNone/>
            </a:pP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কর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আলোচনা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কর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।</a:t>
            </a:r>
            <a:endParaRPr lang="en-US" sz="4000" b="1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8229599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honar Bangla" pitchFamily="34" charset="0"/>
                <a:cs typeface="Shonar Bangla" pitchFamily="34" charset="0"/>
              </a:rPr>
              <a:t>পরিচিতি</a:t>
            </a:r>
            <a:endParaRPr lang="en-US" sz="6000" b="1" dirty="0">
              <a:solidFill>
                <a:schemeClr val="accent3">
                  <a:lumMod val="60000"/>
                  <a:lumOff val="40000"/>
                </a:schemeClr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সমাজকর্ম</a:t>
            </a:r>
            <a:r>
              <a:rPr lang="en-US" sz="4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দ্বিতীয়</a:t>
            </a:r>
            <a:r>
              <a:rPr lang="en-US" sz="4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পত্র</a:t>
            </a:r>
            <a:endParaRPr lang="en-US" sz="4400" b="1" dirty="0" smtClean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একাদশ-দ্বাদশ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শ্রেণি</a:t>
            </a:r>
            <a:endParaRPr lang="en-US" b="1" dirty="0" smtClean="0"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endParaRPr lang="en-US" b="1" dirty="0" smtClean="0"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r>
              <a:rPr lang="en-US" sz="4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honar Bangla" pitchFamily="34" charset="0"/>
                <a:cs typeface="Shonar Bangla" pitchFamily="34" charset="0"/>
              </a:rPr>
              <a:t>প্রথম</a:t>
            </a:r>
            <a:r>
              <a:rPr lang="en-US" sz="4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honar Bangla" pitchFamily="34" charset="0"/>
                <a:cs typeface="Shonar Bangla" pitchFamily="34" charset="0"/>
              </a:rPr>
              <a:t>অধ্যায়</a:t>
            </a:r>
            <a:endParaRPr lang="en-US" sz="48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r>
              <a:rPr lang="en-US" sz="5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বাংলাদেশে</a:t>
            </a:r>
            <a:r>
              <a:rPr lang="en-US" sz="5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মৌলিক</a:t>
            </a:r>
            <a:r>
              <a:rPr lang="en-US" sz="5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মানবিক</a:t>
            </a:r>
            <a:r>
              <a:rPr lang="en-US" sz="5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চাহিদা</a:t>
            </a:r>
            <a:endParaRPr lang="en-US" sz="5400" b="1" dirty="0" smtClean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Basic Human Needs in Bangladesh</a:t>
            </a:r>
            <a:endParaRPr lang="en-US" sz="4000" b="1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পূর্ব</a:t>
            </a:r>
            <a:r>
              <a:rPr lang="en-US" sz="60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জ্ঞান</a:t>
            </a:r>
            <a:r>
              <a:rPr lang="en-US" sz="60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যাচাই</a:t>
            </a:r>
            <a:endParaRPr lang="en-US" sz="6000" b="1" dirty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628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কিছু</a:t>
            </a:r>
            <a:r>
              <a:rPr lang="en-US" dirty="0" smtClean="0"/>
              <a:t> </a:t>
            </a:r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লক্ষ</a:t>
            </a:r>
            <a:r>
              <a:rPr lang="en-US" dirty="0" smtClean="0"/>
              <a:t> </a:t>
            </a:r>
            <a:r>
              <a:rPr lang="en-US" dirty="0" err="1" smtClean="0"/>
              <a:t>করি</a:t>
            </a:r>
            <a:endParaRPr lang="en-US" dirty="0"/>
          </a:p>
        </p:txBody>
      </p:sp>
      <p:grpSp>
        <p:nvGrpSpPr>
          <p:cNvPr id="6" name="Group 8"/>
          <p:cNvGrpSpPr/>
          <p:nvPr/>
        </p:nvGrpSpPr>
        <p:grpSpPr>
          <a:xfrm>
            <a:off x="3352800" y="1981200"/>
            <a:ext cx="5346999" cy="4154155"/>
            <a:chOff x="5196119" y="1244929"/>
            <a:chExt cx="7926407" cy="577367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6119" y="1244929"/>
              <a:ext cx="3885146" cy="275358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5606" y="4528046"/>
              <a:ext cx="3746920" cy="2490559"/>
            </a:xfrm>
            <a:prstGeom prst="rect">
              <a:avLst/>
            </a:prstGeom>
          </p:spPr>
        </p:pic>
      </p:grpSp>
      <p:sp>
        <p:nvSpPr>
          <p:cNvPr id="4098" name="AutoShape 2" descr="https://lh3.googleusercontent.com/X_vj8NxCQGD_5arWaPg0YLWMKbgmth9Gsn0CPWyojY_4BOjBg8NZyTy9e2vdq2jutoVHmfG3auVrlV2axj73VZ76Ooj3vA=w1200-h800-p-r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https://lh3.googleusercontent.com/X_vj8NxCQGD_5arWaPg0YLWMKbgmth9Gsn0CPWyojY_4BOjBg8NZyTy9e2vdq2jutoVHmfG3auVrlV2axj73VZ76Ooj3vA=w1200-h800-p-r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https://lh3.googleusercontent.com/X_vj8NxCQGD_5arWaPg0YLWMKbgmth9Gsn0CPWyojY_4BOjBg8NZyTy9e2vdq2jutoVHmfG3auVrlV2axj73VZ76Ooj3vA=w1200-h800-p-r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https://lh3.googleusercontent.com/X_vj8NxCQGD_5arWaPg0YLWMKbgmth9Gsn0CPWyojY_4BOjBg8NZyTy9e2vdq2jutoVHmfG3auVrlV2axj73VZ76Ooj3vA=w1200-h800-p-r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Content Placeholder 3" descr="Image basi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057400"/>
            <a:ext cx="2667001" cy="1971675"/>
          </a:xfrm>
          <a:prstGeom prst="rect">
            <a:avLst/>
          </a:prstGeom>
        </p:spPr>
      </p:pic>
      <p:pic>
        <p:nvPicPr>
          <p:cNvPr id="17" name="Picture 16" descr="House Hu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981200"/>
            <a:ext cx="2314575" cy="1828800"/>
          </a:xfrm>
          <a:prstGeom prst="rect">
            <a:avLst/>
          </a:prstGeom>
        </p:spPr>
      </p:pic>
      <p:sp>
        <p:nvSpPr>
          <p:cNvPr id="4106" name="AutoShape 10" descr="মানসম্মত শিক্ষার জন্য যা করা প্রয়োজ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8" name="AutoShape 12" descr="মানসম্মত শিক্ষার জন্য যা করা প্রয়োজ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0" name="AutoShape 14" descr="মানসম্মত শিক্ষার জন্য যা করা প্রয়োজ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2" name="AutoShape 16" descr="মানসম্মত শিক্ষার জন্য যা করা প্রয়োজ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4" name="AutoShape 18" descr="মানসম্মত শিক্ষার জন্য যা করা প্রয়োজ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6" name="AutoShape 20" descr="মানসম্মত শিক্ষার জন্য যা করা প্রয়োজ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8" name="AutoShape 22" descr="মানসম্মত শিক্ষার জন্য যা করা প্রয়োজ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" name="Content Placeholder 6" descr="images educatio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4343400"/>
            <a:ext cx="2514600" cy="1795463"/>
          </a:xfrm>
          <a:prstGeom prst="rect">
            <a:avLst/>
          </a:prstGeom>
        </p:spPr>
      </p:pic>
      <p:pic>
        <p:nvPicPr>
          <p:cNvPr id="4121" name="Picture 2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4343400"/>
            <a:ext cx="2667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পাঠ</a:t>
            </a:r>
            <a:r>
              <a:rPr lang="en-US" sz="5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ঘোষণা</a:t>
            </a:r>
            <a:endParaRPr lang="en-US" sz="5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46237"/>
            <a:ext cx="8458200" cy="452628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8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b="1" dirty="0" err="1" smtClean="0">
                <a:solidFill>
                  <a:srgbClr val="FFFF00"/>
                </a:solidFill>
              </a:rPr>
              <a:t>মৌলিক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মানবিক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চাহিদার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ধারণা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এবং</a:t>
            </a:r>
            <a:endParaRPr lang="en-US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sz="2800" b="1" dirty="0" err="1" smtClean="0">
                <a:solidFill>
                  <a:srgbClr val="FFFF00"/>
                </a:solidFill>
              </a:rPr>
              <a:t>বাংলাদেশে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মৌল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মানবিক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চাহিদার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বর্তমান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পরিস্থিতি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Concept of Basic Human Needs and Present</a:t>
            </a:r>
          </a:p>
          <a:p>
            <a:pPr algn="ctr"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Situation of Basic Human Needs In Bangladesh</a:t>
            </a:r>
          </a:p>
          <a:p>
            <a:pPr algn="ctr">
              <a:buNone/>
            </a:pP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00B050"/>
                </a:solidFill>
              </a:rPr>
              <a:t>শিখনফল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800" dirty="0" err="1" smtClean="0"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4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dirty="0" err="1" smtClean="0">
                <a:latin typeface="Shonar Bangla" pitchFamily="34" charset="0"/>
                <a:cs typeface="Shonar Bangla" pitchFamily="34" charset="0"/>
              </a:rPr>
              <a:t>শেষে</a:t>
            </a:r>
            <a:r>
              <a:rPr lang="en-US" sz="4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dirty="0" err="1" smtClean="0">
                <a:latin typeface="Shonar Bangla" pitchFamily="34" charset="0"/>
                <a:cs typeface="Shonar Bangla" pitchFamily="34" charset="0"/>
              </a:rPr>
              <a:t>শিক্ষার্থীরা</a:t>
            </a:r>
            <a:r>
              <a:rPr lang="en-US" sz="4800" dirty="0" smtClean="0">
                <a:latin typeface="Shonar Bangla" pitchFamily="34" charset="0"/>
                <a:cs typeface="Shonar Bangla" pitchFamily="34" charset="0"/>
              </a:rPr>
              <a:t>----</a:t>
            </a:r>
          </a:p>
          <a:p>
            <a:pPr>
              <a:buNone/>
            </a:pP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১।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মৌলিক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মানবিক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চাহিদাগুলো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বলতে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পারবে</a:t>
            </a:r>
            <a:endParaRPr lang="en-US" sz="40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২।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মৌলিক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মানবিক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চাহিদার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বর্তমান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পরিস্থিতি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ব্যাখ্যা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করতে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পারবে</a:t>
            </a:r>
            <a:endParaRPr lang="en-US" sz="40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৩।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মৌল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মানবিক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চাহিদা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পূরণে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সচেতন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হবে</a:t>
            </a:r>
            <a:endParaRPr lang="en-US" sz="40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মৌলিক</a:t>
            </a:r>
            <a:r>
              <a:rPr lang="en-US" sz="5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মানবিক</a:t>
            </a:r>
            <a:r>
              <a:rPr lang="en-US" sz="5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চাহিদা</a:t>
            </a:r>
            <a:endParaRPr lang="en-US" sz="5400" b="1" dirty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646237"/>
            <a:ext cx="7924800" cy="4526280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en-US" sz="5100" b="1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1200" b="1" u="sng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মৌলিক</a:t>
            </a:r>
            <a:r>
              <a:rPr lang="en-US" sz="11200" b="1" u="sng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1200" b="1" u="sng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মানবিক</a:t>
            </a:r>
            <a:r>
              <a:rPr lang="bn-IN" sz="11200" b="1" u="sng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চাহিদাঃ</a:t>
            </a:r>
          </a:p>
          <a:p>
            <a:pPr algn="just">
              <a:buNone/>
            </a:pPr>
            <a:r>
              <a:rPr lang="bn-IN" sz="11200" b="1" dirty="0" smtClean="0">
                <a:latin typeface="Shonar Bangla" pitchFamily="34" charset="0"/>
                <a:cs typeface="Shonar Bangla" pitchFamily="34" charset="0"/>
              </a:rPr>
              <a:t>মানুষের বেঁচে থাকা, বৃদ্ধি, বিকাশ এবং সামাজিক মর্যাদা ও অস্তিত্ব</a:t>
            </a:r>
            <a:endParaRPr lang="en-US" sz="11200" b="1" dirty="0" smtClean="0">
              <a:latin typeface="Shonar Bangla" pitchFamily="34" charset="0"/>
              <a:cs typeface="Shonar Bangla" pitchFamily="34" charset="0"/>
            </a:endParaRPr>
          </a:p>
          <a:p>
            <a:pPr algn="just">
              <a:buNone/>
            </a:pPr>
            <a:r>
              <a:rPr lang="bn-IN" sz="11200" b="1" dirty="0" smtClean="0">
                <a:latin typeface="Shonar Bangla" pitchFamily="34" charset="0"/>
                <a:cs typeface="Shonar Bangla" pitchFamily="34" charset="0"/>
              </a:rPr>
              <a:t>রক্ষার</a:t>
            </a:r>
            <a:r>
              <a:rPr lang="en-US" sz="11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IN" sz="11200" b="1" dirty="0" smtClean="0">
                <a:latin typeface="Shonar Bangla" pitchFamily="34" charset="0"/>
                <a:cs typeface="Shonar Bangla" pitchFamily="34" charset="0"/>
              </a:rPr>
              <a:t>জন্য</a:t>
            </a:r>
            <a:r>
              <a:rPr lang="en-US" sz="11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IN" sz="11200" b="1" dirty="0" smtClean="0">
                <a:latin typeface="Shonar Bangla" pitchFamily="34" charset="0"/>
                <a:cs typeface="Shonar Bangla" pitchFamily="34" charset="0"/>
              </a:rPr>
              <a:t>অপরিহার্য চাহিদার সমষ্টি বা সমন্বিত রূপই হলো মৌলিক</a:t>
            </a:r>
            <a:endParaRPr lang="en-US" sz="11200" b="1" dirty="0" smtClean="0">
              <a:latin typeface="Shonar Bangla" pitchFamily="34" charset="0"/>
              <a:cs typeface="Shonar Bangla" pitchFamily="34" charset="0"/>
            </a:endParaRPr>
          </a:p>
          <a:p>
            <a:pPr algn="just">
              <a:buNone/>
            </a:pPr>
            <a:r>
              <a:rPr lang="bn-IN" sz="11200" b="1" dirty="0" smtClean="0">
                <a:latin typeface="Shonar Bangla" pitchFamily="34" charset="0"/>
                <a:cs typeface="Shonar Bangla" pitchFamily="34" charset="0"/>
              </a:rPr>
              <a:t>মানবিক</a:t>
            </a:r>
            <a:r>
              <a:rPr lang="en-US" sz="11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IN" sz="11200" b="1" dirty="0" smtClean="0">
                <a:latin typeface="Shonar Bangla" pitchFamily="34" charset="0"/>
                <a:cs typeface="Shonar Bangla" pitchFamily="34" charset="0"/>
              </a:rPr>
              <a:t>চাহিদা</a:t>
            </a:r>
            <a:r>
              <a:rPr lang="en-US" sz="11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IN" sz="11200" b="1" dirty="0" smtClean="0">
                <a:latin typeface="Shonar Bangla" pitchFamily="34" charset="0"/>
                <a:cs typeface="Shonar Bangla" pitchFamily="34" charset="0"/>
              </a:rPr>
              <a:t>। </a:t>
            </a:r>
            <a:endParaRPr lang="en-US" sz="11200" b="1" dirty="0" smtClean="0">
              <a:latin typeface="Shonar Bangla" pitchFamily="34" charset="0"/>
              <a:cs typeface="Shonar Bangla" pitchFamily="34" charset="0"/>
            </a:endParaRPr>
          </a:p>
          <a:p>
            <a:pPr algn="just">
              <a:buNone/>
            </a:pPr>
            <a:endParaRPr lang="en-US" sz="11200" b="1" dirty="0" smtClean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  <a:p>
            <a:pPr algn="just">
              <a:buNone/>
            </a:pPr>
            <a:r>
              <a:rPr lang="en-US" sz="112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বাংলাদেশের</a:t>
            </a:r>
            <a:r>
              <a:rPr lang="en-US" sz="112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12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সংবিধানে</a:t>
            </a:r>
            <a:r>
              <a:rPr lang="en-US" sz="112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12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দ্বিতীয়</a:t>
            </a:r>
            <a:r>
              <a:rPr lang="en-US" sz="112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12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ভাগের</a:t>
            </a:r>
            <a:r>
              <a:rPr lang="en-US" sz="112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১৫ (ক, গ, ঘ) </a:t>
            </a:r>
            <a:r>
              <a:rPr lang="en-US" sz="112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ধারা</a:t>
            </a:r>
            <a:r>
              <a:rPr lang="en-US" sz="112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12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অনুযায়ী</a:t>
            </a:r>
            <a:endParaRPr lang="en-US" sz="11200" b="1" dirty="0" smtClean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  <a:p>
            <a:pPr algn="just">
              <a:buNone/>
            </a:pPr>
            <a:r>
              <a:rPr lang="en-US" sz="112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অন্ন</a:t>
            </a:r>
            <a:r>
              <a:rPr lang="en-US" sz="112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112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বস্ত্র</a:t>
            </a:r>
            <a:r>
              <a:rPr lang="en-US" sz="112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112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আশ্রয়</a:t>
            </a:r>
            <a:r>
              <a:rPr lang="en-US" sz="112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112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শিক্ষা</a:t>
            </a:r>
            <a:r>
              <a:rPr lang="en-US" sz="112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112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স্বাস্থ্য</a:t>
            </a:r>
            <a:r>
              <a:rPr lang="en-US" sz="112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112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চিত্তবিনোদন</a:t>
            </a:r>
            <a:r>
              <a:rPr lang="en-US" sz="112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112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সামাজিক</a:t>
            </a:r>
            <a:r>
              <a:rPr lang="en-US" sz="112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12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নিরাপত্তা</a:t>
            </a:r>
            <a:r>
              <a:rPr lang="en-US" sz="112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12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এই</a:t>
            </a:r>
            <a:endParaRPr lang="en-US" sz="11200" b="1" dirty="0" smtClean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  <a:p>
            <a:pPr algn="just">
              <a:buNone/>
            </a:pPr>
            <a:r>
              <a:rPr lang="en-US" sz="112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৭টি </a:t>
            </a:r>
            <a:r>
              <a:rPr lang="en-US" sz="112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চাহিদাকে</a:t>
            </a:r>
            <a:r>
              <a:rPr lang="en-US" sz="112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12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মৌল</a:t>
            </a:r>
            <a:r>
              <a:rPr lang="en-US" sz="112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12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মানবিক</a:t>
            </a:r>
            <a:r>
              <a:rPr lang="en-US" sz="112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12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চাহিদা</a:t>
            </a:r>
            <a:r>
              <a:rPr lang="en-US" sz="112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12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হিসাবে</a:t>
            </a:r>
            <a:r>
              <a:rPr lang="en-US" sz="112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12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দেখানো</a:t>
            </a:r>
            <a:r>
              <a:rPr lang="en-US" sz="112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12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হয়েছে</a:t>
            </a:r>
            <a:r>
              <a:rPr lang="en-US" sz="112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।</a:t>
            </a:r>
            <a:endParaRPr lang="en-US" sz="11200" dirty="0" smtClean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  <a:p>
            <a:pPr algn="just">
              <a:buNone/>
            </a:pPr>
            <a:endParaRPr lang="en-US" sz="7000" dirty="0" smtClean="0">
              <a:latin typeface="Shonar Bangla" pitchFamily="34" charset="0"/>
              <a:cs typeface="Shonar Bangla" pitchFamily="34" charset="0"/>
            </a:endParaRPr>
          </a:p>
          <a:p>
            <a:pPr algn="just">
              <a:buNone/>
            </a:pPr>
            <a:r>
              <a:rPr lang="en-US" sz="11200" b="1" dirty="0" err="1" smtClean="0">
                <a:latin typeface="Shonar Bangla" pitchFamily="34" charset="0"/>
                <a:cs typeface="Shonar Bangla" pitchFamily="34" charset="0"/>
              </a:rPr>
              <a:t>তবে</a:t>
            </a:r>
            <a:r>
              <a:rPr lang="en-US" sz="11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1200" b="1" dirty="0" err="1" smtClean="0">
                <a:latin typeface="Shonar Bangla" pitchFamily="34" charset="0"/>
                <a:cs typeface="Shonar Bangla" pitchFamily="34" charset="0"/>
              </a:rPr>
              <a:t>পাঠ্যবইগুলোতে</a:t>
            </a:r>
            <a:r>
              <a:rPr lang="en-US" sz="11200" b="1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11200" b="1" dirty="0" err="1" smtClean="0">
                <a:latin typeface="Shonar Bangla" pitchFamily="34" charset="0"/>
                <a:cs typeface="Shonar Bangla" pitchFamily="34" charset="0"/>
              </a:rPr>
              <a:t>মৌলিক</a:t>
            </a:r>
            <a:r>
              <a:rPr lang="en-US" sz="11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1200" b="1" dirty="0" err="1" smtClean="0">
                <a:latin typeface="Shonar Bangla" pitchFamily="34" charset="0"/>
                <a:cs typeface="Shonar Bangla" pitchFamily="34" charset="0"/>
              </a:rPr>
              <a:t>মানবিক</a:t>
            </a:r>
            <a:r>
              <a:rPr lang="en-US" sz="11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1200" b="1" dirty="0" err="1" smtClean="0">
                <a:latin typeface="Shonar Bangla" pitchFamily="34" charset="0"/>
                <a:cs typeface="Shonar Bangla" pitchFamily="34" charset="0"/>
              </a:rPr>
              <a:t>চাহিদা</a:t>
            </a:r>
            <a:r>
              <a:rPr lang="en-US" sz="11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1200" b="1" dirty="0" err="1" smtClean="0">
                <a:latin typeface="Shonar Bangla" pitchFamily="34" charset="0"/>
                <a:cs typeface="Shonar Bangla" pitchFamily="34" charset="0"/>
              </a:rPr>
              <a:t>বলতে</a:t>
            </a:r>
            <a:r>
              <a:rPr lang="en-US" sz="11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1200" b="1" dirty="0" err="1" smtClean="0">
                <a:latin typeface="Shonar Bangla" pitchFamily="34" charset="0"/>
                <a:cs typeface="Shonar Bangla" pitchFamily="34" charset="0"/>
              </a:rPr>
              <a:t>বহুল</a:t>
            </a:r>
            <a:r>
              <a:rPr lang="en-US" sz="11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1200" b="1" dirty="0" err="1" smtClean="0">
                <a:latin typeface="Shonar Bangla" pitchFamily="34" charset="0"/>
                <a:cs typeface="Shonar Bangla" pitchFamily="34" charset="0"/>
              </a:rPr>
              <a:t>প্রচলিত</a:t>
            </a:r>
            <a:endParaRPr lang="en-US" sz="11200" b="1" dirty="0" smtClean="0">
              <a:latin typeface="Shonar Bangla" pitchFamily="34" charset="0"/>
              <a:cs typeface="Shonar Bangla" pitchFamily="34" charset="0"/>
            </a:endParaRPr>
          </a:p>
          <a:p>
            <a:pPr algn="just">
              <a:buNone/>
            </a:pPr>
            <a:r>
              <a:rPr lang="en-US" sz="112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খাদ্য</a:t>
            </a:r>
            <a:r>
              <a:rPr lang="en-US" sz="112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112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বস্ত্র</a:t>
            </a:r>
            <a:r>
              <a:rPr lang="en-US" sz="112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112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বাসস্থান</a:t>
            </a:r>
            <a:r>
              <a:rPr lang="en-US" sz="112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112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শিক্ষা</a:t>
            </a:r>
            <a:r>
              <a:rPr lang="en-US" sz="112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112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স্বাস্থ্য</a:t>
            </a:r>
            <a:r>
              <a:rPr lang="en-US" sz="112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112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চিত্তবিনোদন</a:t>
            </a:r>
            <a:r>
              <a:rPr lang="en-US" sz="112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12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এই</a:t>
            </a:r>
            <a:r>
              <a:rPr lang="en-US" sz="112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৬টি </a:t>
            </a:r>
            <a:r>
              <a:rPr lang="en-US" sz="112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চাহিদাকেই</a:t>
            </a:r>
            <a:endParaRPr lang="en-US" sz="11200" b="1" dirty="0" smtClean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  <a:p>
            <a:pPr algn="just">
              <a:buNone/>
            </a:pPr>
            <a:r>
              <a:rPr lang="en-US" sz="11200" b="1" dirty="0" err="1" smtClean="0">
                <a:latin typeface="Shonar Bangla" pitchFamily="34" charset="0"/>
                <a:cs typeface="Shonar Bangla" pitchFamily="34" charset="0"/>
              </a:rPr>
              <a:t>মৌলিক</a:t>
            </a:r>
            <a:r>
              <a:rPr lang="en-US" sz="11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1200" b="1" dirty="0" err="1" smtClean="0">
                <a:latin typeface="Shonar Bangla" pitchFamily="34" charset="0"/>
                <a:cs typeface="Shonar Bangla" pitchFamily="34" charset="0"/>
              </a:rPr>
              <a:t>মানবিক</a:t>
            </a:r>
            <a:r>
              <a:rPr lang="en-US" sz="11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1200" b="1" dirty="0" err="1" smtClean="0">
                <a:latin typeface="Shonar Bangla" pitchFamily="34" charset="0"/>
                <a:cs typeface="Shonar Bangla" pitchFamily="34" charset="0"/>
              </a:rPr>
              <a:t>চাহিদা</a:t>
            </a:r>
            <a:r>
              <a:rPr lang="en-US" sz="11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1200" b="1" dirty="0" err="1" smtClean="0">
                <a:latin typeface="Shonar Bangla" pitchFamily="34" charset="0"/>
                <a:cs typeface="Shonar Bangla" pitchFamily="34" charset="0"/>
              </a:rPr>
              <a:t>হিসেবে</a:t>
            </a:r>
            <a:r>
              <a:rPr lang="en-US" sz="11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1200" b="1" dirty="0" err="1" smtClean="0">
                <a:latin typeface="Shonar Bangla" pitchFamily="34" charset="0"/>
                <a:cs typeface="Shonar Bangla" pitchFamily="34" charset="0"/>
              </a:rPr>
              <a:t>বর্ণনা</a:t>
            </a:r>
            <a:r>
              <a:rPr lang="en-US" sz="11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1200" b="1" dirty="0" err="1" smtClean="0">
                <a:latin typeface="Shonar Bangla" pitchFamily="34" charset="0"/>
                <a:cs typeface="Shonar Bangla" pitchFamily="34" charset="0"/>
              </a:rPr>
              <a:t>করা</a:t>
            </a:r>
            <a:r>
              <a:rPr lang="en-US" sz="11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1200" b="1" dirty="0" err="1" smtClean="0">
                <a:latin typeface="Shonar Bangla" pitchFamily="34" charset="0"/>
                <a:cs typeface="Shonar Bangla" pitchFamily="34" charset="0"/>
              </a:rPr>
              <a:t>হয়েছে</a:t>
            </a:r>
            <a:r>
              <a:rPr lang="en-US" sz="11200" b="1" dirty="0" smtClean="0">
                <a:latin typeface="Shonar Bangla" pitchFamily="34" charset="0"/>
                <a:cs typeface="Shonar Bangla" pitchFamily="34" charset="0"/>
              </a:rPr>
              <a:t> ।</a:t>
            </a:r>
            <a:r>
              <a:rPr lang="en-US" sz="11200" dirty="0" smtClean="0">
                <a:solidFill>
                  <a:srgbClr val="FF99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11200" dirty="0">
              <a:solidFill>
                <a:srgbClr val="FF99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5791200" cy="9144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honar Bangla" pitchFamily="34" charset="0"/>
                <a:cs typeface="Shonar Bangla" pitchFamily="34" charset="0"/>
              </a:rPr>
              <a:t>খাদ্য</a:t>
            </a:r>
            <a:r>
              <a:rPr lang="en-US" sz="5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honar Bangla" pitchFamily="34" charset="0"/>
                <a:cs typeface="Shonar Bangla" pitchFamily="34" charset="0"/>
              </a:rPr>
              <a:t>পরিস্থিতি</a:t>
            </a:r>
            <a:endParaRPr lang="en-US" sz="5400" b="1" dirty="0">
              <a:solidFill>
                <a:schemeClr val="accent3">
                  <a:lumMod val="60000"/>
                  <a:lumOff val="40000"/>
                </a:schemeClr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Content Placeholder 3" descr="Image basi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1800" y="2362200"/>
            <a:ext cx="2133600" cy="3200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1143000"/>
            <a:ext cx="6400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খাদ্য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মানুষের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প্রধান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মৌল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মানবিক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চাহিদা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হিসেবে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বিবেচিত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বাংলাদেশের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মানুষ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নানা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কারণে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এ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চাহিদাটি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যথাযথভাবে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পূরণ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করতে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পারছে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না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বাংলাদেশ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এখনো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খাদ্যে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স্বয়ংসম্পূর্ণতা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অর্জন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করতে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পারেনি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।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একজন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মানুষের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মাথাপিছু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প্রতিদিন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৩০০০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কিলোক্যালরি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খাদ্যের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প্রয়োজন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অথচ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এদেশে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খাদ্য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গ্রহণের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হার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২১২২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কিলোক্যালরি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ফেব্রুয়ারি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২০১৯পর্যন্ত 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উক্ত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বছরে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২.৬৭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লক্ষ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মেট্রিকটন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খাদ্য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শস্য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বিদেশ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আমদানি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করতে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smtClean="0">
                <a:latin typeface="Shonar Bangla" pitchFamily="34" charset="0"/>
                <a:cs typeface="Shonar Bangla" pitchFamily="34" charset="0"/>
              </a:rPr>
              <a:t>হয়েছে । </a:t>
            </a:r>
            <a:endParaRPr lang="en-US" sz="3200" b="1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609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229600" cy="6096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অর্থনীতিবীদগণের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মতে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একজন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প্রাপ্তবয়স্ক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মানুষের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খাদ্য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চাহিদা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মিটানোর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জন্য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>
              <a:buNone/>
            </a:pP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ন্যুনতম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মাথাপিছু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১.৬৮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একর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আবাদযোগ্য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জমির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প্রয়োজন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অথচ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কৃষি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শুমারি</a:t>
            </a:r>
            <a:endParaRPr lang="en-US" sz="2800" b="1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রিপোর্ট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অনুযায়ী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মাথাপিছু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জমির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পরিমান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মাত্র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০.২৫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একর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>
              <a:buNone/>
            </a:pP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বাংলাদেশে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খাদ্য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উৎপাদনের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পরিস্থিতি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ছকের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মাধ্যমে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দেখানো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হলো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>
              <a:buNone/>
            </a:pPr>
            <a:endParaRPr lang="en-US" sz="2100" b="1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sz="2100" b="1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sz="2100" b="1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sz="2100" b="1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sz="2100" b="1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sz="2100" b="1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sz="2100" b="1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sz="2100" b="1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sz="2100" b="1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sz="2100" dirty="0" smtClean="0"/>
          </a:p>
          <a:p>
            <a:pPr>
              <a:buNone/>
            </a:pPr>
            <a:endParaRPr lang="en-US" sz="2100" dirty="0" smtClean="0"/>
          </a:p>
          <a:p>
            <a:pPr>
              <a:buNone/>
            </a:pPr>
            <a:endParaRPr lang="en-US" sz="2100" dirty="0" smtClean="0"/>
          </a:p>
          <a:p>
            <a:pPr>
              <a:buNone/>
            </a:pPr>
            <a:endParaRPr lang="en-US" sz="2100" dirty="0" smtClean="0"/>
          </a:p>
          <a:p>
            <a:pPr>
              <a:buNone/>
            </a:pPr>
            <a:endParaRPr lang="en-US" sz="2100" dirty="0" smtClean="0"/>
          </a:p>
          <a:p>
            <a:pPr>
              <a:buNone/>
            </a:pPr>
            <a:endParaRPr lang="en-US" sz="21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                </a:t>
            </a:r>
            <a:r>
              <a:rPr lang="en-US" sz="2600" b="1" dirty="0" err="1" smtClean="0">
                <a:latin typeface="Shonar Bangla" pitchFamily="34" charset="0"/>
                <a:cs typeface="Shonar Bangla" pitchFamily="34" charset="0"/>
              </a:rPr>
              <a:t>সূত্র</a:t>
            </a:r>
            <a:r>
              <a:rPr lang="en-US" sz="2600" b="1" dirty="0" smtClean="0">
                <a:latin typeface="Shonar Bangla" pitchFamily="34" charset="0"/>
                <a:cs typeface="Shonar Bangla" pitchFamily="34" charset="0"/>
              </a:rPr>
              <a:t>: </a:t>
            </a:r>
            <a:r>
              <a:rPr lang="en-US" sz="2600" b="1" dirty="0" err="1" smtClean="0">
                <a:latin typeface="Shonar Bangla" pitchFamily="34" charset="0"/>
                <a:cs typeface="Shonar Bangla" pitchFamily="34" charset="0"/>
              </a:rPr>
              <a:t>বাংলাদেশ</a:t>
            </a:r>
            <a:r>
              <a:rPr lang="en-US" sz="2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600" b="1" dirty="0" err="1" smtClean="0">
                <a:latin typeface="Shonar Bangla" pitchFamily="34" charset="0"/>
                <a:cs typeface="Shonar Bangla" pitchFamily="34" charset="0"/>
              </a:rPr>
              <a:t>অর্থনৈতিক</a:t>
            </a:r>
            <a:r>
              <a:rPr lang="en-US" sz="2600" b="1" dirty="0" smtClean="0">
                <a:latin typeface="Shonar Bangla" pitchFamily="34" charset="0"/>
                <a:cs typeface="Shonar Bangla" pitchFamily="34" charset="0"/>
              </a:rPr>
              <a:t> সমীক্ষা-২০১৯,  পৃষ্ঠা৮০</a:t>
            </a:r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2057400"/>
          <a:ext cx="7543799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381"/>
                <a:gridCol w="1907381"/>
                <a:gridCol w="1907381"/>
                <a:gridCol w="1821656"/>
              </a:tblGrid>
              <a:tr h="91440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খাদ্য</a:t>
                      </a:r>
                      <a:r>
                        <a:rPr lang="en-US" sz="2000" b="1" dirty="0" smtClean="0">
                          <a:latin typeface="Shonar Bangla" pitchFamily="34" charset="0"/>
                          <a:cs typeface="Shonar Bangla" pitchFamily="34" charset="0"/>
                        </a:rPr>
                        <a:t>  </a:t>
                      </a:r>
                      <a:r>
                        <a:rPr lang="en-US" sz="20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শস্য</a:t>
                      </a:r>
                      <a:endParaRPr lang="en-US" sz="20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Shonar Bangla" pitchFamily="34" charset="0"/>
                          <a:cs typeface="Shonar Bangla" pitchFamily="34" charset="0"/>
                        </a:rPr>
                        <a:t>২০১৬-১৭</a:t>
                      </a:r>
                    </a:p>
                    <a:p>
                      <a:r>
                        <a:rPr lang="en-US" sz="2000" b="1" dirty="0" smtClean="0">
                          <a:latin typeface="Shonar Bangla" pitchFamily="34" charset="0"/>
                          <a:cs typeface="Shonar Bangla" pitchFamily="34" charset="0"/>
                        </a:rPr>
                        <a:t>(</a:t>
                      </a:r>
                      <a:r>
                        <a:rPr lang="en-US" sz="20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লক্ষ</a:t>
                      </a:r>
                      <a:r>
                        <a:rPr lang="en-US" sz="20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মে.টন</a:t>
                      </a:r>
                      <a:r>
                        <a:rPr lang="en-US" sz="20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)</a:t>
                      </a:r>
                      <a:endParaRPr lang="en-US" sz="20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Shonar Bangla" pitchFamily="34" charset="0"/>
                          <a:cs typeface="Shonar Bangla" pitchFamily="34" charset="0"/>
                        </a:rPr>
                        <a:t>২০১৭-১৮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Shonar Bangla" pitchFamily="34" charset="0"/>
                          <a:cs typeface="Shonar Bangla" pitchFamily="34" charset="0"/>
                        </a:rPr>
                        <a:t>(</a:t>
                      </a:r>
                      <a:r>
                        <a:rPr lang="en-US" sz="20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লক্ষ</a:t>
                      </a:r>
                      <a:r>
                        <a:rPr lang="en-US" sz="20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মে.টন</a:t>
                      </a:r>
                      <a:r>
                        <a:rPr lang="en-US" sz="20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)</a:t>
                      </a:r>
                      <a:endParaRPr lang="en-US" sz="2000" b="1" dirty="0" smtClean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Shonar Bangla" pitchFamily="34" charset="0"/>
                          <a:cs typeface="Shonar Bangla" pitchFamily="34" charset="0"/>
                        </a:rPr>
                        <a:t>২১৮-১৯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Shonar Bangla" pitchFamily="34" charset="0"/>
                          <a:cs typeface="Shonar Bangla" pitchFamily="34" charset="0"/>
                        </a:rPr>
                        <a:t>(</a:t>
                      </a:r>
                      <a:r>
                        <a:rPr lang="en-US" sz="20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লক্ষ</a:t>
                      </a:r>
                      <a:r>
                        <a:rPr lang="en-US" sz="20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মে.টন</a:t>
                      </a:r>
                      <a:r>
                        <a:rPr lang="en-US" sz="20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)</a:t>
                      </a:r>
                      <a:endParaRPr lang="en-US" sz="2000" b="1" dirty="0" smtClean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আউশ</a:t>
                      </a:r>
                      <a:endParaRPr lang="en-US" sz="20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Shonar Bangla" pitchFamily="34" charset="0"/>
                          <a:cs typeface="Shonar Bangla" pitchFamily="34" charset="0"/>
                        </a:rPr>
                        <a:t>২১.৩৪ </a:t>
                      </a:r>
                      <a:endParaRPr lang="en-US" sz="20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Shonar Bangla" pitchFamily="34" charset="0"/>
                          <a:cs typeface="Shonar Bangla" pitchFamily="34" charset="0"/>
                        </a:rPr>
                        <a:t>২৭.০৯</a:t>
                      </a:r>
                      <a:endParaRPr lang="en-US" sz="20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Shonar Bangla" pitchFamily="34" charset="0"/>
                          <a:cs typeface="Shonar Bangla" pitchFamily="34" charset="0"/>
                        </a:rPr>
                        <a:t>২৭.০২</a:t>
                      </a:r>
                      <a:endParaRPr lang="en-US" sz="20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আমন</a:t>
                      </a:r>
                      <a:endParaRPr lang="en-US" sz="20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Shonar Bangla" pitchFamily="34" charset="0"/>
                          <a:cs typeface="Shonar Bangla" pitchFamily="34" charset="0"/>
                        </a:rPr>
                        <a:t>১৩৬.৫৬</a:t>
                      </a:r>
                      <a:endParaRPr lang="en-US" sz="20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Shonar Bangla" pitchFamily="34" charset="0"/>
                          <a:cs typeface="Shonar Bangla" pitchFamily="34" charset="0"/>
                        </a:rPr>
                        <a:t>১৩৯.৯৪</a:t>
                      </a:r>
                      <a:endParaRPr lang="en-US" sz="20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Shonar Bangla" pitchFamily="34" charset="0"/>
                          <a:cs typeface="Shonar Bangla" pitchFamily="34" charset="0"/>
                        </a:rPr>
                        <a:t>১৪১.৩৪*</a:t>
                      </a:r>
                      <a:endParaRPr lang="en-US" sz="20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বোরো</a:t>
                      </a:r>
                      <a:endParaRPr lang="en-US" sz="20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Shonar Bangla" pitchFamily="34" charset="0"/>
                          <a:cs typeface="Shonar Bangla" pitchFamily="34" charset="0"/>
                        </a:rPr>
                        <a:t>১৮০.১৬</a:t>
                      </a:r>
                      <a:endParaRPr lang="en-US" sz="20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Shonar Bangla" pitchFamily="34" charset="0"/>
                          <a:cs typeface="Shonar Bangla" pitchFamily="34" charset="0"/>
                        </a:rPr>
                        <a:t>১৯৫.৭৬</a:t>
                      </a:r>
                      <a:endParaRPr lang="en-US" sz="20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Shonar Bangla" pitchFamily="34" charset="0"/>
                          <a:cs typeface="Shonar Bangla" pitchFamily="34" charset="0"/>
                        </a:rPr>
                        <a:t>১৯৬.২৩*</a:t>
                      </a:r>
                      <a:endParaRPr lang="en-US" sz="20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মোটা</a:t>
                      </a:r>
                      <a:r>
                        <a:rPr lang="en-US" sz="20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চাল</a:t>
                      </a:r>
                      <a:endParaRPr lang="en-US" sz="20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Shonar Bangla" pitchFamily="34" charset="0"/>
                          <a:cs typeface="Shonar Bangla" pitchFamily="34" charset="0"/>
                        </a:rPr>
                        <a:t>৩৩৮.০৬</a:t>
                      </a:r>
                      <a:endParaRPr lang="en-US" sz="20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Shonar Bangla" pitchFamily="34" charset="0"/>
                          <a:cs typeface="Shonar Bangla" pitchFamily="34" charset="0"/>
                        </a:rPr>
                        <a:t>৩৬২.৭৯</a:t>
                      </a:r>
                      <a:endParaRPr lang="en-US" sz="20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Shonar Bangla" pitchFamily="34" charset="0"/>
                          <a:cs typeface="Shonar Bangla" pitchFamily="34" charset="0"/>
                        </a:rPr>
                        <a:t>৩৬৪.৫৯*</a:t>
                      </a:r>
                      <a:endParaRPr lang="en-US" sz="20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গম</a:t>
                      </a:r>
                      <a:r>
                        <a:rPr lang="en-US" sz="2000" b="1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endParaRPr lang="en-US" sz="20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Shonar Bangla" pitchFamily="34" charset="0"/>
                          <a:cs typeface="Shonar Bangla" pitchFamily="34" charset="0"/>
                        </a:rPr>
                        <a:t>১৩.১২</a:t>
                      </a:r>
                      <a:endParaRPr lang="en-US" sz="20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Shonar Bangla" pitchFamily="34" charset="0"/>
                          <a:cs typeface="Shonar Bangla" pitchFamily="34" charset="0"/>
                        </a:rPr>
                        <a:t>১১.৫৩</a:t>
                      </a:r>
                      <a:endParaRPr lang="en-US" sz="20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Shonar Bangla" pitchFamily="34" charset="0"/>
                          <a:cs typeface="Shonar Bangla" pitchFamily="34" charset="0"/>
                        </a:rPr>
                        <a:t>১২.৮৭</a:t>
                      </a:r>
                      <a:endParaRPr lang="en-US" sz="20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ভুট্রা</a:t>
                      </a:r>
                      <a:endParaRPr lang="en-US" sz="20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Shonar Bangla" pitchFamily="34" charset="0"/>
                          <a:cs typeface="Shonar Bangla" pitchFamily="34" charset="0"/>
                        </a:rPr>
                        <a:t>৩৫.৭৮</a:t>
                      </a:r>
                      <a:endParaRPr lang="en-US" sz="20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Shonar Bangla" pitchFamily="34" charset="0"/>
                          <a:cs typeface="Shonar Bangla" pitchFamily="34" charset="0"/>
                        </a:rPr>
                        <a:t>৩৮.৯৩</a:t>
                      </a:r>
                      <a:endParaRPr lang="en-US" sz="20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Shonar Bangla" pitchFamily="34" charset="0"/>
                          <a:cs typeface="Shonar Bangla" pitchFamily="34" charset="0"/>
                        </a:rPr>
                        <a:t>৩৮,২৮</a:t>
                      </a:r>
                      <a:endParaRPr lang="en-US" sz="20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Shonar Bangla" pitchFamily="34" charset="0"/>
                          <a:cs typeface="Shonar Bangla" pitchFamily="34" charset="0"/>
                        </a:rPr>
                        <a:t>মোট</a:t>
                      </a:r>
                      <a:endParaRPr lang="en-US" sz="20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Shonar Bangla" pitchFamily="34" charset="0"/>
                          <a:cs typeface="Shonar Bangla" pitchFamily="34" charset="0"/>
                        </a:rPr>
                        <a:t>৩৮৬.৯৬</a:t>
                      </a:r>
                      <a:endParaRPr lang="en-US" sz="20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Shonar Bangla" pitchFamily="34" charset="0"/>
                          <a:cs typeface="Shonar Bangla" pitchFamily="34" charset="0"/>
                        </a:rPr>
                        <a:t>৪১৩.২৫</a:t>
                      </a:r>
                      <a:endParaRPr lang="en-US" sz="20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Shonar Bangla" pitchFamily="34" charset="0"/>
                          <a:cs typeface="Shonar Bangla" pitchFamily="34" charset="0"/>
                        </a:rPr>
                        <a:t>৪১৫.৭৪*</a:t>
                      </a:r>
                      <a:endParaRPr lang="en-US" sz="20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958</TotalTime>
  <Words>1357</Words>
  <Application>Microsoft Office PowerPoint</Application>
  <PresentationFormat>On-screen Show (4:3)</PresentationFormat>
  <Paragraphs>291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Foundry</vt:lpstr>
      <vt:lpstr>Slide 1</vt:lpstr>
      <vt:lpstr>উপস্থাপনায়</vt:lpstr>
      <vt:lpstr>পাঠ পরিচিতি</vt:lpstr>
      <vt:lpstr>পূর্ব জ্ঞান যাচাই</vt:lpstr>
      <vt:lpstr>পাঠ ঘোষণা</vt:lpstr>
      <vt:lpstr>শিখনফল</vt:lpstr>
      <vt:lpstr>মৌলিক মানবিক চাহিদা</vt:lpstr>
      <vt:lpstr>খাদ্য পরিস্থিতি</vt:lpstr>
      <vt:lpstr>Slide 9</vt:lpstr>
      <vt:lpstr>বস্ত্র পরিস্থিতি</vt:lpstr>
      <vt:lpstr>বাসস্থান পরিস্থিতি</vt:lpstr>
      <vt:lpstr>শিক্ষা</vt:lpstr>
      <vt:lpstr>Slide 13</vt:lpstr>
      <vt:lpstr>স্বাস্থ্য</vt:lpstr>
      <vt:lpstr>Slide 15</vt:lpstr>
      <vt:lpstr>চিত্তবিনোদন</vt:lpstr>
      <vt:lpstr>Slide 17</vt:lpstr>
      <vt:lpstr>কোন প্রশ্ন</vt:lpstr>
      <vt:lpstr>একক কাজ</vt:lpstr>
      <vt:lpstr>দলীয় কাজ</vt:lpstr>
      <vt:lpstr>সারসংক্ষেপ</vt:lpstr>
      <vt:lpstr>মুল্যায়ন</vt:lpstr>
      <vt:lpstr>বাড়ির কাজ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204</cp:revision>
  <dcterms:created xsi:type="dcterms:W3CDTF">2006-08-16T00:00:00Z</dcterms:created>
  <dcterms:modified xsi:type="dcterms:W3CDTF">2021-07-10T01:46:22Z</dcterms:modified>
</cp:coreProperties>
</file>