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7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9" d="100"/>
          <a:sy n="29" d="100"/>
        </p:scale>
        <p:origin x="-180" y="-8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C0E4A-F115-42E6-B5DF-511971FE7BBF}" type="datetimeFigureOut">
              <a:rPr lang="en-US" smtClean="0"/>
              <a:t>7/10/2021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EDE6B-9DB4-4E57-BF1A-1A12C767A1C3}" type="slidenum">
              <a:rPr lang="en-US" smtClean="0"/>
              <a:t>‹#›</a:t>
            </a:fld>
            <a:endParaRPr lang="en-US"/>
          </a:p>
        </p:txBody>
      </p:sp>
    </p:spTree>
    <p:extLst>
      <p:ext uri="{BB962C8B-B14F-4D97-AF65-F5344CB8AC3E}">
        <p14:creationId xmlns:p14="http://schemas.microsoft.com/office/powerpoint/2010/main" val="253574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E0FFF-4F7D-4E86-9F17-695B17CF495F}" type="slidenum">
              <a:rPr lang="en-US" smtClean="0"/>
              <a:t>1</a:t>
            </a:fld>
            <a:endParaRPr lang="en-US"/>
          </a:p>
        </p:txBody>
      </p:sp>
    </p:spTree>
    <p:extLst>
      <p:ext uri="{BB962C8B-B14F-4D97-AF65-F5344CB8AC3E}">
        <p14:creationId xmlns:p14="http://schemas.microsoft.com/office/powerpoint/2010/main" val="337505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Image Placeholder 1"/>
          <p:cNvSpPr>
            <a:spLocks noGrp="1" noRot="1" noChangeAspect="1"/>
          </p:cNvSpPr>
          <p:nvPr>
            <p:ph type="sldImg"/>
          </p:nvPr>
        </p:nvSpPr>
        <p:spPr>
          <a:xfrm>
            <a:off x="382588" y="685800"/>
            <a:ext cx="6092825" cy="3429000"/>
          </a:xfrm>
        </p:spPr>
      </p:sp>
      <p:sp>
        <p:nvSpPr>
          <p:cNvPr id="1048605"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bn-BD" baseline="0" dirty="0"/>
              <a:t>পাঠ শেষে </a:t>
            </a:r>
            <a:r>
              <a:rPr lang="bn-IN" baseline="0" dirty="0"/>
              <a:t>কাঙ্খিত </a:t>
            </a:r>
            <a:r>
              <a:rPr lang="bn-BD" baseline="0" dirty="0"/>
              <a:t>শিখনফলকে সামনে রেখে </a:t>
            </a:r>
            <a:r>
              <a:rPr lang="bn-BD" dirty="0"/>
              <a:t>পাঠকে</a:t>
            </a:r>
            <a:r>
              <a:rPr lang="bn-BD" baseline="0" dirty="0"/>
              <a:t> ধারাবাহিকভাবে পরিচালনার উদ্দেশ্যে </a:t>
            </a:r>
            <a:r>
              <a:rPr lang="bn-BD" dirty="0"/>
              <a:t>এই স্লাইডটি </a:t>
            </a:r>
            <a:r>
              <a:rPr lang="bn-BD" baseline="0" dirty="0"/>
              <a:t>রাখা হয়েছে।</a:t>
            </a:r>
            <a:endParaRPr lang="en-US" dirty="0"/>
          </a:p>
          <a:p>
            <a:r>
              <a:rPr lang="bn-IN" dirty="0"/>
              <a:t> </a:t>
            </a:r>
            <a:endParaRPr lang="en-US" dirty="0"/>
          </a:p>
        </p:txBody>
      </p:sp>
      <p:sp>
        <p:nvSpPr>
          <p:cNvPr id="1048606" name="Slide Number Placeholder 3"/>
          <p:cNvSpPr>
            <a:spLocks noGrp="1"/>
          </p:cNvSpPr>
          <p:nvPr>
            <p:ph type="sldNum" sz="quarter" idx="10"/>
          </p:nvPr>
        </p:nvSpPr>
        <p:spPr/>
        <p:txBody>
          <a:bodyPr/>
          <a:lstStyle/>
          <a:p>
            <a:fld id="{76D52820-08CD-4F76-9865-E241211B55D8}" type="slidenum">
              <a:rPr lang="en-US" smtClean="0"/>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Slide Image Placeholder 1"/>
          <p:cNvSpPr>
            <a:spLocks noGrp="1" noRot="1" noChangeAspect="1"/>
          </p:cNvSpPr>
          <p:nvPr>
            <p:ph type="sldImg"/>
          </p:nvPr>
        </p:nvSpPr>
        <p:spPr>
          <a:xfrm>
            <a:off x="382588" y="685800"/>
            <a:ext cx="6092825" cy="3429000"/>
          </a:xfrm>
        </p:spPr>
      </p:sp>
      <p:sp>
        <p:nvSpPr>
          <p:cNvPr id="104868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bn-BD" dirty="0"/>
              <a:t> পাঠটি</a:t>
            </a:r>
            <a:r>
              <a:rPr lang="bn-BD" baseline="0" dirty="0"/>
              <a:t> মূল্যায়ন করার উদ্দেশ্যে স্লাইডে প্রদর্শিত প্রশ্ন</a:t>
            </a:r>
            <a:r>
              <a:rPr lang="bn-IN" baseline="0" dirty="0"/>
              <a:t>গুলির উত্তরগুলো ব্লাকবোর্ডে লিখে দেওয়া যেতে পারে। </a:t>
            </a:r>
            <a:endParaRPr lang="en-US" dirty="0"/>
          </a:p>
        </p:txBody>
      </p:sp>
      <p:sp>
        <p:nvSpPr>
          <p:cNvPr id="1048682" name="Slide Number Placeholder 3"/>
          <p:cNvSpPr>
            <a:spLocks noGrp="1"/>
          </p:cNvSpPr>
          <p:nvPr>
            <p:ph type="sldNum" sz="quarter" idx="10"/>
          </p:nvPr>
        </p:nvSpPr>
        <p:spPr/>
        <p:txBody>
          <a:bodyPr/>
          <a:lstStyle/>
          <a:p>
            <a:fld id="{76D52820-08CD-4F76-9865-E241211B55D8}" type="slidenum">
              <a:rPr lang="en-US" smtClean="0"/>
              <a:t>18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Slide Image Placeholder 1"/>
          <p:cNvSpPr>
            <a:spLocks noGrp="1" noRot="1" noChangeAspect="1"/>
          </p:cNvSpPr>
          <p:nvPr>
            <p:ph type="sldImg"/>
          </p:nvPr>
        </p:nvSpPr>
        <p:spPr>
          <a:xfrm>
            <a:off x="382588" y="685800"/>
            <a:ext cx="6092825" cy="3429000"/>
          </a:xfrm>
        </p:spPr>
      </p:sp>
      <p:sp>
        <p:nvSpPr>
          <p:cNvPr id="1048687" name="Notes Placeholder 2"/>
          <p:cNvSpPr>
            <a:spLocks noGrp="1"/>
          </p:cNvSpPr>
          <p:nvPr>
            <p:ph type="body" idx="1"/>
          </p:nvPr>
        </p:nvSpPr>
        <p:spPr/>
        <p:txBody>
          <a:bodyPr/>
          <a:lstStyle/>
          <a:p>
            <a:endParaRPr lang="en-US"/>
          </a:p>
        </p:txBody>
      </p:sp>
      <p:sp>
        <p:nvSpPr>
          <p:cNvPr id="1048688" name="Slide Number Placeholder 3"/>
          <p:cNvSpPr>
            <a:spLocks noGrp="1"/>
          </p:cNvSpPr>
          <p:nvPr>
            <p:ph type="sldNum" sz="quarter" idx="10"/>
          </p:nvPr>
        </p:nvSpPr>
        <p:spPr/>
        <p:txBody>
          <a:bodyPr/>
          <a:lstStyle/>
          <a:p>
            <a:fld id="{76D52820-08CD-4F76-9865-E241211B55D8}" type="slidenum">
              <a:rPr lang="en-US" smtClean="0"/>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96D19-B8E8-437F-AAC5-2E7332059E8E}" type="datetime1">
              <a:rPr lang="en-US" smtClean="0"/>
              <a:t>7/10/2021</a:t>
            </a:fld>
            <a:endParaRPr lang="en-US"/>
          </a:p>
        </p:txBody>
      </p:sp>
      <p:sp>
        <p:nvSpPr>
          <p:cNvPr id="5" name="Footer Placeholder 4"/>
          <p:cNvSpPr>
            <a:spLocks noGrp="1"/>
          </p:cNvSpPr>
          <p:nvPr>
            <p:ph type="ftr" sz="quarter" idx="11"/>
          </p:nvPr>
        </p:nvSpPr>
        <p:spPr/>
        <p:txBody>
          <a:bodyPr/>
          <a:lstStyle/>
          <a:p>
            <a:r>
              <a:rPr lang="as-IN" smtClean="0"/>
              <a:t>ডিমলা তিতপাড়া আদর্শ উচ্চ বিদ্যালয় </a:t>
            </a:r>
            <a:endParaRPr lang="en-US"/>
          </a:p>
        </p:txBody>
      </p:sp>
      <p:sp>
        <p:nvSpPr>
          <p:cNvPr id="6" name="Slide Number Placeholder 5"/>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211693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BD2CF-0A03-480A-A96C-2CF21802C7E5}" type="datetime1">
              <a:rPr lang="en-US" smtClean="0"/>
              <a:t>7/10/2021</a:t>
            </a:fld>
            <a:endParaRPr lang="en-US"/>
          </a:p>
        </p:txBody>
      </p:sp>
      <p:sp>
        <p:nvSpPr>
          <p:cNvPr id="5" name="Footer Placeholder 4"/>
          <p:cNvSpPr>
            <a:spLocks noGrp="1"/>
          </p:cNvSpPr>
          <p:nvPr>
            <p:ph type="ftr" sz="quarter" idx="11"/>
          </p:nvPr>
        </p:nvSpPr>
        <p:spPr/>
        <p:txBody>
          <a:bodyPr/>
          <a:lstStyle/>
          <a:p>
            <a:r>
              <a:rPr lang="as-IN" smtClean="0"/>
              <a:t>ডিমলা তিতপাড়া আদর্শ উচ্চ বিদ্যালয় </a:t>
            </a:r>
            <a:endParaRPr lang="en-US"/>
          </a:p>
        </p:txBody>
      </p:sp>
      <p:sp>
        <p:nvSpPr>
          <p:cNvPr id="6" name="Slide Number Placeholder 5"/>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169386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275CC-ADE3-43AE-857F-FA140D94F42E}" type="datetime1">
              <a:rPr lang="en-US" smtClean="0"/>
              <a:t>7/10/2021</a:t>
            </a:fld>
            <a:endParaRPr lang="en-US"/>
          </a:p>
        </p:txBody>
      </p:sp>
      <p:sp>
        <p:nvSpPr>
          <p:cNvPr id="5" name="Footer Placeholder 4"/>
          <p:cNvSpPr>
            <a:spLocks noGrp="1"/>
          </p:cNvSpPr>
          <p:nvPr>
            <p:ph type="ftr" sz="quarter" idx="11"/>
          </p:nvPr>
        </p:nvSpPr>
        <p:spPr/>
        <p:txBody>
          <a:bodyPr/>
          <a:lstStyle/>
          <a:p>
            <a:r>
              <a:rPr lang="as-IN" smtClean="0"/>
              <a:t>ডিমলা তিতপাড়া আদর্শ উচ্চ বিদ্যালয় </a:t>
            </a:r>
            <a:endParaRPr lang="en-US"/>
          </a:p>
        </p:txBody>
      </p:sp>
      <p:sp>
        <p:nvSpPr>
          <p:cNvPr id="6" name="Slide Number Placeholder 5"/>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1880861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51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B2974-955D-4B81-9692-5982E1AA1022}" type="datetime1">
              <a:rPr lang="en-US" smtClean="0"/>
              <a:t>7/10/2021</a:t>
            </a:fld>
            <a:endParaRPr lang="en-US"/>
          </a:p>
        </p:txBody>
      </p:sp>
      <p:sp>
        <p:nvSpPr>
          <p:cNvPr id="5" name="Footer Placeholder 4"/>
          <p:cNvSpPr>
            <a:spLocks noGrp="1"/>
          </p:cNvSpPr>
          <p:nvPr>
            <p:ph type="ftr" sz="quarter" idx="11"/>
          </p:nvPr>
        </p:nvSpPr>
        <p:spPr/>
        <p:txBody>
          <a:bodyPr/>
          <a:lstStyle/>
          <a:p>
            <a:r>
              <a:rPr lang="as-IN" smtClean="0"/>
              <a:t>ডিমলা তিতপাড়া আদর্শ উচ্চ বিদ্যালয় </a:t>
            </a:r>
            <a:endParaRPr lang="en-US"/>
          </a:p>
        </p:txBody>
      </p:sp>
      <p:sp>
        <p:nvSpPr>
          <p:cNvPr id="6" name="Slide Number Placeholder 5"/>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181790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80F2B-48AF-494F-94B2-37C1F5304BFA}" type="datetime1">
              <a:rPr lang="en-US" smtClean="0"/>
              <a:t>7/10/2021</a:t>
            </a:fld>
            <a:endParaRPr lang="en-US"/>
          </a:p>
        </p:txBody>
      </p:sp>
      <p:sp>
        <p:nvSpPr>
          <p:cNvPr id="5" name="Footer Placeholder 4"/>
          <p:cNvSpPr>
            <a:spLocks noGrp="1"/>
          </p:cNvSpPr>
          <p:nvPr>
            <p:ph type="ftr" sz="quarter" idx="11"/>
          </p:nvPr>
        </p:nvSpPr>
        <p:spPr/>
        <p:txBody>
          <a:bodyPr/>
          <a:lstStyle/>
          <a:p>
            <a:r>
              <a:rPr lang="as-IN" smtClean="0"/>
              <a:t>ডিমলা তিতপাড়া আদর্শ উচ্চ বিদ্যালয় </a:t>
            </a:r>
            <a:endParaRPr lang="en-US"/>
          </a:p>
        </p:txBody>
      </p:sp>
      <p:sp>
        <p:nvSpPr>
          <p:cNvPr id="6" name="Slide Number Placeholder 5"/>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303083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66AF7-F46E-477A-A6A2-DA175DBEA8B7}" type="datetime1">
              <a:rPr lang="en-US" smtClean="0"/>
              <a:t>7/10/2021</a:t>
            </a:fld>
            <a:endParaRPr lang="en-US"/>
          </a:p>
        </p:txBody>
      </p:sp>
      <p:sp>
        <p:nvSpPr>
          <p:cNvPr id="6" name="Footer Placeholder 5"/>
          <p:cNvSpPr>
            <a:spLocks noGrp="1"/>
          </p:cNvSpPr>
          <p:nvPr>
            <p:ph type="ftr" sz="quarter" idx="11"/>
          </p:nvPr>
        </p:nvSpPr>
        <p:spPr/>
        <p:txBody>
          <a:bodyPr/>
          <a:lstStyle/>
          <a:p>
            <a:r>
              <a:rPr lang="as-IN" smtClean="0"/>
              <a:t>ডিমলা তিতপাড়া আদর্শ উচ্চ বিদ্যালয় </a:t>
            </a:r>
            <a:endParaRPr lang="en-US"/>
          </a:p>
        </p:txBody>
      </p:sp>
      <p:sp>
        <p:nvSpPr>
          <p:cNvPr id="7" name="Slide Number Placeholder 6"/>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118749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9A6114-56AE-42BA-B3C6-C9B0CBCD0C3B}" type="datetime1">
              <a:rPr lang="en-US" smtClean="0"/>
              <a:t>7/10/2021</a:t>
            </a:fld>
            <a:endParaRPr lang="en-US"/>
          </a:p>
        </p:txBody>
      </p:sp>
      <p:sp>
        <p:nvSpPr>
          <p:cNvPr id="8" name="Footer Placeholder 7"/>
          <p:cNvSpPr>
            <a:spLocks noGrp="1"/>
          </p:cNvSpPr>
          <p:nvPr>
            <p:ph type="ftr" sz="quarter" idx="11"/>
          </p:nvPr>
        </p:nvSpPr>
        <p:spPr/>
        <p:txBody>
          <a:bodyPr/>
          <a:lstStyle/>
          <a:p>
            <a:r>
              <a:rPr lang="as-IN" smtClean="0"/>
              <a:t>ডিমলা তিতপাড়া আদর্শ উচ্চ বিদ্যালয় </a:t>
            </a:r>
            <a:endParaRPr lang="en-US"/>
          </a:p>
        </p:txBody>
      </p:sp>
      <p:sp>
        <p:nvSpPr>
          <p:cNvPr id="9" name="Slide Number Placeholder 8"/>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329314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71673-ADF7-4962-A878-43CCAA7CC510}" type="datetime1">
              <a:rPr lang="en-US" smtClean="0"/>
              <a:t>7/10/2021</a:t>
            </a:fld>
            <a:endParaRPr lang="en-US"/>
          </a:p>
        </p:txBody>
      </p:sp>
      <p:sp>
        <p:nvSpPr>
          <p:cNvPr id="4" name="Footer Placeholder 3"/>
          <p:cNvSpPr>
            <a:spLocks noGrp="1"/>
          </p:cNvSpPr>
          <p:nvPr>
            <p:ph type="ftr" sz="quarter" idx="11"/>
          </p:nvPr>
        </p:nvSpPr>
        <p:spPr/>
        <p:txBody>
          <a:bodyPr/>
          <a:lstStyle/>
          <a:p>
            <a:r>
              <a:rPr lang="as-IN" smtClean="0"/>
              <a:t>ডিমলা তিতপাড়া আদর্শ উচ্চ বিদ্যালয় </a:t>
            </a:r>
            <a:endParaRPr lang="en-US"/>
          </a:p>
        </p:txBody>
      </p:sp>
      <p:sp>
        <p:nvSpPr>
          <p:cNvPr id="5" name="Slide Number Placeholder 4"/>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333696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E2338-AF72-4089-A249-25AE370E3723}" type="datetime1">
              <a:rPr lang="en-US" smtClean="0"/>
              <a:t>7/10/2021</a:t>
            </a:fld>
            <a:endParaRPr lang="en-US"/>
          </a:p>
        </p:txBody>
      </p:sp>
      <p:sp>
        <p:nvSpPr>
          <p:cNvPr id="3" name="Footer Placeholder 2"/>
          <p:cNvSpPr>
            <a:spLocks noGrp="1"/>
          </p:cNvSpPr>
          <p:nvPr>
            <p:ph type="ftr" sz="quarter" idx="11"/>
          </p:nvPr>
        </p:nvSpPr>
        <p:spPr/>
        <p:txBody>
          <a:bodyPr/>
          <a:lstStyle/>
          <a:p>
            <a:r>
              <a:rPr lang="as-IN" smtClean="0"/>
              <a:t>ডিমলা তিতপাড়া আদর্শ উচ্চ বিদ্যালয় </a:t>
            </a:r>
            <a:endParaRPr lang="en-US"/>
          </a:p>
        </p:txBody>
      </p:sp>
      <p:sp>
        <p:nvSpPr>
          <p:cNvPr id="4" name="Slide Number Placeholder 3"/>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128582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6007F-55ED-4D2A-8583-3DE375EA7B6E}" type="datetime1">
              <a:rPr lang="en-US" smtClean="0"/>
              <a:t>7/10/2021</a:t>
            </a:fld>
            <a:endParaRPr lang="en-US"/>
          </a:p>
        </p:txBody>
      </p:sp>
      <p:sp>
        <p:nvSpPr>
          <p:cNvPr id="6" name="Footer Placeholder 5"/>
          <p:cNvSpPr>
            <a:spLocks noGrp="1"/>
          </p:cNvSpPr>
          <p:nvPr>
            <p:ph type="ftr" sz="quarter" idx="11"/>
          </p:nvPr>
        </p:nvSpPr>
        <p:spPr/>
        <p:txBody>
          <a:bodyPr/>
          <a:lstStyle/>
          <a:p>
            <a:r>
              <a:rPr lang="as-IN" smtClean="0"/>
              <a:t>ডিমলা তিতপাড়া আদর্শ উচ্চ বিদ্যালয় </a:t>
            </a:r>
            <a:endParaRPr lang="en-US"/>
          </a:p>
        </p:txBody>
      </p:sp>
      <p:sp>
        <p:nvSpPr>
          <p:cNvPr id="7" name="Slide Number Placeholder 6"/>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214856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8E4B6-F2E7-4EFA-AE0A-9C3BC11C501F}" type="datetime1">
              <a:rPr lang="en-US" smtClean="0"/>
              <a:t>7/10/2021</a:t>
            </a:fld>
            <a:endParaRPr lang="en-US"/>
          </a:p>
        </p:txBody>
      </p:sp>
      <p:sp>
        <p:nvSpPr>
          <p:cNvPr id="6" name="Footer Placeholder 5"/>
          <p:cNvSpPr>
            <a:spLocks noGrp="1"/>
          </p:cNvSpPr>
          <p:nvPr>
            <p:ph type="ftr" sz="quarter" idx="11"/>
          </p:nvPr>
        </p:nvSpPr>
        <p:spPr/>
        <p:txBody>
          <a:bodyPr/>
          <a:lstStyle/>
          <a:p>
            <a:r>
              <a:rPr lang="as-IN" smtClean="0"/>
              <a:t>ডিমলা তিতপাড়া আদর্শ উচ্চ বিদ্যালয় </a:t>
            </a:r>
            <a:endParaRPr lang="en-US"/>
          </a:p>
        </p:txBody>
      </p:sp>
      <p:sp>
        <p:nvSpPr>
          <p:cNvPr id="7" name="Slide Number Placeholder 6"/>
          <p:cNvSpPr>
            <a:spLocks noGrp="1"/>
          </p:cNvSpPr>
          <p:nvPr>
            <p:ph type="sldNum" sz="quarter" idx="12"/>
          </p:nvPr>
        </p:nvSpPr>
        <p:spPr/>
        <p:txBody>
          <a:bodyPr/>
          <a:lstStyle/>
          <a:p>
            <a:fld id="{B178464C-F744-45F9-A2A7-1B18165A4B4E}" type="slidenum">
              <a:rPr lang="en-US" smtClean="0"/>
              <a:t>‹#›</a:t>
            </a:fld>
            <a:endParaRPr lang="en-US"/>
          </a:p>
        </p:txBody>
      </p:sp>
    </p:spTree>
    <p:extLst>
      <p:ext uri="{BB962C8B-B14F-4D97-AF65-F5344CB8AC3E}">
        <p14:creationId xmlns:p14="http://schemas.microsoft.com/office/powerpoint/2010/main" val="273438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B9288-CE1A-49AD-B35B-6F3833312E03}" type="datetime1">
              <a:rPr lang="en-US" smtClean="0"/>
              <a:t>7/10/2021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s-IN" smtClean="0"/>
              <a:t>ডিমলা তিতপাড়া আদর্শ উচ্চ বিদ্যালয় </a:t>
            </a:r>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464C-F744-45F9-A2A7-1B18165A4B4E}" type="slidenum">
              <a:rPr lang="en-US" smtClean="0"/>
              <a:t>‹#›</a:t>
            </a:fld>
            <a:endParaRPr lang="en-US"/>
          </a:p>
        </p:txBody>
      </p:sp>
    </p:spTree>
    <p:extLst>
      <p:ext uri="{BB962C8B-B14F-4D97-AF65-F5344CB8AC3E}">
        <p14:creationId xmlns:p14="http://schemas.microsoft.com/office/powerpoint/2010/main" val="87498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93512" y="2283959"/>
            <a:ext cx="6434502" cy="2088016"/>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75438" tIns="37719" rIns="75438" bIns="37719" numCol="1" rtlCol="0" anchor="b">
            <a:prstTxWarp prst="textWave4">
              <a:avLst>
                <a:gd name="adj1" fmla="val 0"/>
                <a:gd name="adj2" fmla="val 275"/>
              </a:avLst>
            </a:prstTxWarp>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BD" sz="4950" baseline="-25000" dirty="0">
                <a:solidFill>
                  <a:srgbClr val="00B050"/>
                </a:solidFill>
                <a:latin typeface="NikoshBAN" pitchFamily="2" charset="0"/>
                <a:cs typeface="NikoshBAN" pitchFamily="2" charset="0"/>
              </a:rPr>
              <a:t>স্বাগতম</a:t>
            </a:r>
            <a:endParaRPr lang="en-US" sz="4950" baseline="-25000" dirty="0">
              <a:solidFill>
                <a:srgbClr val="00B050"/>
              </a:solidFill>
              <a:latin typeface="NikoshBAN" pitchFamily="2" charset="0"/>
              <a:cs typeface="NikoshBAN" pitchFamily="2" charset="0"/>
            </a:endParaRPr>
          </a:p>
        </p:txBody>
      </p:sp>
      <p:pic>
        <p:nvPicPr>
          <p:cNvPr id="4" name="Picture 3" descr="bloomingrose.gif">
            <a:extLst>
              <a:ext uri="{FF2B5EF4-FFF2-40B4-BE49-F238E27FC236}">
                <a16:creationId xmlns:a16="http://schemas.microsoft.com/office/drawing/2014/main" xmlns="" id="{5D15429C-4608-9645-B19A-2DB5C9BA0CB4}"/>
              </a:ext>
            </a:extLst>
          </p:cNvPr>
          <p:cNvPicPr>
            <a:picLocks noChangeAspect="1"/>
          </p:cNvPicPr>
          <p:nvPr/>
        </p:nvPicPr>
        <p:blipFill>
          <a:blip r:embed="rId3"/>
          <a:stretch>
            <a:fillRect/>
          </a:stretch>
        </p:blipFill>
        <p:spPr>
          <a:xfrm>
            <a:off x="445148" y="1530615"/>
            <a:ext cx="2241817" cy="3306631"/>
          </a:xfrm>
          <a:prstGeom prst="rect">
            <a:avLst/>
          </a:prstGeom>
        </p:spPr>
      </p:pic>
      <p:pic>
        <p:nvPicPr>
          <p:cNvPr id="6" name="Picture 5" descr="bloomingrose.gif">
            <a:extLst>
              <a:ext uri="{FF2B5EF4-FFF2-40B4-BE49-F238E27FC236}">
                <a16:creationId xmlns:a16="http://schemas.microsoft.com/office/drawing/2014/main" xmlns="" id="{E7A7F7BB-5B0E-B844-B6DE-030848399F6E}"/>
              </a:ext>
            </a:extLst>
          </p:cNvPr>
          <p:cNvPicPr>
            <a:picLocks noChangeAspect="1"/>
          </p:cNvPicPr>
          <p:nvPr/>
        </p:nvPicPr>
        <p:blipFill>
          <a:blip r:embed="rId3"/>
          <a:stretch>
            <a:fillRect/>
          </a:stretch>
        </p:blipFill>
        <p:spPr>
          <a:xfrm>
            <a:off x="9502575" y="1319320"/>
            <a:ext cx="2139480" cy="3155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as-IN" smtClean="0"/>
              <a:t>ডিমলা তিতপাড়া আদর্শ উচ্চ বিদ্যালয় </a:t>
            </a:r>
            <a:endParaRPr lang="en-US"/>
          </a:p>
        </p:txBody>
      </p:sp>
      <p:sp>
        <p:nvSpPr>
          <p:cNvPr id="7" name="Half Frame 6"/>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072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xEl>
                                              <p:pRg st="0" end="0"/>
                                            </p:txEl>
                                          </p:spTgt>
                                        </p:tgtEl>
                                      </p:cBhvr>
                                    </p:animEffect>
                                  </p:childTnLst>
                                </p:cTn>
                              </p:par>
                            </p:childTnLst>
                          </p:cTn>
                        </p:par>
                        <p:par>
                          <p:cTn id="12" fill="hold">
                            <p:stCondLst>
                              <p:cond delay="3200"/>
                            </p:stCondLst>
                            <p:childTnLst>
                              <p:par>
                                <p:cTn id="13" presetID="10"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override="childStyle">
                                        <p:cTn id="14" dur="2000" fill="hold"/>
                                        <p:tgtEl>
                                          <p:spTgt spid="2">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Rectangle 6"/>
          <p:cNvSpPr/>
          <p:nvPr/>
        </p:nvSpPr>
        <p:spPr>
          <a:xfrm>
            <a:off x="257928" y="4928380"/>
            <a:ext cx="11523458" cy="1446550"/>
          </a:xfrm>
          <a:prstGeom prst="rect">
            <a:avLst/>
          </a:prstGeom>
        </p:spPr>
        <p:txBody>
          <a:bodyPr wrap="square">
            <a:spAutoFit/>
          </a:bodyPr>
          <a:lstStyle/>
          <a:p>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উর্ধ্ব ও নিম্ন স্থিরাঙ্কের মধ্যবর্তী ব্যবধানকে বিভিন্ন সংখ্যক সমান অংশে ভাগ করা যায় এই ভাগের ভিত্তিতে বিভিন্ন স্কেল পাওয়া যায়।      </a:t>
            </a:r>
            <a:endParaRPr lang="en-US" sz="4400" dirty="0">
              <a:solidFill>
                <a:srgbClr val="002060"/>
              </a:solidFill>
            </a:endParaRPr>
          </a:p>
        </p:txBody>
      </p:sp>
      <p:sp>
        <p:nvSpPr>
          <p:cNvPr id="1048622" name="Rectangle 7"/>
          <p:cNvSpPr/>
          <p:nvPr/>
        </p:nvSpPr>
        <p:spPr>
          <a:xfrm>
            <a:off x="108065" y="5365447"/>
            <a:ext cx="11673322" cy="830997"/>
          </a:xfrm>
          <a:prstGeom prst="rect">
            <a:avLst/>
          </a:prstGeom>
        </p:spPr>
        <p:txBody>
          <a:bodyPr wrap="square">
            <a:spAutoFit/>
          </a:bodyPr>
          <a:lstStyle/>
          <a:p>
            <a:r>
              <a:rPr lang="bn-IN" sz="4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দুইটি, (১) সেলসিয়াস স্কেল এবং (২) ফারেনহাইট স্কেল।       </a:t>
            </a:r>
            <a:endParaRPr lang="en-US" sz="4800" dirty="0">
              <a:solidFill>
                <a:srgbClr val="FF0000"/>
              </a:solidFill>
            </a:endParaRPr>
          </a:p>
        </p:txBody>
      </p:sp>
      <p:sp>
        <p:nvSpPr>
          <p:cNvPr id="1048623" name="Rectangle 8"/>
          <p:cNvSpPr/>
          <p:nvPr/>
        </p:nvSpPr>
        <p:spPr>
          <a:xfrm>
            <a:off x="1939931" y="48348"/>
            <a:ext cx="8131343" cy="769441"/>
          </a:xfrm>
          <a:prstGeom prst="rect">
            <a:avLst/>
          </a:prstGeom>
        </p:spPr>
        <p:txBody>
          <a:bodyPr wrap="square">
            <a:spAutoFit/>
          </a:bodyPr>
          <a:lstStyle/>
          <a:p>
            <a:r>
              <a:rPr lang="bn-IN" sz="4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তাপমাত্রা পরিমাপের স্কেল কয়টি ও কী কী?       </a:t>
            </a:r>
            <a:endParaRPr lang="en-US" sz="4400" dirty="0">
              <a:solidFill>
                <a:srgbClr val="00B050"/>
              </a:solidFill>
            </a:endParaRPr>
          </a:p>
        </p:txBody>
      </p:sp>
      <p:sp>
        <p:nvSpPr>
          <p:cNvPr id="1048624" name="Rectangle 9"/>
          <p:cNvSpPr/>
          <p:nvPr/>
        </p:nvSpPr>
        <p:spPr>
          <a:xfrm>
            <a:off x="1939931" y="137590"/>
            <a:ext cx="9733390" cy="769441"/>
          </a:xfrm>
          <a:prstGeom prst="rect">
            <a:avLst/>
          </a:prstGeom>
        </p:spPr>
        <p:txBody>
          <a:bodyPr wrap="square">
            <a:spAutoFit/>
          </a:bodyPr>
          <a:lstStyle/>
          <a:p>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কীসের ভিত্তিতে তাপমাত্রার বিভিন্ন স্কেল পাওয়া যায়?         </a:t>
            </a:r>
            <a:endParaRPr lang="en-US"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25" name="Rectangle 10"/>
          <p:cNvSpPr/>
          <p:nvPr/>
        </p:nvSpPr>
        <p:spPr>
          <a:xfrm>
            <a:off x="2759851" y="147335"/>
            <a:ext cx="6803762" cy="769441"/>
          </a:xfrm>
          <a:prstGeom prst="rect">
            <a:avLst/>
          </a:prstGeom>
        </p:spPr>
        <p:txBody>
          <a:bodyPr wrap="square">
            <a:spAutoFit/>
          </a:bodyPr>
          <a:lstStyle/>
          <a:p>
            <a:r>
              <a:rPr lang="bn-IN" sz="44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দুইটি আদর্শমানকে কী বলা হয়?       </a:t>
            </a:r>
            <a:endParaRPr lang="en-US" sz="4400" dirty="0">
              <a:solidFill>
                <a:srgbClr val="00B0F0"/>
              </a:solidFill>
            </a:endParaRPr>
          </a:p>
        </p:txBody>
      </p:sp>
      <p:sp>
        <p:nvSpPr>
          <p:cNvPr id="1048626" name="Rectangle 11"/>
          <p:cNvSpPr/>
          <p:nvPr/>
        </p:nvSpPr>
        <p:spPr>
          <a:xfrm>
            <a:off x="1583517" y="5365447"/>
            <a:ext cx="9156430" cy="830997"/>
          </a:xfrm>
          <a:prstGeom prst="rect">
            <a:avLst/>
          </a:prstGeom>
        </p:spPr>
        <p:txBody>
          <a:bodyPr wrap="square">
            <a:spAutoFit/>
          </a:bodyPr>
          <a:lstStyle/>
          <a:p>
            <a:r>
              <a:rPr lang="bn-IN" sz="48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স্থিরাঙ্ক, নিম্ন স্থিরাঙ্ক এবং উর্ধ্ব স্থিরাঙ্ক।       </a:t>
            </a:r>
            <a:endParaRPr lang="en-US" sz="4800" dirty="0">
              <a:solidFill>
                <a:srgbClr val="00B0F0"/>
              </a:solidFill>
            </a:endParaRPr>
          </a:p>
        </p:txBody>
      </p:sp>
      <p:pic>
        <p:nvPicPr>
          <p:cNvPr id="2097168" name="Picture 13"/>
          <p:cNvPicPr>
            <a:picLocks noChangeAspect="1"/>
          </p:cNvPicPr>
          <p:nvPr/>
        </p:nvPicPr>
        <p:blipFill>
          <a:blip r:embed="rId2"/>
          <a:stretch>
            <a:fillRect/>
          </a:stretch>
        </p:blipFill>
        <p:spPr>
          <a:xfrm>
            <a:off x="4386079" y="827536"/>
            <a:ext cx="2559040" cy="4451665"/>
          </a:xfrm>
          <a:prstGeom prst="rect">
            <a:avLst/>
          </a:prstGeom>
        </p:spPr>
      </p:pic>
      <p:sp>
        <p:nvSpPr>
          <p:cNvPr id="9" name="Half Frame 8"/>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45720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97168"/>
                                        </p:tgtEl>
                                        <p:attrNameLst>
                                          <p:attrName>style.visibility</p:attrName>
                                        </p:attrNameLst>
                                      </p:cBhvr>
                                      <p:to>
                                        <p:strVal val="visible"/>
                                      </p:to>
                                    </p:set>
                                    <p:animEffect transition="in" filter="wipe(down)">
                                      <p:cBhvr>
                                        <p:cTn id="7" dur="1000"/>
                                        <p:tgtEl>
                                          <p:spTgt spid="209716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48624"/>
                                        </p:tgtEl>
                                        <p:attrNameLst>
                                          <p:attrName>style.visibility</p:attrName>
                                        </p:attrNameLst>
                                      </p:cBhvr>
                                      <p:to>
                                        <p:strVal val="visible"/>
                                      </p:to>
                                    </p:set>
                                    <p:anim calcmode="lin" valueType="num">
                                      <p:cBhvr>
                                        <p:cTn id="11" dur="1000" fill="hold"/>
                                        <p:tgtEl>
                                          <p:spTgt spid="1048624"/>
                                        </p:tgtEl>
                                        <p:attrNameLst>
                                          <p:attrName>ppt_w</p:attrName>
                                        </p:attrNameLst>
                                      </p:cBhvr>
                                      <p:tavLst>
                                        <p:tav tm="0">
                                          <p:val>
                                            <p:fltVal val="0"/>
                                          </p:val>
                                        </p:tav>
                                        <p:tav tm="100000">
                                          <p:val>
                                            <p:strVal val="#ppt_w"/>
                                          </p:val>
                                        </p:tav>
                                      </p:tavLst>
                                    </p:anim>
                                    <p:anim calcmode="lin" valueType="num">
                                      <p:cBhvr>
                                        <p:cTn id="12" dur="1000" fill="hold"/>
                                        <p:tgtEl>
                                          <p:spTgt spid="1048624"/>
                                        </p:tgtEl>
                                        <p:attrNameLst>
                                          <p:attrName>ppt_h</p:attrName>
                                        </p:attrNameLst>
                                      </p:cBhvr>
                                      <p:tavLst>
                                        <p:tav tm="0">
                                          <p:val>
                                            <p:fltVal val="0"/>
                                          </p:val>
                                        </p:tav>
                                        <p:tav tm="100000">
                                          <p:val>
                                            <p:strVal val="#ppt_h"/>
                                          </p:val>
                                        </p:tav>
                                      </p:tavLst>
                                    </p:anim>
                                    <p:animEffect transition="in" filter="fade">
                                      <p:cBhvr>
                                        <p:cTn id="13" dur="1000"/>
                                        <p:tgtEl>
                                          <p:spTgt spid="10486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48621"/>
                                        </p:tgtEl>
                                        <p:attrNameLst>
                                          <p:attrName>style.visibility</p:attrName>
                                        </p:attrNameLst>
                                      </p:cBhvr>
                                      <p:to>
                                        <p:strVal val="visible"/>
                                      </p:to>
                                    </p:set>
                                    <p:anim calcmode="lin" valueType="num">
                                      <p:cBhvr>
                                        <p:cTn id="18" dur="1000" fill="hold"/>
                                        <p:tgtEl>
                                          <p:spTgt spid="1048621"/>
                                        </p:tgtEl>
                                        <p:attrNameLst>
                                          <p:attrName>ppt_w</p:attrName>
                                        </p:attrNameLst>
                                      </p:cBhvr>
                                      <p:tavLst>
                                        <p:tav tm="0">
                                          <p:val>
                                            <p:fltVal val="0"/>
                                          </p:val>
                                        </p:tav>
                                        <p:tav tm="100000">
                                          <p:val>
                                            <p:strVal val="#ppt_w"/>
                                          </p:val>
                                        </p:tav>
                                      </p:tavLst>
                                    </p:anim>
                                    <p:anim calcmode="lin" valueType="num">
                                      <p:cBhvr>
                                        <p:cTn id="19" dur="1000" fill="hold"/>
                                        <p:tgtEl>
                                          <p:spTgt spid="1048621"/>
                                        </p:tgtEl>
                                        <p:attrNameLst>
                                          <p:attrName>ppt_h</p:attrName>
                                        </p:attrNameLst>
                                      </p:cBhvr>
                                      <p:tavLst>
                                        <p:tav tm="0">
                                          <p:val>
                                            <p:fltVal val="0"/>
                                          </p:val>
                                        </p:tav>
                                        <p:tav tm="100000">
                                          <p:val>
                                            <p:strVal val="#ppt_h"/>
                                          </p:val>
                                        </p:tav>
                                      </p:tavLst>
                                    </p:anim>
                                    <p:animEffect transition="in" filter="fade">
                                      <p:cBhvr>
                                        <p:cTn id="20" dur="1000"/>
                                        <p:tgtEl>
                                          <p:spTgt spid="10486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48624"/>
                                        </p:tgtEl>
                                      </p:cBhvr>
                                    </p:animEffect>
                                    <p:set>
                                      <p:cBhvr>
                                        <p:cTn id="25" dur="1" fill="hold">
                                          <p:stCondLst>
                                            <p:cond delay="499"/>
                                          </p:stCondLst>
                                        </p:cTn>
                                        <p:tgtEl>
                                          <p:spTgt spid="1048624"/>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048623"/>
                                        </p:tgtEl>
                                        <p:attrNameLst>
                                          <p:attrName>style.visibility</p:attrName>
                                        </p:attrNameLst>
                                      </p:cBhvr>
                                      <p:to>
                                        <p:strVal val="visible"/>
                                      </p:to>
                                    </p:set>
                                    <p:anim calcmode="lin" valueType="num">
                                      <p:cBhvr>
                                        <p:cTn id="29" dur="1000" fill="hold"/>
                                        <p:tgtEl>
                                          <p:spTgt spid="1048623"/>
                                        </p:tgtEl>
                                        <p:attrNameLst>
                                          <p:attrName>ppt_w</p:attrName>
                                        </p:attrNameLst>
                                      </p:cBhvr>
                                      <p:tavLst>
                                        <p:tav tm="0">
                                          <p:val>
                                            <p:fltVal val="0"/>
                                          </p:val>
                                        </p:tav>
                                        <p:tav tm="100000">
                                          <p:val>
                                            <p:strVal val="#ppt_w"/>
                                          </p:val>
                                        </p:tav>
                                      </p:tavLst>
                                    </p:anim>
                                    <p:anim calcmode="lin" valueType="num">
                                      <p:cBhvr>
                                        <p:cTn id="30" dur="1000" fill="hold"/>
                                        <p:tgtEl>
                                          <p:spTgt spid="1048623"/>
                                        </p:tgtEl>
                                        <p:attrNameLst>
                                          <p:attrName>ppt_h</p:attrName>
                                        </p:attrNameLst>
                                      </p:cBhvr>
                                      <p:tavLst>
                                        <p:tav tm="0">
                                          <p:val>
                                            <p:fltVal val="0"/>
                                          </p:val>
                                        </p:tav>
                                        <p:tav tm="100000">
                                          <p:val>
                                            <p:strVal val="#ppt_h"/>
                                          </p:val>
                                        </p:tav>
                                      </p:tavLst>
                                    </p:anim>
                                    <p:animEffect transition="in" filter="fade">
                                      <p:cBhvr>
                                        <p:cTn id="31" dur="1000"/>
                                        <p:tgtEl>
                                          <p:spTgt spid="10486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48621"/>
                                        </p:tgtEl>
                                      </p:cBhvr>
                                    </p:animEffect>
                                    <p:set>
                                      <p:cBhvr>
                                        <p:cTn id="36" dur="1" fill="hold">
                                          <p:stCondLst>
                                            <p:cond delay="499"/>
                                          </p:stCondLst>
                                        </p:cTn>
                                        <p:tgtEl>
                                          <p:spTgt spid="1048621"/>
                                        </p:tgtEl>
                                        <p:attrNameLst>
                                          <p:attrName>style.visibility</p:attrName>
                                        </p:attrNameLst>
                                      </p:cBhvr>
                                      <p:to>
                                        <p:strVal val="hidden"/>
                                      </p:to>
                                    </p:set>
                                  </p:childTnLst>
                                </p:cTn>
                              </p:par>
                            </p:childTnLst>
                          </p:cTn>
                        </p:par>
                        <p:par>
                          <p:cTn id="37" fill="hold">
                            <p:stCondLst>
                              <p:cond delay="500"/>
                            </p:stCondLst>
                            <p:childTnLst>
                              <p:par>
                                <p:cTn id="38" presetID="53" presetClass="entr" presetSubtype="16" fill="hold" grpId="0" nodeType="afterEffect">
                                  <p:stCondLst>
                                    <p:cond delay="200"/>
                                  </p:stCondLst>
                                  <p:childTnLst>
                                    <p:set>
                                      <p:cBhvr>
                                        <p:cTn id="39" dur="1" fill="hold">
                                          <p:stCondLst>
                                            <p:cond delay="0"/>
                                          </p:stCondLst>
                                        </p:cTn>
                                        <p:tgtEl>
                                          <p:spTgt spid="1048622"/>
                                        </p:tgtEl>
                                        <p:attrNameLst>
                                          <p:attrName>style.visibility</p:attrName>
                                        </p:attrNameLst>
                                      </p:cBhvr>
                                      <p:to>
                                        <p:strVal val="visible"/>
                                      </p:to>
                                    </p:set>
                                    <p:anim calcmode="lin" valueType="num">
                                      <p:cBhvr>
                                        <p:cTn id="40" dur="1000" fill="hold"/>
                                        <p:tgtEl>
                                          <p:spTgt spid="1048622"/>
                                        </p:tgtEl>
                                        <p:attrNameLst>
                                          <p:attrName>ppt_w</p:attrName>
                                        </p:attrNameLst>
                                      </p:cBhvr>
                                      <p:tavLst>
                                        <p:tav tm="0">
                                          <p:val>
                                            <p:fltVal val="0"/>
                                          </p:val>
                                        </p:tav>
                                        <p:tav tm="100000">
                                          <p:val>
                                            <p:strVal val="#ppt_w"/>
                                          </p:val>
                                        </p:tav>
                                      </p:tavLst>
                                    </p:anim>
                                    <p:anim calcmode="lin" valueType="num">
                                      <p:cBhvr>
                                        <p:cTn id="41" dur="1000" fill="hold"/>
                                        <p:tgtEl>
                                          <p:spTgt spid="1048622"/>
                                        </p:tgtEl>
                                        <p:attrNameLst>
                                          <p:attrName>ppt_h</p:attrName>
                                        </p:attrNameLst>
                                      </p:cBhvr>
                                      <p:tavLst>
                                        <p:tav tm="0">
                                          <p:val>
                                            <p:fltVal val="0"/>
                                          </p:val>
                                        </p:tav>
                                        <p:tav tm="100000">
                                          <p:val>
                                            <p:strVal val="#ppt_h"/>
                                          </p:val>
                                        </p:tav>
                                      </p:tavLst>
                                    </p:anim>
                                    <p:animEffect transition="in" filter="fade">
                                      <p:cBhvr>
                                        <p:cTn id="42" dur="1000"/>
                                        <p:tgtEl>
                                          <p:spTgt spid="10486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048623"/>
                                        </p:tgtEl>
                                      </p:cBhvr>
                                    </p:animEffect>
                                    <p:set>
                                      <p:cBhvr>
                                        <p:cTn id="47" dur="1" fill="hold">
                                          <p:stCondLst>
                                            <p:cond delay="499"/>
                                          </p:stCondLst>
                                        </p:cTn>
                                        <p:tgtEl>
                                          <p:spTgt spid="104862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48622"/>
                                        </p:tgtEl>
                                      </p:cBhvr>
                                    </p:animEffect>
                                    <p:set>
                                      <p:cBhvr>
                                        <p:cTn id="50" dur="1" fill="hold">
                                          <p:stCondLst>
                                            <p:cond delay="499"/>
                                          </p:stCondLst>
                                        </p:cTn>
                                        <p:tgtEl>
                                          <p:spTgt spid="1048622"/>
                                        </p:tgtEl>
                                        <p:attrNameLst>
                                          <p:attrName>style.visibility</p:attrName>
                                        </p:attrNameLst>
                                      </p:cBhvr>
                                      <p:to>
                                        <p:strVal val="hidden"/>
                                      </p:to>
                                    </p:se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048625"/>
                                        </p:tgtEl>
                                        <p:attrNameLst>
                                          <p:attrName>style.visibility</p:attrName>
                                        </p:attrNameLst>
                                      </p:cBhvr>
                                      <p:to>
                                        <p:strVal val="visible"/>
                                      </p:to>
                                    </p:set>
                                    <p:anim calcmode="lin" valueType="num">
                                      <p:cBhvr>
                                        <p:cTn id="54" dur="1000" fill="hold"/>
                                        <p:tgtEl>
                                          <p:spTgt spid="1048625"/>
                                        </p:tgtEl>
                                        <p:attrNameLst>
                                          <p:attrName>ppt_w</p:attrName>
                                        </p:attrNameLst>
                                      </p:cBhvr>
                                      <p:tavLst>
                                        <p:tav tm="0">
                                          <p:val>
                                            <p:fltVal val="0"/>
                                          </p:val>
                                        </p:tav>
                                        <p:tav tm="100000">
                                          <p:val>
                                            <p:strVal val="#ppt_w"/>
                                          </p:val>
                                        </p:tav>
                                      </p:tavLst>
                                    </p:anim>
                                    <p:anim calcmode="lin" valueType="num">
                                      <p:cBhvr>
                                        <p:cTn id="55" dur="1000" fill="hold"/>
                                        <p:tgtEl>
                                          <p:spTgt spid="1048625"/>
                                        </p:tgtEl>
                                        <p:attrNameLst>
                                          <p:attrName>ppt_h</p:attrName>
                                        </p:attrNameLst>
                                      </p:cBhvr>
                                      <p:tavLst>
                                        <p:tav tm="0">
                                          <p:val>
                                            <p:fltVal val="0"/>
                                          </p:val>
                                        </p:tav>
                                        <p:tav tm="100000">
                                          <p:val>
                                            <p:strVal val="#ppt_h"/>
                                          </p:val>
                                        </p:tav>
                                      </p:tavLst>
                                    </p:anim>
                                    <p:animEffect transition="in" filter="fade">
                                      <p:cBhvr>
                                        <p:cTn id="56" dur="1000"/>
                                        <p:tgtEl>
                                          <p:spTgt spid="104862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48626"/>
                                        </p:tgtEl>
                                        <p:attrNameLst>
                                          <p:attrName>style.visibility</p:attrName>
                                        </p:attrNameLst>
                                      </p:cBhvr>
                                      <p:to>
                                        <p:strVal val="visible"/>
                                      </p:to>
                                    </p:set>
                                    <p:anim calcmode="lin" valueType="num">
                                      <p:cBhvr>
                                        <p:cTn id="61" dur="1000" fill="hold"/>
                                        <p:tgtEl>
                                          <p:spTgt spid="1048626"/>
                                        </p:tgtEl>
                                        <p:attrNameLst>
                                          <p:attrName>ppt_w</p:attrName>
                                        </p:attrNameLst>
                                      </p:cBhvr>
                                      <p:tavLst>
                                        <p:tav tm="0">
                                          <p:val>
                                            <p:fltVal val="0"/>
                                          </p:val>
                                        </p:tav>
                                        <p:tav tm="100000">
                                          <p:val>
                                            <p:strVal val="#ppt_w"/>
                                          </p:val>
                                        </p:tav>
                                      </p:tavLst>
                                    </p:anim>
                                    <p:anim calcmode="lin" valueType="num">
                                      <p:cBhvr>
                                        <p:cTn id="62" dur="1000" fill="hold"/>
                                        <p:tgtEl>
                                          <p:spTgt spid="1048626"/>
                                        </p:tgtEl>
                                        <p:attrNameLst>
                                          <p:attrName>ppt_h</p:attrName>
                                        </p:attrNameLst>
                                      </p:cBhvr>
                                      <p:tavLst>
                                        <p:tav tm="0">
                                          <p:val>
                                            <p:fltVal val="0"/>
                                          </p:val>
                                        </p:tav>
                                        <p:tav tm="100000">
                                          <p:val>
                                            <p:strVal val="#ppt_h"/>
                                          </p:val>
                                        </p:tav>
                                      </p:tavLst>
                                    </p:anim>
                                    <p:animEffect transition="in" filter="fade">
                                      <p:cBhvr>
                                        <p:cTn id="63" dur="1000"/>
                                        <p:tgtEl>
                                          <p:spTgt spid="104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p:bldP spid="1048621" grpId="1"/>
      <p:bldP spid="1048622" grpId="0"/>
      <p:bldP spid="1048622" grpId="1"/>
      <p:bldP spid="1048623" grpId="0"/>
      <p:bldP spid="1048623" grpId="1"/>
      <p:bldP spid="1048624" grpId="0"/>
      <p:bldP spid="1048624" grpId="1"/>
      <p:bldP spid="1048625" grpId="0"/>
      <p:bldP spid="10486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1"/>
          <p:cNvPicPr>
            <a:picLocks noChangeAspect="1"/>
          </p:cNvPicPr>
          <p:nvPr/>
        </p:nvPicPr>
        <p:blipFill rotWithShape="1">
          <a:blip r:embed="rId2"/>
          <a:srcRect r="16000"/>
          <a:stretch>
            <a:fillRect/>
          </a:stretch>
        </p:blipFill>
        <p:spPr>
          <a:xfrm>
            <a:off x="1" y="945396"/>
            <a:ext cx="3253796" cy="3874578"/>
          </a:xfrm>
          <a:prstGeom prst="rect">
            <a:avLst/>
          </a:prstGeom>
        </p:spPr>
      </p:pic>
      <p:pic>
        <p:nvPicPr>
          <p:cNvPr id="2097170" name="Picture 2"/>
          <p:cNvPicPr>
            <a:picLocks noChangeAspect="1"/>
          </p:cNvPicPr>
          <p:nvPr/>
        </p:nvPicPr>
        <p:blipFill>
          <a:blip r:embed="rId3"/>
          <a:stretch>
            <a:fillRect/>
          </a:stretch>
        </p:blipFill>
        <p:spPr>
          <a:xfrm rot="17974211">
            <a:off x="1153966" y="1429050"/>
            <a:ext cx="4863606" cy="2907273"/>
          </a:xfrm>
          <a:prstGeom prst="rect">
            <a:avLst/>
          </a:prstGeom>
        </p:spPr>
      </p:pic>
      <p:sp>
        <p:nvSpPr>
          <p:cNvPr id="1048627" name="Rectangle 3"/>
          <p:cNvSpPr/>
          <p:nvPr/>
        </p:nvSpPr>
        <p:spPr>
          <a:xfrm>
            <a:off x="4189574" y="295510"/>
            <a:ext cx="7555083" cy="2554545"/>
          </a:xfrm>
          <a:prstGeom prst="rect">
            <a:avLst/>
          </a:prstGeom>
        </p:spPr>
        <p:txBody>
          <a:bodyPr wrap="square">
            <a:spAutoFit/>
          </a:bodyPr>
          <a:lstStyle/>
          <a:p>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সেলসিয়াস স্কেলঃ নিম্ন স্থিরাঙ্ক </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এবং উর্ধ্ব স্থিরাঙ্ক </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ধরা হয়। মধ্যবর্তী ব্যবধানকে সমান একশত ভাগে ভাগ করা হয় এবং প্রত্যেক ভাগকে এক ডিগ্রী সেলসিয়াস বলা হয়।  </a:t>
            </a:r>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p>
        </p:txBody>
      </p:sp>
      <p:sp>
        <p:nvSpPr>
          <p:cNvPr id="1048628" name="Rectangle 5"/>
          <p:cNvSpPr/>
          <p:nvPr/>
        </p:nvSpPr>
        <p:spPr>
          <a:xfrm>
            <a:off x="4065619" y="2912993"/>
            <a:ext cx="7555083" cy="1446550"/>
          </a:xfrm>
          <a:prstGeom prst="rect">
            <a:avLst/>
          </a:prstGeom>
        </p:spPr>
        <p:txBody>
          <a:bodyPr wrap="square">
            <a:spAutoFit/>
          </a:bodyPr>
          <a:lstStyle/>
          <a:p>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 সেলসিয়াস এ স্কেল উদ্ভাবন করেন বলে এ স্কেলটিকে সেলসিয়াস স্কেল বলা হয়।</a:t>
            </a:r>
            <a:endParaRPr lang="en-US" sz="4400" dirty="0">
              <a:solidFill>
                <a:srgbClr val="002060"/>
              </a:solidFill>
            </a:endParaRPr>
          </a:p>
        </p:txBody>
      </p:sp>
      <p:sp>
        <p:nvSpPr>
          <p:cNvPr id="1048629" name="Rectangle 6"/>
          <p:cNvSpPr/>
          <p:nvPr/>
        </p:nvSpPr>
        <p:spPr>
          <a:xfrm>
            <a:off x="4065619" y="4575958"/>
            <a:ext cx="7555083" cy="1200329"/>
          </a:xfrm>
          <a:prstGeom prst="rect">
            <a:avLst/>
          </a:prstGeom>
        </p:spPr>
        <p:txBody>
          <a:bodyPr wrap="square">
            <a:spAutoFit/>
          </a:bodyPr>
          <a:lstStyle/>
          <a:p>
            <a:r>
              <a:rPr lang="bn-IN" sz="36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 সেন্টিগ্রেড স্কেল বলা হয়। </a:t>
            </a:r>
            <a:r>
              <a:rPr lang="en-US" sz="3600"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Centi</a:t>
            </a:r>
            <a:r>
              <a:rPr lang="en-US" sz="36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 একশত এবং </a:t>
            </a:r>
            <a:r>
              <a:rPr lang="en-US" sz="36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Grade </a:t>
            </a:r>
            <a:r>
              <a:rPr lang="bn-IN" sz="36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 ভাগ অর্থাৎ একশতভাগ। </a:t>
            </a:r>
            <a:endParaRPr lang="en-US" sz="3600" dirty="0">
              <a:solidFill>
                <a:srgbClr val="0070C0"/>
              </a:solidFill>
            </a:endParaRPr>
          </a:p>
        </p:txBody>
      </p:sp>
      <p:sp>
        <p:nvSpPr>
          <p:cNvPr id="1048630" name="Rectangle 7"/>
          <p:cNvSpPr/>
          <p:nvPr/>
        </p:nvSpPr>
        <p:spPr>
          <a:xfrm>
            <a:off x="97431" y="4775620"/>
            <a:ext cx="3156367" cy="1446550"/>
          </a:xfrm>
          <a:prstGeom prst="rect">
            <a:avLst/>
          </a:prstGeom>
        </p:spPr>
        <p:txBody>
          <a:bodyPr wrap="square">
            <a:spAutoFit/>
          </a:bodyPr>
          <a:lstStyle/>
          <a:p>
            <a:pPr algn="ctr"/>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 অ্যান্ডার্স সেলসিয়াস           </a:t>
            </a:r>
            <a:endParaRPr lang="en-US"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Half Frame 7"/>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41423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97170"/>
                                        </p:tgtEl>
                                        <p:attrNameLst>
                                          <p:attrName>style.visibility</p:attrName>
                                        </p:attrNameLst>
                                      </p:cBhvr>
                                      <p:to>
                                        <p:strVal val="visible"/>
                                      </p:to>
                                    </p:set>
                                    <p:animEffect transition="in" filter="wipe(down)">
                                      <p:cBhvr>
                                        <p:cTn id="7" dur="1000"/>
                                        <p:tgtEl>
                                          <p:spTgt spid="2097170"/>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097169"/>
                                        </p:tgtEl>
                                        <p:attrNameLst>
                                          <p:attrName>style.visibility</p:attrName>
                                        </p:attrNameLst>
                                      </p:cBhvr>
                                      <p:to>
                                        <p:strVal val="visible"/>
                                      </p:to>
                                    </p:set>
                                    <p:anim calcmode="lin" valueType="num">
                                      <p:cBhvr additive="base">
                                        <p:cTn id="11" dur="1000" fill="hold"/>
                                        <p:tgtEl>
                                          <p:spTgt spid="2097169"/>
                                        </p:tgtEl>
                                        <p:attrNameLst>
                                          <p:attrName>ppt_x</p:attrName>
                                        </p:attrNameLst>
                                      </p:cBhvr>
                                      <p:tavLst>
                                        <p:tav tm="0">
                                          <p:val>
                                            <p:strVal val="0-#ppt_w/2"/>
                                          </p:val>
                                        </p:tav>
                                        <p:tav tm="100000">
                                          <p:val>
                                            <p:strVal val="#ppt_x"/>
                                          </p:val>
                                        </p:tav>
                                      </p:tavLst>
                                    </p:anim>
                                    <p:anim calcmode="lin" valueType="num">
                                      <p:cBhvr additive="base">
                                        <p:cTn id="12" dur="1000" fill="hold"/>
                                        <p:tgtEl>
                                          <p:spTgt spid="209716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48630"/>
                                        </p:tgtEl>
                                        <p:attrNameLst>
                                          <p:attrName>style.visibility</p:attrName>
                                        </p:attrNameLst>
                                      </p:cBhvr>
                                      <p:to>
                                        <p:strVal val="visible"/>
                                      </p:to>
                                    </p:set>
                                    <p:anim calcmode="lin" valueType="num">
                                      <p:cBhvr>
                                        <p:cTn id="17" dur="1000" fill="hold"/>
                                        <p:tgtEl>
                                          <p:spTgt spid="1048630"/>
                                        </p:tgtEl>
                                        <p:attrNameLst>
                                          <p:attrName>ppt_w</p:attrName>
                                        </p:attrNameLst>
                                      </p:cBhvr>
                                      <p:tavLst>
                                        <p:tav tm="0">
                                          <p:val>
                                            <p:fltVal val="0"/>
                                          </p:val>
                                        </p:tav>
                                        <p:tav tm="100000">
                                          <p:val>
                                            <p:strVal val="#ppt_w"/>
                                          </p:val>
                                        </p:tav>
                                      </p:tavLst>
                                    </p:anim>
                                    <p:anim calcmode="lin" valueType="num">
                                      <p:cBhvr>
                                        <p:cTn id="18" dur="1000" fill="hold"/>
                                        <p:tgtEl>
                                          <p:spTgt spid="1048630"/>
                                        </p:tgtEl>
                                        <p:attrNameLst>
                                          <p:attrName>ppt_h</p:attrName>
                                        </p:attrNameLst>
                                      </p:cBhvr>
                                      <p:tavLst>
                                        <p:tav tm="0">
                                          <p:val>
                                            <p:fltVal val="0"/>
                                          </p:val>
                                        </p:tav>
                                        <p:tav tm="100000">
                                          <p:val>
                                            <p:strVal val="#ppt_h"/>
                                          </p:val>
                                        </p:tav>
                                      </p:tavLst>
                                    </p:anim>
                                    <p:animEffect transition="in" filter="fade">
                                      <p:cBhvr>
                                        <p:cTn id="19" dur="1000"/>
                                        <p:tgtEl>
                                          <p:spTgt spid="104863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iterate type="wd">
                                    <p:tmPct val="10000"/>
                                  </p:iterate>
                                  <p:childTnLst>
                                    <p:set>
                                      <p:cBhvr>
                                        <p:cTn id="23" dur="1" fill="hold">
                                          <p:stCondLst>
                                            <p:cond delay="0"/>
                                          </p:stCondLst>
                                        </p:cTn>
                                        <p:tgtEl>
                                          <p:spTgt spid="1048627"/>
                                        </p:tgtEl>
                                        <p:attrNameLst>
                                          <p:attrName>style.visibility</p:attrName>
                                        </p:attrNameLst>
                                      </p:cBhvr>
                                      <p:to>
                                        <p:strVal val="visible"/>
                                      </p:to>
                                    </p:set>
                                    <p:anim calcmode="lin" valueType="num">
                                      <p:cBhvr additive="base">
                                        <p:cTn id="24" dur="1000" fill="hold"/>
                                        <p:tgtEl>
                                          <p:spTgt spid="1048627"/>
                                        </p:tgtEl>
                                        <p:attrNameLst>
                                          <p:attrName>ppt_x</p:attrName>
                                        </p:attrNameLst>
                                      </p:cBhvr>
                                      <p:tavLst>
                                        <p:tav tm="0">
                                          <p:val>
                                            <p:strVal val="1+#ppt_w/2"/>
                                          </p:val>
                                        </p:tav>
                                        <p:tav tm="100000">
                                          <p:val>
                                            <p:strVal val="#ppt_x"/>
                                          </p:val>
                                        </p:tav>
                                      </p:tavLst>
                                    </p:anim>
                                    <p:anim calcmode="lin" valueType="num">
                                      <p:cBhvr additive="base">
                                        <p:cTn id="25" dur="1000" fill="hold"/>
                                        <p:tgtEl>
                                          <p:spTgt spid="10486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wd">
                                    <p:tmPct val="10000"/>
                                  </p:iterate>
                                  <p:childTnLst>
                                    <p:set>
                                      <p:cBhvr>
                                        <p:cTn id="29" dur="1" fill="hold">
                                          <p:stCondLst>
                                            <p:cond delay="0"/>
                                          </p:stCondLst>
                                        </p:cTn>
                                        <p:tgtEl>
                                          <p:spTgt spid="1048628"/>
                                        </p:tgtEl>
                                        <p:attrNameLst>
                                          <p:attrName>style.visibility</p:attrName>
                                        </p:attrNameLst>
                                      </p:cBhvr>
                                      <p:to>
                                        <p:strVal val="visible"/>
                                      </p:to>
                                    </p:set>
                                    <p:anim calcmode="lin" valueType="num">
                                      <p:cBhvr additive="base">
                                        <p:cTn id="30" dur="1000" fill="hold"/>
                                        <p:tgtEl>
                                          <p:spTgt spid="1048628"/>
                                        </p:tgtEl>
                                        <p:attrNameLst>
                                          <p:attrName>ppt_x</p:attrName>
                                        </p:attrNameLst>
                                      </p:cBhvr>
                                      <p:tavLst>
                                        <p:tav tm="0">
                                          <p:val>
                                            <p:strVal val="1+#ppt_w/2"/>
                                          </p:val>
                                        </p:tav>
                                        <p:tav tm="100000">
                                          <p:val>
                                            <p:strVal val="#ppt_x"/>
                                          </p:val>
                                        </p:tav>
                                      </p:tavLst>
                                    </p:anim>
                                    <p:anim calcmode="lin" valueType="num">
                                      <p:cBhvr additive="base">
                                        <p:cTn id="31" dur="1000" fill="hold"/>
                                        <p:tgtEl>
                                          <p:spTgt spid="104862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wd">
                                    <p:tmPct val="10000"/>
                                  </p:iterate>
                                  <p:childTnLst>
                                    <p:set>
                                      <p:cBhvr>
                                        <p:cTn id="35" dur="1" fill="hold">
                                          <p:stCondLst>
                                            <p:cond delay="0"/>
                                          </p:stCondLst>
                                        </p:cTn>
                                        <p:tgtEl>
                                          <p:spTgt spid="1048629"/>
                                        </p:tgtEl>
                                        <p:attrNameLst>
                                          <p:attrName>style.visibility</p:attrName>
                                        </p:attrNameLst>
                                      </p:cBhvr>
                                      <p:to>
                                        <p:strVal val="visible"/>
                                      </p:to>
                                    </p:set>
                                    <p:anim calcmode="lin" valueType="num">
                                      <p:cBhvr additive="base">
                                        <p:cTn id="36" dur="1000" fill="hold"/>
                                        <p:tgtEl>
                                          <p:spTgt spid="1048629"/>
                                        </p:tgtEl>
                                        <p:attrNameLst>
                                          <p:attrName>ppt_x</p:attrName>
                                        </p:attrNameLst>
                                      </p:cBhvr>
                                      <p:tavLst>
                                        <p:tav tm="0">
                                          <p:val>
                                            <p:strVal val="1+#ppt_w/2"/>
                                          </p:val>
                                        </p:tav>
                                        <p:tav tm="100000">
                                          <p:val>
                                            <p:strVal val="#ppt_x"/>
                                          </p:val>
                                        </p:tav>
                                      </p:tavLst>
                                    </p:anim>
                                    <p:anim calcmode="lin" valueType="num">
                                      <p:cBhvr additive="base">
                                        <p:cTn id="37" dur="1000" fill="hold"/>
                                        <p:tgtEl>
                                          <p:spTgt spid="1048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p:bldP spid="1048628" grpId="0"/>
      <p:bldP spid="1048629" grpId="0"/>
      <p:bldP spid="10486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Rectangle 1"/>
          <p:cNvSpPr/>
          <p:nvPr/>
        </p:nvSpPr>
        <p:spPr>
          <a:xfrm>
            <a:off x="1514810" y="1001230"/>
            <a:ext cx="8519116" cy="1569660"/>
          </a:xfrm>
          <a:prstGeom prst="rect">
            <a:avLst/>
          </a:prstGeom>
          <a:effectLst>
            <a:outerShdw blurRad="50800" dist="127000" dir="8100000" algn="tr" rotWithShape="0">
              <a:prstClr val="black">
                <a:alpha val="40000"/>
              </a:prstClr>
            </a:outerShdw>
          </a:effectLst>
        </p:spPr>
        <p:txBody>
          <a:bodyPr wrap="square">
            <a:spAutoFit/>
            <a:scene3d>
              <a:camera prst="orthographicFront"/>
              <a:lightRig rig="threePt" dir="t"/>
            </a:scene3d>
            <a:sp3d extrusionH="190500">
              <a:bevelT w="38100" h="38100" prst="angle"/>
            </a:sp3d>
          </a:bodyPr>
          <a:lstStyle/>
          <a:p>
            <a:pPr algn="ctr"/>
            <a:r>
              <a:rPr lang="bn-IN" sz="9600" b="1" dirty="0">
                <a:gradFill>
                  <a:gsLst>
                    <a:gs pos="36000">
                      <a:srgbClr val="C00000"/>
                    </a:gs>
                    <a:gs pos="47000">
                      <a:srgbClr val="FFC000"/>
                    </a:gs>
                    <a:gs pos="62000">
                      <a:srgbClr val="002060"/>
                    </a:gs>
                    <a:gs pos="85000">
                      <a:srgbClr val="00B050"/>
                    </a:gs>
                  </a:gsLst>
                  <a:lin ang="5400000" scaled="1"/>
                </a:gradFill>
                <a:effectLst>
                  <a:outerShdw blurRad="38100" dist="38100" dir="2700000" algn="tl">
                    <a:srgbClr val="000000">
                      <a:alpha val="43137"/>
                    </a:srgbClr>
                  </a:outerShdw>
                </a:effectLst>
                <a:latin typeface="NikoshBAN" pitchFamily="2" charset="0"/>
                <a:cs typeface="NikoshBAN" pitchFamily="2" charset="0"/>
              </a:rPr>
              <a:t>জোড়ায় কাজ </a:t>
            </a:r>
            <a:endParaRPr lang="en-US" sz="9600" b="1" dirty="0">
              <a:gradFill>
                <a:gsLst>
                  <a:gs pos="36000">
                    <a:srgbClr val="C00000"/>
                  </a:gs>
                  <a:gs pos="47000">
                    <a:srgbClr val="FFC000"/>
                  </a:gs>
                  <a:gs pos="62000">
                    <a:srgbClr val="002060"/>
                  </a:gs>
                  <a:gs pos="85000">
                    <a:srgbClr val="00B050"/>
                  </a:gs>
                </a:gsLst>
                <a:lin ang="5400000" scaled="1"/>
              </a:gradFill>
            </a:endParaRPr>
          </a:p>
        </p:txBody>
      </p:sp>
      <p:sp>
        <p:nvSpPr>
          <p:cNvPr id="1048632" name="Rectangle 3"/>
          <p:cNvSpPr/>
          <p:nvPr/>
        </p:nvSpPr>
        <p:spPr>
          <a:xfrm>
            <a:off x="344686" y="2733114"/>
            <a:ext cx="11719255" cy="2554545"/>
          </a:xfrm>
          <a:prstGeom prst="rect">
            <a:avLst/>
          </a:prstGeom>
        </p:spPr>
        <p:txBody>
          <a:bodyPr wrap="square">
            <a:spAutoFit/>
          </a:bodyPr>
          <a:lstStyle/>
          <a:p>
            <a:pPr algn="ctr"/>
            <a:r>
              <a:rPr lang="bn-IN" sz="8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তাপমাত্রার স্কেল দু’টির স্থিরাঙ্ক বলতে কী বুঝ তা লিখ? </a:t>
            </a:r>
            <a:endParaRPr lang="en-US" sz="8000" dirty="0">
              <a:solidFill>
                <a:srgbClr val="002060"/>
              </a:solidFill>
            </a:endParaRPr>
          </a:p>
        </p:txBody>
      </p:sp>
      <p:sp>
        <p:nvSpPr>
          <p:cNvPr id="4" name="Half Frame 3"/>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2595825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31"/>
                                        </p:tgtEl>
                                        <p:attrNameLst>
                                          <p:attrName>style.visibility</p:attrName>
                                        </p:attrNameLst>
                                      </p:cBhvr>
                                      <p:to>
                                        <p:strVal val="visible"/>
                                      </p:to>
                                    </p:set>
                                    <p:anim calcmode="lin" valueType="num">
                                      <p:cBhvr>
                                        <p:cTn id="7" dur="1000" fill="hold"/>
                                        <p:tgtEl>
                                          <p:spTgt spid="1048631"/>
                                        </p:tgtEl>
                                        <p:attrNameLst>
                                          <p:attrName>ppt_w</p:attrName>
                                        </p:attrNameLst>
                                      </p:cBhvr>
                                      <p:tavLst>
                                        <p:tav tm="0">
                                          <p:val>
                                            <p:fltVal val="0"/>
                                          </p:val>
                                        </p:tav>
                                        <p:tav tm="100000">
                                          <p:val>
                                            <p:strVal val="#ppt_w"/>
                                          </p:val>
                                        </p:tav>
                                      </p:tavLst>
                                    </p:anim>
                                    <p:anim calcmode="lin" valueType="num">
                                      <p:cBhvr>
                                        <p:cTn id="8" dur="1000" fill="hold"/>
                                        <p:tgtEl>
                                          <p:spTgt spid="1048631"/>
                                        </p:tgtEl>
                                        <p:attrNameLst>
                                          <p:attrName>ppt_h</p:attrName>
                                        </p:attrNameLst>
                                      </p:cBhvr>
                                      <p:tavLst>
                                        <p:tav tm="0">
                                          <p:val>
                                            <p:fltVal val="0"/>
                                          </p:val>
                                        </p:tav>
                                        <p:tav tm="100000">
                                          <p:val>
                                            <p:strVal val="#ppt_h"/>
                                          </p:val>
                                        </p:tav>
                                      </p:tavLst>
                                    </p:anim>
                                    <p:animEffect transition="in" filter="fade">
                                      <p:cBhvr>
                                        <p:cTn id="9" dur="1000"/>
                                        <p:tgtEl>
                                          <p:spTgt spid="104863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48632"/>
                                        </p:tgtEl>
                                        <p:attrNameLst>
                                          <p:attrName>style.visibility</p:attrName>
                                        </p:attrNameLst>
                                      </p:cBhvr>
                                      <p:to>
                                        <p:strVal val="visible"/>
                                      </p:to>
                                    </p:set>
                                    <p:anim calcmode="lin" valueType="num">
                                      <p:cBhvr>
                                        <p:cTn id="13" dur="1000" fill="hold"/>
                                        <p:tgtEl>
                                          <p:spTgt spid="1048632"/>
                                        </p:tgtEl>
                                        <p:attrNameLst>
                                          <p:attrName>ppt_w</p:attrName>
                                        </p:attrNameLst>
                                      </p:cBhvr>
                                      <p:tavLst>
                                        <p:tav tm="0">
                                          <p:val>
                                            <p:fltVal val="0"/>
                                          </p:val>
                                        </p:tav>
                                        <p:tav tm="100000">
                                          <p:val>
                                            <p:strVal val="#ppt_w"/>
                                          </p:val>
                                        </p:tav>
                                      </p:tavLst>
                                    </p:anim>
                                    <p:anim calcmode="lin" valueType="num">
                                      <p:cBhvr>
                                        <p:cTn id="14" dur="1000" fill="hold"/>
                                        <p:tgtEl>
                                          <p:spTgt spid="1048632"/>
                                        </p:tgtEl>
                                        <p:attrNameLst>
                                          <p:attrName>ppt_h</p:attrName>
                                        </p:attrNameLst>
                                      </p:cBhvr>
                                      <p:tavLst>
                                        <p:tav tm="0">
                                          <p:val>
                                            <p:fltVal val="0"/>
                                          </p:val>
                                        </p:tav>
                                        <p:tav tm="100000">
                                          <p:val>
                                            <p:strVal val="#ppt_h"/>
                                          </p:val>
                                        </p:tav>
                                      </p:tavLst>
                                    </p:anim>
                                    <p:animEffect transition="in" filter="fade">
                                      <p:cBhvr>
                                        <p:cTn id="15" dur="1000"/>
                                        <p:tgtEl>
                                          <p:spTgt spid="1048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p:bldP spid="10486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1"/>
          <p:cNvPicPr>
            <a:picLocks noChangeAspect="1"/>
          </p:cNvPicPr>
          <p:nvPr/>
        </p:nvPicPr>
        <p:blipFill rotWithShape="1">
          <a:blip r:embed="rId2"/>
          <a:srcRect l="1059" r="2331"/>
          <a:stretch>
            <a:fillRect/>
          </a:stretch>
        </p:blipFill>
        <p:spPr>
          <a:xfrm>
            <a:off x="1348003" y="0"/>
            <a:ext cx="7065388" cy="4114800"/>
          </a:xfrm>
          <a:prstGeom prst="rect">
            <a:avLst/>
          </a:prstGeom>
        </p:spPr>
      </p:pic>
      <p:sp>
        <p:nvSpPr>
          <p:cNvPr id="1048633" name="Rectangle 2"/>
          <p:cNvSpPr/>
          <p:nvPr/>
        </p:nvSpPr>
        <p:spPr>
          <a:xfrm>
            <a:off x="0" y="2737"/>
            <a:ext cx="4443709" cy="769441"/>
          </a:xfrm>
          <a:prstGeom prst="rect">
            <a:avLst/>
          </a:prstGeom>
        </p:spPr>
        <p:txBody>
          <a:bodyPr wrap="square">
            <a:spAutoFit/>
          </a:bodyPr>
          <a:lstStyle/>
          <a:p>
            <a:r>
              <a:rPr lang="bn-IN" sz="4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 ফারেনহাইট        </a:t>
            </a:r>
            <a:endParaRPr lang="en-US" sz="4400" dirty="0">
              <a:solidFill>
                <a:srgbClr val="00B050"/>
              </a:solidFill>
            </a:endParaRPr>
          </a:p>
        </p:txBody>
      </p:sp>
      <p:sp>
        <p:nvSpPr>
          <p:cNvPr id="1048634" name="Rectangle 4"/>
          <p:cNvSpPr/>
          <p:nvPr/>
        </p:nvSpPr>
        <p:spPr>
          <a:xfrm>
            <a:off x="357635" y="3964900"/>
            <a:ext cx="11760150" cy="2308324"/>
          </a:xfrm>
          <a:prstGeom prst="rect">
            <a:avLst/>
          </a:prstGeom>
        </p:spPr>
        <p:txBody>
          <a:bodyPr wrap="square">
            <a:spAutoFit/>
          </a:bodyPr>
          <a:lstStyle/>
          <a:p>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ফারেনহাইট স্কেলঃ নিম্ন স্থিরাঙ্ক </a:t>
            </a:r>
            <a:r>
              <a:rPr lang="en-US"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এবং উর্ধ্ব স্থিরাঙ্ক </a:t>
            </a:r>
            <a:r>
              <a:rPr lang="en-US"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ধরা হয়। মধ্যবর্তী ব্যবধানকে সমান </a:t>
            </a:r>
            <a:r>
              <a:rPr lang="en-US"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ভাগে ভাগ করা হয় এবং প্রত্যেক ভাগকে এক ডিগ্রী </a:t>
            </a:r>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ফারেনহাইট</a:t>
            </a:r>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বলা হয়।  </a:t>
            </a:r>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dirty="0">
              <a:solidFill>
                <a:srgbClr val="002060"/>
              </a:solidFill>
            </a:endParaRPr>
          </a:p>
        </p:txBody>
      </p:sp>
      <p:sp>
        <p:nvSpPr>
          <p:cNvPr id="1048635" name="Rectangle 5"/>
          <p:cNvSpPr/>
          <p:nvPr/>
        </p:nvSpPr>
        <p:spPr>
          <a:xfrm>
            <a:off x="139448" y="3964901"/>
            <a:ext cx="11357299" cy="2585323"/>
          </a:xfrm>
          <a:prstGeom prst="rect">
            <a:avLst/>
          </a:prstGeom>
        </p:spPr>
        <p:txBody>
          <a:bodyPr wrap="square">
            <a:spAutoFit/>
          </a:bodyPr>
          <a:lstStyle/>
          <a:p>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 ফারেনহাইট এ স্কেল উদ্ভাবন করেন বলে তার নাম অনুসারে এ স্কেলকে ফারেনহাইট স্কেল</a:t>
            </a: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 বলা হয়। জ্বর পরিমাপের ক্ষেত্রে এ স্কেল ব্যবহার করা হয়।   </a:t>
            </a:r>
            <a:r>
              <a:rPr lang="bn-IN"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dirty="0"/>
          </a:p>
        </p:txBody>
      </p:sp>
      <p:sp>
        <p:nvSpPr>
          <p:cNvPr id="6" name="Half Frame 5"/>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152252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71"/>
                                        </p:tgtEl>
                                        <p:attrNameLst>
                                          <p:attrName>style.visibility</p:attrName>
                                        </p:attrNameLst>
                                      </p:cBhvr>
                                      <p:to>
                                        <p:strVal val="visible"/>
                                      </p:to>
                                    </p:set>
                                    <p:anim calcmode="lin" valueType="num">
                                      <p:cBhvr>
                                        <p:cTn id="7" dur="1000" fill="hold"/>
                                        <p:tgtEl>
                                          <p:spTgt spid="2097171"/>
                                        </p:tgtEl>
                                        <p:attrNameLst>
                                          <p:attrName>ppt_w</p:attrName>
                                        </p:attrNameLst>
                                      </p:cBhvr>
                                      <p:tavLst>
                                        <p:tav tm="0">
                                          <p:val>
                                            <p:fltVal val="0"/>
                                          </p:val>
                                        </p:tav>
                                        <p:tav tm="100000">
                                          <p:val>
                                            <p:strVal val="#ppt_w"/>
                                          </p:val>
                                        </p:tav>
                                      </p:tavLst>
                                    </p:anim>
                                    <p:anim calcmode="lin" valueType="num">
                                      <p:cBhvr>
                                        <p:cTn id="8" dur="1000" fill="hold"/>
                                        <p:tgtEl>
                                          <p:spTgt spid="2097171"/>
                                        </p:tgtEl>
                                        <p:attrNameLst>
                                          <p:attrName>ppt_h</p:attrName>
                                        </p:attrNameLst>
                                      </p:cBhvr>
                                      <p:tavLst>
                                        <p:tav tm="0">
                                          <p:val>
                                            <p:fltVal val="0"/>
                                          </p:val>
                                        </p:tav>
                                        <p:tav tm="100000">
                                          <p:val>
                                            <p:strVal val="#ppt_h"/>
                                          </p:val>
                                        </p:tav>
                                      </p:tavLst>
                                    </p:anim>
                                    <p:animEffect transition="in" filter="fade">
                                      <p:cBhvr>
                                        <p:cTn id="9" dur="1000"/>
                                        <p:tgtEl>
                                          <p:spTgt spid="20971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48633"/>
                                        </p:tgtEl>
                                        <p:attrNameLst>
                                          <p:attrName>style.visibility</p:attrName>
                                        </p:attrNameLst>
                                      </p:cBhvr>
                                      <p:to>
                                        <p:strVal val="visible"/>
                                      </p:to>
                                    </p:set>
                                    <p:anim calcmode="lin" valueType="num">
                                      <p:cBhvr>
                                        <p:cTn id="14" dur="1000" fill="hold"/>
                                        <p:tgtEl>
                                          <p:spTgt spid="1048633"/>
                                        </p:tgtEl>
                                        <p:attrNameLst>
                                          <p:attrName>ppt_w</p:attrName>
                                        </p:attrNameLst>
                                      </p:cBhvr>
                                      <p:tavLst>
                                        <p:tav tm="0">
                                          <p:val>
                                            <p:fltVal val="0"/>
                                          </p:val>
                                        </p:tav>
                                        <p:tav tm="100000">
                                          <p:val>
                                            <p:strVal val="#ppt_w"/>
                                          </p:val>
                                        </p:tav>
                                      </p:tavLst>
                                    </p:anim>
                                    <p:anim calcmode="lin" valueType="num">
                                      <p:cBhvr>
                                        <p:cTn id="15" dur="1000" fill="hold"/>
                                        <p:tgtEl>
                                          <p:spTgt spid="1048633"/>
                                        </p:tgtEl>
                                        <p:attrNameLst>
                                          <p:attrName>ppt_h</p:attrName>
                                        </p:attrNameLst>
                                      </p:cBhvr>
                                      <p:tavLst>
                                        <p:tav tm="0">
                                          <p:val>
                                            <p:fltVal val="0"/>
                                          </p:val>
                                        </p:tav>
                                        <p:tav tm="100000">
                                          <p:val>
                                            <p:strVal val="#ppt_h"/>
                                          </p:val>
                                        </p:tav>
                                      </p:tavLst>
                                    </p:anim>
                                    <p:animEffect transition="in" filter="fade">
                                      <p:cBhvr>
                                        <p:cTn id="16" dur="1000"/>
                                        <p:tgtEl>
                                          <p:spTgt spid="10486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48634"/>
                                        </p:tgtEl>
                                        <p:attrNameLst>
                                          <p:attrName>style.visibility</p:attrName>
                                        </p:attrNameLst>
                                      </p:cBhvr>
                                      <p:to>
                                        <p:strVal val="visible"/>
                                      </p:to>
                                    </p:set>
                                    <p:anim calcmode="lin" valueType="num">
                                      <p:cBhvr>
                                        <p:cTn id="21" dur="1000" fill="hold"/>
                                        <p:tgtEl>
                                          <p:spTgt spid="1048634"/>
                                        </p:tgtEl>
                                        <p:attrNameLst>
                                          <p:attrName>ppt_w</p:attrName>
                                        </p:attrNameLst>
                                      </p:cBhvr>
                                      <p:tavLst>
                                        <p:tav tm="0">
                                          <p:val>
                                            <p:fltVal val="0"/>
                                          </p:val>
                                        </p:tav>
                                        <p:tav tm="100000">
                                          <p:val>
                                            <p:strVal val="#ppt_w"/>
                                          </p:val>
                                        </p:tav>
                                      </p:tavLst>
                                    </p:anim>
                                    <p:anim calcmode="lin" valueType="num">
                                      <p:cBhvr>
                                        <p:cTn id="22" dur="1000" fill="hold"/>
                                        <p:tgtEl>
                                          <p:spTgt spid="1048634"/>
                                        </p:tgtEl>
                                        <p:attrNameLst>
                                          <p:attrName>ppt_h</p:attrName>
                                        </p:attrNameLst>
                                      </p:cBhvr>
                                      <p:tavLst>
                                        <p:tav tm="0">
                                          <p:val>
                                            <p:fltVal val="0"/>
                                          </p:val>
                                        </p:tav>
                                        <p:tav tm="100000">
                                          <p:val>
                                            <p:strVal val="#ppt_h"/>
                                          </p:val>
                                        </p:tav>
                                      </p:tavLst>
                                    </p:anim>
                                    <p:animEffect transition="in" filter="fade">
                                      <p:cBhvr>
                                        <p:cTn id="23" dur="1000"/>
                                        <p:tgtEl>
                                          <p:spTgt spid="104863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1048634"/>
                                        </p:tgtEl>
                                      </p:cBhvr>
                                    </p:animEffect>
                                    <p:set>
                                      <p:cBhvr>
                                        <p:cTn id="28" dur="1" fill="hold">
                                          <p:stCondLst>
                                            <p:cond delay="499"/>
                                          </p:stCondLst>
                                        </p:cTn>
                                        <p:tgtEl>
                                          <p:spTgt spid="1048634"/>
                                        </p:tgtEl>
                                        <p:attrNameLst>
                                          <p:attrName>style.visibility</p:attrName>
                                        </p:attrNameLst>
                                      </p:cBhvr>
                                      <p:to>
                                        <p:strVal val="hidden"/>
                                      </p:to>
                                    </p:se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48635"/>
                                        </p:tgtEl>
                                        <p:attrNameLst>
                                          <p:attrName>style.visibility</p:attrName>
                                        </p:attrNameLst>
                                      </p:cBhvr>
                                      <p:to>
                                        <p:strVal val="visible"/>
                                      </p:to>
                                    </p:set>
                                    <p:anim calcmode="lin" valueType="num">
                                      <p:cBhvr>
                                        <p:cTn id="32" dur="1000" fill="hold"/>
                                        <p:tgtEl>
                                          <p:spTgt spid="1048635"/>
                                        </p:tgtEl>
                                        <p:attrNameLst>
                                          <p:attrName>ppt_w</p:attrName>
                                        </p:attrNameLst>
                                      </p:cBhvr>
                                      <p:tavLst>
                                        <p:tav tm="0">
                                          <p:val>
                                            <p:fltVal val="0"/>
                                          </p:val>
                                        </p:tav>
                                        <p:tav tm="100000">
                                          <p:val>
                                            <p:strVal val="#ppt_w"/>
                                          </p:val>
                                        </p:tav>
                                      </p:tavLst>
                                    </p:anim>
                                    <p:anim calcmode="lin" valueType="num">
                                      <p:cBhvr>
                                        <p:cTn id="33" dur="1000" fill="hold"/>
                                        <p:tgtEl>
                                          <p:spTgt spid="1048635"/>
                                        </p:tgtEl>
                                        <p:attrNameLst>
                                          <p:attrName>ppt_h</p:attrName>
                                        </p:attrNameLst>
                                      </p:cBhvr>
                                      <p:tavLst>
                                        <p:tav tm="0">
                                          <p:val>
                                            <p:fltVal val="0"/>
                                          </p:val>
                                        </p:tav>
                                        <p:tav tm="100000">
                                          <p:val>
                                            <p:strVal val="#ppt_h"/>
                                          </p:val>
                                        </p:tav>
                                      </p:tavLst>
                                    </p:anim>
                                    <p:animEffect transition="in" filter="fade">
                                      <p:cBhvr>
                                        <p:cTn id="34" dur="1000"/>
                                        <p:tgtEl>
                                          <p:spTgt spid="1048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3" grpId="0"/>
      <p:bldP spid="1048634" grpId="0"/>
      <p:bldP spid="1048634" grpId="1"/>
      <p:bldP spid="10486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Rectangle 1"/>
          <p:cNvSpPr/>
          <p:nvPr/>
        </p:nvSpPr>
        <p:spPr>
          <a:xfrm>
            <a:off x="2337857" y="0"/>
            <a:ext cx="7987678" cy="769441"/>
          </a:xfrm>
          <a:prstGeom prst="rect">
            <a:avLst/>
          </a:prstGeom>
        </p:spPr>
        <p:txBody>
          <a:bodyPr wrap="square">
            <a:spAutoFit/>
          </a:bodyPr>
          <a:lstStyle/>
          <a:p>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সেলসিয়াস ও ফারেনহাইট স্কেলের সম্পর্কঃ</a:t>
            </a:r>
            <a:endParaRPr lang="en-US" sz="4400" dirty="0">
              <a:solidFill>
                <a:srgbClr val="002060"/>
              </a:solidFill>
            </a:endParaRPr>
          </a:p>
        </p:txBody>
      </p:sp>
      <p:sp>
        <p:nvSpPr>
          <p:cNvPr id="1048637" name="Rectangle 2"/>
          <p:cNvSpPr/>
          <p:nvPr/>
        </p:nvSpPr>
        <p:spPr>
          <a:xfrm>
            <a:off x="449588" y="648720"/>
            <a:ext cx="11424525" cy="1446550"/>
          </a:xfrm>
          <a:prstGeom prst="rect">
            <a:avLst/>
          </a:prstGeom>
        </p:spPr>
        <p:txBody>
          <a:bodyPr wrap="square">
            <a:spAutoFit/>
          </a:bodyPr>
          <a:lstStyle/>
          <a:p>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সেলসিয়াস স্কেলে তাপমাত্রা জানা থাকলে তা ফারেনহাইট স্কেলে রূপান্তর করা যায়। এ জন্য একটি সমীকরণ জানার প্রয়োজন হয়। </a:t>
            </a:r>
            <a:endParaRPr lang="en-US" sz="4400" dirty="0">
              <a:solidFill>
                <a:srgbClr val="002060"/>
              </a:solidFill>
            </a:endParaRPr>
          </a:p>
        </p:txBody>
      </p:sp>
      <p:sp>
        <p:nvSpPr>
          <p:cNvPr id="1048638" name="Rectangle 3"/>
          <p:cNvSpPr>
            <a:spLocks noRot="1" noChangeAspect="1" noMove="1" noResize="1" noEditPoints="1" noAdjustHandles="1" noChangeArrowheads="1" noChangeShapeType="1" noTextEdit="1"/>
          </p:cNvSpPr>
          <p:nvPr/>
        </p:nvSpPr>
        <p:spPr>
          <a:xfrm>
            <a:off x="2558904" y="2095272"/>
            <a:ext cx="5874614" cy="1017523"/>
          </a:xfrm>
          <a:prstGeom prst="rect">
            <a:avLst/>
          </a:prstGeom>
          <a:blipFill>
            <a:blip r:embed="rId2"/>
            <a:stretch>
              <a:fillRect/>
            </a:stretch>
          </a:blipFill>
        </p:spPr>
        <p:txBody>
          <a:bodyPr/>
          <a:lstStyle/>
          <a:p>
            <a:r>
              <a:rPr lang="en-US">
                <a:noFill/>
              </a:rPr>
              <a:t> </a:t>
            </a:r>
          </a:p>
        </p:txBody>
      </p:sp>
      <p:sp>
        <p:nvSpPr>
          <p:cNvPr id="1048639" name="Rectangle 4"/>
          <p:cNvSpPr>
            <a:spLocks noRot="1" noChangeAspect="1" noMove="1" noResize="1" noEditPoints="1" noAdjustHandles="1" noChangeArrowheads="1" noChangeShapeType="1" noTextEdit="1"/>
          </p:cNvSpPr>
          <p:nvPr/>
        </p:nvSpPr>
        <p:spPr>
          <a:xfrm>
            <a:off x="3311966" y="3112795"/>
            <a:ext cx="3686620" cy="970843"/>
          </a:xfrm>
          <a:prstGeom prst="rect">
            <a:avLst/>
          </a:prstGeom>
          <a:blipFill>
            <a:blip r:embed="rId3"/>
            <a:stretch>
              <a:fillRect l="-5785" b="-13208"/>
            </a:stretch>
          </a:blipFill>
        </p:spPr>
        <p:txBody>
          <a:bodyPr/>
          <a:lstStyle/>
          <a:p>
            <a:r>
              <a:rPr lang="en-US">
                <a:noFill/>
              </a:rPr>
              <a:t> </a:t>
            </a:r>
          </a:p>
        </p:txBody>
      </p:sp>
      <p:sp>
        <p:nvSpPr>
          <p:cNvPr id="1048640" name="Rectangle 5"/>
          <p:cNvSpPr>
            <a:spLocks noRot="1" noChangeAspect="1" noMove="1" noResize="1" noEditPoints="1" noAdjustHandles="1" noChangeArrowheads="1" noChangeShapeType="1" noTextEdit="1"/>
          </p:cNvSpPr>
          <p:nvPr/>
        </p:nvSpPr>
        <p:spPr>
          <a:xfrm>
            <a:off x="2558905" y="4130318"/>
            <a:ext cx="5489966" cy="970843"/>
          </a:xfrm>
          <a:prstGeom prst="rect">
            <a:avLst/>
          </a:prstGeom>
          <a:blipFill>
            <a:blip r:embed="rId4"/>
            <a:stretch>
              <a:fillRect l="-3996" b="-13208"/>
            </a:stretch>
          </a:blipFill>
        </p:spPr>
        <p:txBody>
          <a:bodyPr/>
          <a:lstStyle/>
          <a:p>
            <a:r>
              <a:rPr lang="en-US">
                <a:noFill/>
              </a:rPr>
              <a:t> </a:t>
            </a:r>
          </a:p>
        </p:txBody>
      </p:sp>
      <p:sp>
        <p:nvSpPr>
          <p:cNvPr id="1048641" name="Rectangle 6"/>
          <p:cNvSpPr>
            <a:spLocks noRot="1" noChangeAspect="1" noMove="1" noResize="1" noEditPoints="1" noAdjustHandles="1" noChangeArrowheads="1" noChangeShapeType="1" noTextEdit="1"/>
          </p:cNvSpPr>
          <p:nvPr/>
        </p:nvSpPr>
        <p:spPr>
          <a:xfrm>
            <a:off x="3117141" y="5252973"/>
            <a:ext cx="3604196" cy="1133067"/>
          </a:xfrm>
          <a:prstGeom prst="rect">
            <a:avLst/>
          </a:prstGeom>
          <a:blipFill>
            <a:blip r:embed="rId5"/>
            <a:stretch>
              <a:fillRect/>
            </a:stretch>
          </a:blipFill>
        </p:spPr>
        <p:txBody>
          <a:bodyPr/>
          <a:lstStyle/>
          <a:p>
            <a:r>
              <a:rPr lang="en-US">
                <a:noFill/>
              </a:rPr>
              <a:t> </a:t>
            </a:r>
          </a:p>
        </p:txBody>
      </p:sp>
      <p:sp>
        <p:nvSpPr>
          <p:cNvPr id="8" name="Half Frame 7"/>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80664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36"/>
                                        </p:tgtEl>
                                        <p:attrNameLst>
                                          <p:attrName>style.visibility</p:attrName>
                                        </p:attrNameLst>
                                      </p:cBhvr>
                                      <p:to>
                                        <p:strVal val="visible"/>
                                      </p:to>
                                    </p:set>
                                    <p:anim calcmode="lin" valueType="num">
                                      <p:cBhvr>
                                        <p:cTn id="7" dur="1000" fill="hold"/>
                                        <p:tgtEl>
                                          <p:spTgt spid="1048636"/>
                                        </p:tgtEl>
                                        <p:attrNameLst>
                                          <p:attrName>ppt_w</p:attrName>
                                        </p:attrNameLst>
                                      </p:cBhvr>
                                      <p:tavLst>
                                        <p:tav tm="0">
                                          <p:val>
                                            <p:fltVal val="0"/>
                                          </p:val>
                                        </p:tav>
                                        <p:tav tm="100000">
                                          <p:val>
                                            <p:strVal val="#ppt_w"/>
                                          </p:val>
                                        </p:tav>
                                      </p:tavLst>
                                    </p:anim>
                                    <p:anim calcmode="lin" valueType="num">
                                      <p:cBhvr>
                                        <p:cTn id="8" dur="1000" fill="hold"/>
                                        <p:tgtEl>
                                          <p:spTgt spid="1048636"/>
                                        </p:tgtEl>
                                        <p:attrNameLst>
                                          <p:attrName>ppt_h</p:attrName>
                                        </p:attrNameLst>
                                      </p:cBhvr>
                                      <p:tavLst>
                                        <p:tav tm="0">
                                          <p:val>
                                            <p:fltVal val="0"/>
                                          </p:val>
                                        </p:tav>
                                        <p:tav tm="100000">
                                          <p:val>
                                            <p:strVal val="#ppt_h"/>
                                          </p:val>
                                        </p:tav>
                                      </p:tavLst>
                                    </p:anim>
                                    <p:animEffect transition="in" filter="fade">
                                      <p:cBhvr>
                                        <p:cTn id="9" dur="1000"/>
                                        <p:tgtEl>
                                          <p:spTgt spid="10486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48637"/>
                                        </p:tgtEl>
                                        <p:attrNameLst>
                                          <p:attrName>style.visibility</p:attrName>
                                        </p:attrNameLst>
                                      </p:cBhvr>
                                      <p:to>
                                        <p:strVal val="visible"/>
                                      </p:to>
                                    </p:set>
                                    <p:anim calcmode="lin" valueType="num">
                                      <p:cBhvr>
                                        <p:cTn id="14" dur="1000" fill="hold"/>
                                        <p:tgtEl>
                                          <p:spTgt spid="1048637"/>
                                        </p:tgtEl>
                                        <p:attrNameLst>
                                          <p:attrName>ppt_w</p:attrName>
                                        </p:attrNameLst>
                                      </p:cBhvr>
                                      <p:tavLst>
                                        <p:tav tm="0">
                                          <p:val>
                                            <p:fltVal val="0"/>
                                          </p:val>
                                        </p:tav>
                                        <p:tav tm="100000">
                                          <p:val>
                                            <p:strVal val="#ppt_w"/>
                                          </p:val>
                                        </p:tav>
                                      </p:tavLst>
                                    </p:anim>
                                    <p:anim calcmode="lin" valueType="num">
                                      <p:cBhvr>
                                        <p:cTn id="15" dur="1000" fill="hold"/>
                                        <p:tgtEl>
                                          <p:spTgt spid="1048637"/>
                                        </p:tgtEl>
                                        <p:attrNameLst>
                                          <p:attrName>ppt_h</p:attrName>
                                        </p:attrNameLst>
                                      </p:cBhvr>
                                      <p:tavLst>
                                        <p:tav tm="0">
                                          <p:val>
                                            <p:fltVal val="0"/>
                                          </p:val>
                                        </p:tav>
                                        <p:tav tm="100000">
                                          <p:val>
                                            <p:strVal val="#ppt_h"/>
                                          </p:val>
                                        </p:tav>
                                      </p:tavLst>
                                    </p:anim>
                                    <p:animEffect transition="in" filter="fade">
                                      <p:cBhvr>
                                        <p:cTn id="16" dur="1000"/>
                                        <p:tgtEl>
                                          <p:spTgt spid="10486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1048638"/>
                                        </p:tgtEl>
                                        <p:attrNameLst>
                                          <p:attrName>style.visibility</p:attrName>
                                        </p:attrNameLst>
                                      </p:cBhvr>
                                      <p:to>
                                        <p:strVal val="visible"/>
                                      </p:to>
                                    </p:set>
                                    <p:anim calcmode="lin" valueType="num">
                                      <p:cBhvr additive="base">
                                        <p:cTn id="21" dur="1000" fill="hold"/>
                                        <p:tgtEl>
                                          <p:spTgt spid="1048638"/>
                                        </p:tgtEl>
                                        <p:attrNameLst>
                                          <p:attrName>ppt_x</p:attrName>
                                        </p:attrNameLst>
                                      </p:cBhvr>
                                      <p:tavLst>
                                        <p:tav tm="0">
                                          <p:val>
                                            <p:strVal val="1+#ppt_w/2"/>
                                          </p:val>
                                        </p:tav>
                                        <p:tav tm="100000">
                                          <p:val>
                                            <p:strVal val="#ppt_x"/>
                                          </p:val>
                                        </p:tav>
                                      </p:tavLst>
                                    </p:anim>
                                    <p:anim calcmode="lin" valueType="num">
                                      <p:cBhvr additive="base">
                                        <p:cTn id="22" dur="1000" fill="hold"/>
                                        <p:tgtEl>
                                          <p:spTgt spid="1048638"/>
                                        </p:tgtEl>
                                        <p:attrNameLst>
                                          <p:attrName>ppt_y</p:attrName>
                                        </p:attrNameLst>
                                      </p:cBhvr>
                                      <p:tavLst>
                                        <p:tav tm="0">
                                          <p:val>
                                            <p:strVal val="#ppt_y"/>
                                          </p:val>
                                        </p:tav>
                                        <p:tav tm="100000">
                                          <p:val>
                                            <p:strVal val="#ppt_y"/>
                                          </p:val>
                                        </p:tav>
                                      </p:tavLst>
                                    </p:anim>
                                  </p:childTnLst>
                                </p:cTn>
                              </p:par>
                            </p:childTnLst>
                          </p:cTn>
                        </p:par>
                        <p:par>
                          <p:cTn id="23" fill="hold">
                            <p:stCondLst>
                              <p:cond delay="3400"/>
                            </p:stCondLst>
                            <p:childTnLst>
                              <p:par>
                                <p:cTn id="24" presetID="2" presetClass="entr" presetSubtype="2" fill="hold" grpId="0" nodeType="afterEffect">
                                  <p:stCondLst>
                                    <p:cond delay="0"/>
                                  </p:stCondLst>
                                  <p:iterate type="lt">
                                    <p:tmPct val="10000"/>
                                  </p:iterate>
                                  <p:childTnLst>
                                    <p:set>
                                      <p:cBhvr>
                                        <p:cTn id="25" dur="1" fill="hold">
                                          <p:stCondLst>
                                            <p:cond delay="0"/>
                                          </p:stCondLst>
                                        </p:cTn>
                                        <p:tgtEl>
                                          <p:spTgt spid="1048639"/>
                                        </p:tgtEl>
                                        <p:attrNameLst>
                                          <p:attrName>style.visibility</p:attrName>
                                        </p:attrNameLst>
                                      </p:cBhvr>
                                      <p:to>
                                        <p:strVal val="visible"/>
                                      </p:to>
                                    </p:set>
                                    <p:anim calcmode="lin" valueType="num">
                                      <p:cBhvr additive="base">
                                        <p:cTn id="26" dur="1000" fill="hold"/>
                                        <p:tgtEl>
                                          <p:spTgt spid="1048639"/>
                                        </p:tgtEl>
                                        <p:attrNameLst>
                                          <p:attrName>ppt_x</p:attrName>
                                        </p:attrNameLst>
                                      </p:cBhvr>
                                      <p:tavLst>
                                        <p:tav tm="0">
                                          <p:val>
                                            <p:strVal val="1+#ppt_w/2"/>
                                          </p:val>
                                        </p:tav>
                                        <p:tav tm="100000">
                                          <p:val>
                                            <p:strVal val="#ppt_x"/>
                                          </p:val>
                                        </p:tav>
                                      </p:tavLst>
                                    </p:anim>
                                    <p:anim calcmode="lin" valueType="num">
                                      <p:cBhvr additive="base">
                                        <p:cTn id="27" dur="1000" fill="hold"/>
                                        <p:tgtEl>
                                          <p:spTgt spid="1048639"/>
                                        </p:tgtEl>
                                        <p:attrNameLst>
                                          <p:attrName>ppt_y</p:attrName>
                                        </p:attrNameLst>
                                      </p:cBhvr>
                                      <p:tavLst>
                                        <p:tav tm="0">
                                          <p:val>
                                            <p:strVal val="#ppt_y"/>
                                          </p:val>
                                        </p:tav>
                                        <p:tav tm="100000">
                                          <p:val>
                                            <p:strVal val="#ppt_y"/>
                                          </p:val>
                                        </p:tav>
                                      </p:tavLst>
                                    </p:anim>
                                  </p:childTnLst>
                                </p:cTn>
                              </p:par>
                            </p:childTnLst>
                          </p:cTn>
                        </p:par>
                        <p:par>
                          <p:cTn id="28" fill="hold">
                            <p:stCondLst>
                              <p:cond delay="640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1048640"/>
                                        </p:tgtEl>
                                        <p:attrNameLst>
                                          <p:attrName>style.visibility</p:attrName>
                                        </p:attrNameLst>
                                      </p:cBhvr>
                                      <p:to>
                                        <p:strVal val="visible"/>
                                      </p:to>
                                    </p:set>
                                    <p:anim calcmode="lin" valueType="num">
                                      <p:cBhvr additive="base">
                                        <p:cTn id="31" dur="1000" fill="hold"/>
                                        <p:tgtEl>
                                          <p:spTgt spid="1048640"/>
                                        </p:tgtEl>
                                        <p:attrNameLst>
                                          <p:attrName>ppt_x</p:attrName>
                                        </p:attrNameLst>
                                      </p:cBhvr>
                                      <p:tavLst>
                                        <p:tav tm="0">
                                          <p:val>
                                            <p:strVal val="1+#ppt_w/2"/>
                                          </p:val>
                                        </p:tav>
                                        <p:tav tm="100000">
                                          <p:val>
                                            <p:strVal val="#ppt_x"/>
                                          </p:val>
                                        </p:tav>
                                      </p:tavLst>
                                    </p:anim>
                                    <p:anim calcmode="lin" valueType="num">
                                      <p:cBhvr additive="base">
                                        <p:cTn id="32" dur="1000" fill="hold"/>
                                        <p:tgtEl>
                                          <p:spTgt spid="1048640"/>
                                        </p:tgtEl>
                                        <p:attrNameLst>
                                          <p:attrName>ppt_y</p:attrName>
                                        </p:attrNameLst>
                                      </p:cBhvr>
                                      <p:tavLst>
                                        <p:tav tm="0">
                                          <p:val>
                                            <p:strVal val="#ppt_y"/>
                                          </p:val>
                                        </p:tav>
                                        <p:tav tm="100000">
                                          <p:val>
                                            <p:strVal val="#ppt_y"/>
                                          </p:val>
                                        </p:tav>
                                      </p:tavLst>
                                    </p:anim>
                                  </p:childTnLst>
                                </p:cTn>
                              </p:par>
                            </p:childTnLst>
                          </p:cTn>
                        </p:par>
                        <p:par>
                          <p:cTn id="33" fill="hold">
                            <p:stCondLst>
                              <p:cond delay="10000"/>
                            </p:stCondLst>
                            <p:childTnLst>
                              <p:par>
                                <p:cTn id="34" presetID="2" presetClass="entr" presetSubtype="2" fill="hold" grpId="0" nodeType="afterEffect">
                                  <p:stCondLst>
                                    <p:cond delay="0"/>
                                  </p:stCondLst>
                                  <p:iterate type="lt">
                                    <p:tmPct val="10000"/>
                                  </p:iterate>
                                  <p:childTnLst>
                                    <p:set>
                                      <p:cBhvr>
                                        <p:cTn id="35" dur="1" fill="hold">
                                          <p:stCondLst>
                                            <p:cond delay="0"/>
                                          </p:stCondLst>
                                        </p:cTn>
                                        <p:tgtEl>
                                          <p:spTgt spid="1048641"/>
                                        </p:tgtEl>
                                        <p:attrNameLst>
                                          <p:attrName>style.visibility</p:attrName>
                                        </p:attrNameLst>
                                      </p:cBhvr>
                                      <p:to>
                                        <p:strVal val="visible"/>
                                      </p:to>
                                    </p:set>
                                    <p:anim calcmode="lin" valueType="num">
                                      <p:cBhvr additive="base">
                                        <p:cTn id="36" dur="1000" fill="hold"/>
                                        <p:tgtEl>
                                          <p:spTgt spid="1048641"/>
                                        </p:tgtEl>
                                        <p:attrNameLst>
                                          <p:attrName>ppt_x</p:attrName>
                                        </p:attrNameLst>
                                      </p:cBhvr>
                                      <p:tavLst>
                                        <p:tav tm="0">
                                          <p:val>
                                            <p:strVal val="1+#ppt_w/2"/>
                                          </p:val>
                                        </p:tav>
                                        <p:tav tm="100000">
                                          <p:val>
                                            <p:strVal val="#ppt_x"/>
                                          </p:val>
                                        </p:tav>
                                      </p:tavLst>
                                    </p:anim>
                                    <p:anim calcmode="lin" valueType="num">
                                      <p:cBhvr additive="base">
                                        <p:cTn id="37" dur="1000" fill="hold"/>
                                        <p:tgtEl>
                                          <p:spTgt spid="10486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p:bldP spid="1048637" grpId="0"/>
      <p:bldP spid="1048638" grpId="0" animBg="1"/>
      <p:bldP spid="1048639" grpId="0" animBg="1"/>
      <p:bldP spid="1048640" grpId="0" animBg="1"/>
      <p:bldP spid="10486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Rectangle 2"/>
          <p:cNvSpPr/>
          <p:nvPr/>
        </p:nvSpPr>
        <p:spPr>
          <a:xfrm>
            <a:off x="733823" y="891335"/>
            <a:ext cx="10850556" cy="1569660"/>
          </a:xfrm>
          <a:prstGeom prst="rect">
            <a:avLst/>
          </a:prstGeom>
        </p:spPr>
        <p:txBody>
          <a:bodyPr wrap="square">
            <a:spAutoFit/>
          </a:bodyPr>
          <a:lstStyle/>
          <a:p>
            <a:pPr algn="ctr"/>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সেলসিয়াস ও ফারেনহাইট স্কেলের সাহায্যে তোমার শ্রেণির ৫ জন শিক্ষার্থির তাপমাত্রা লিপিবদ্ধ কর। </a:t>
            </a:r>
            <a:endParaRPr lang="en-US"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4194304" name="Table 8"/>
          <p:cNvGraphicFramePr>
            <a:graphicFrameLocks noGrp="1"/>
          </p:cNvGraphicFramePr>
          <p:nvPr/>
        </p:nvGraphicFramePr>
        <p:xfrm>
          <a:off x="284742" y="2698224"/>
          <a:ext cx="11448997" cy="3192906"/>
        </p:xfrm>
        <a:graphic>
          <a:graphicData uri="http://schemas.openxmlformats.org/drawingml/2006/table">
            <a:tbl>
              <a:tblPr firstRow="1" bandRow="1">
                <a:tableStyleId>{5C22544A-7EE6-4342-B048-85BDC9FD1C3A}</a:tableStyleId>
              </a:tblPr>
              <a:tblGrid>
                <a:gridCol w="3243013">
                  <a:extLst>
                    <a:ext uri="{9D8B030D-6E8A-4147-A177-3AD203B41FA5}">
                      <a16:colId xmlns="" xmlns:a16="http://schemas.microsoft.com/office/drawing/2014/main" val="20000"/>
                    </a:ext>
                  </a:extLst>
                </a:gridCol>
                <a:gridCol w="4389651">
                  <a:extLst>
                    <a:ext uri="{9D8B030D-6E8A-4147-A177-3AD203B41FA5}">
                      <a16:colId xmlns="" xmlns:a16="http://schemas.microsoft.com/office/drawing/2014/main" val="20001"/>
                    </a:ext>
                  </a:extLst>
                </a:gridCol>
                <a:gridCol w="3816333">
                  <a:extLst>
                    <a:ext uri="{9D8B030D-6E8A-4147-A177-3AD203B41FA5}">
                      <a16:colId xmlns="" xmlns:a16="http://schemas.microsoft.com/office/drawing/2014/main" val="20002"/>
                    </a:ext>
                  </a:extLst>
                </a:gridCol>
              </a:tblGrid>
              <a:tr h="532151">
                <a:tc>
                  <a:txBody>
                    <a:bodyPr/>
                    <a:lstStyle/>
                    <a:p>
                      <a:endParaRPr lang="en-US" dirty="0"/>
                    </a:p>
                  </a:txBody>
                  <a:tcPr marL="91416" marR="91416"/>
                </a:tc>
                <a:tc>
                  <a:txBody>
                    <a:bodyPr/>
                    <a:lstStyle/>
                    <a:p>
                      <a:endParaRPr lang="en-US" dirty="0"/>
                    </a:p>
                  </a:txBody>
                  <a:tcPr marL="91416" marR="91416"/>
                </a:tc>
                <a:tc>
                  <a:txBody>
                    <a:bodyPr/>
                    <a:lstStyle/>
                    <a:p>
                      <a:endParaRPr lang="en-US"/>
                    </a:p>
                  </a:txBody>
                  <a:tcPr marL="91416" marR="91416"/>
                </a:tc>
                <a:extLst>
                  <a:ext uri="{0D108BD9-81ED-4DB2-BD59-A6C34878D82A}">
                    <a16:rowId xmlns="" xmlns:a16="http://schemas.microsoft.com/office/drawing/2014/main" val="10000"/>
                  </a:ext>
                </a:extLst>
              </a:tr>
              <a:tr h="532151">
                <a:tc>
                  <a:txBody>
                    <a:bodyPr/>
                    <a:lstStyle/>
                    <a:p>
                      <a:endParaRPr lang="en-US" dirty="0"/>
                    </a:p>
                  </a:txBody>
                  <a:tcPr marL="91416" marR="91416"/>
                </a:tc>
                <a:tc>
                  <a:txBody>
                    <a:bodyPr/>
                    <a:lstStyle/>
                    <a:p>
                      <a:endParaRPr lang="en-US" dirty="0"/>
                    </a:p>
                  </a:txBody>
                  <a:tcPr marL="91416" marR="91416"/>
                </a:tc>
                <a:tc>
                  <a:txBody>
                    <a:bodyPr/>
                    <a:lstStyle/>
                    <a:p>
                      <a:endParaRPr lang="en-US"/>
                    </a:p>
                  </a:txBody>
                  <a:tcPr marL="91416" marR="91416"/>
                </a:tc>
                <a:extLst>
                  <a:ext uri="{0D108BD9-81ED-4DB2-BD59-A6C34878D82A}">
                    <a16:rowId xmlns="" xmlns:a16="http://schemas.microsoft.com/office/drawing/2014/main" val="10001"/>
                  </a:ext>
                </a:extLst>
              </a:tr>
              <a:tr h="532151">
                <a:tc>
                  <a:txBody>
                    <a:bodyPr/>
                    <a:lstStyle/>
                    <a:p>
                      <a:endParaRPr lang="en-US"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 xmlns:a16="http://schemas.microsoft.com/office/drawing/2014/main" val="10002"/>
                  </a:ext>
                </a:extLst>
              </a:tr>
              <a:tr h="532151">
                <a:tc>
                  <a:txBody>
                    <a:bodyPr/>
                    <a:lstStyle/>
                    <a:p>
                      <a:endParaRPr lang="en-US"/>
                    </a:p>
                  </a:txBody>
                  <a:tcPr marL="91416" marR="91416"/>
                </a:tc>
                <a:tc>
                  <a:txBody>
                    <a:bodyPr/>
                    <a:lstStyle/>
                    <a:p>
                      <a:endParaRPr lang="en-US" dirty="0"/>
                    </a:p>
                  </a:txBody>
                  <a:tcPr marL="91416" marR="91416"/>
                </a:tc>
                <a:tc>
                  <a:txBody>
                    <a:bodyPr/>
                    <a:lstStyle/>
                    <a:p>
                      <a:endParaRPr lang="en-US"/>
                    </a:p>
                  </a:txBody>
                  <a:tcPr marL="91416" marR="91416"/>
                </a:tc>
                <a:extLst>
                  <a:ext uri="{0D108BD9-81ED-4DB2-BD59-A6C34878D82A}">
                    <a16:rowId xmlns="" xmlns:a16="http://schemas.microsoft.com/office/drawing/2014/main" val="10003"/>
                  </a:ext>
                </a:extLst>
              </a:tr>
              <a:tr h="532151">
                <a:tc>
                  <a:txBody>
                    <a:bodyPr/>
                    <a:lstStyle/>
                    <a:p>
                      <a:endParaRPr lang="en-US" dirty="0"/>
                    </a:p>
                  </a:txBody>
                  <a:tcPr marL="91416" marR="91416"/>
                </a:tc>
                <a:tc>
                  <a:txBody>
                    <a:bodyPr/>
                    <a:lstStyle/>
                    <a:p>
                      <a:endParaRPr lang="en-US"/>
                    </a:p>
                  </a:txBody>
                  <a:tcPr marL="91416" marR="91416"/>
                </a:tc>
                <a:tc>
                  <a:txBody>
                    <a:bodyPr/>
                    <a:lstStyle/>
                    <a:p>
                      <a:endParaRPr lang="en-US"/>
                    </a:p>
                  </a:txBody>
                  <a:tcPr marL="91416" marR="91416"/>
                </a:tc>
                <a:extLst>
                  <a:ext uri="{0D108BD9-81ED-4DB2-BD59-A6C34878D82A}">
                    <a16:rowId xmlns="" xmlns:a16="http://schemas.microsoft.com/office/drawing/2014/main" val="10004"/>
                  </a:ext>
                </a:extLst>
              </a:tr>
              <a:tr h="532151">
                <a:tc>
                  <a:txBody>
                    <a:bodyPr/>
                    <a:lstStyle/>
                    <a:p>
                      <a:endParaRPr lang="en-US" dirty="0"/>
                    </a:p>
                  </a:txBody>
                  <a:tcPr marL="91416" marR="91416"/>
                </a:tc>
                <a:tc>
                  <a:txBody>
                    <a:bodyPr/>
                    <a:lstStyle/>
                    <a:p>
                      <a:endParaRPr lang="en-US"/>
                    </a:p>
                  </a:txBody>
                  <a:tcPr marL="91416" marR="91416"/>
                </a:tc>
                <a:tc>
                  <a:txBody>
                    <a:bodyPr/>
                    <a:lstStyle/>
                    <a:p>
                      <a:endParaRPr lang="en-US" dirty="0"/>
                    </a:p>
                  </a:txBody>
                  <a:tcPr marL="91416" marR="91416"/>
                </a:tc>
                <a:extLst>
                  <a:ext uri="{0D108BD9-81ED-4DB2-BD59-A6C34878D82A}">
                    <a16:rowId xmlns="" xmlns:a16="http://schemas.microsoft.com/office/drawing/2014/main" val="10005"/>
                  </a:ext>
                </a:extLst>
              </a:tr>
            </a:tbl>
          </a:graphicData>
        </a:graphic>
      </p:graphicFrame>
      <p:sp>
        <p:nvSpPr>
          <p:cNvPr id="1048643" name="Rectangle 3"/>
          <p:cNvSpPr/>
          <p:nvPr/>
        </p:nvSpPr>
        <p:spPr>
          <a:xfrm>
            <a:off x="509536" y="2655088"/>
            <a:ext cx="2496152" cy="646331"/>
          </a:xfrm>
          <a:prstGeom prst="rect">
            <a:avLst/>
          </a:prstGeom>
        </p:spPr>
        <p:txBody>
          <a:bodyPr wrap="square">
            <a:spAutoFit/>
          </a:bodyPr>
          <a:lstStyle/>
          <a:p>
            <a:r>
              <a:rPr lang="bn-IN"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শিক্ষার্থির নাম         </a:t>
            </a:r>
            <a:endPar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44" name="Rectangle 9"/>
          <p:cNvSpPr/>
          <p:nvPr/>
        </p:nvSpPr>
        <p:spPr>
          <a:xfrm>
            <a:off x="4405961" y="2635686"/>
            <a:ext cx="2894545" cy="646331"/>
          </a:xfrm>
          <a:prstGeom prst="rect">
            <a:avLst/>
          </a:prstGeom>
        </p:spPr>
        <p:txBody>
          <a:bodyPr wrap="square">
            <a:spAutoFit/>
          </a:bodyPr>
          <a:lstStyle/>
          <a:p>
            <a:r>
              <a:rPr lang="bn-IN"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F</a:t>
            </a:r>
            <a:r>
              <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তাপমাত্রা          </a:t>
            </a:r>
            <a:endPar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45" name="Rectangle 10"/>
          <p:cNvSpPr/>
          <p:nvPr/>
        </p:nvSpPr>
        <p:spPr>
          <a:xfrm>
            <a:off x="8705086" y="2647187"/>
            <a:ext cx="3028650" cy="646331"/>
          </a:xfrm>
          <a:prstGeom prst="rect">
            <a:avLst/>
          </a:prstGeom>
        </p:spPr>
        <p:txBody>
          <a:bodyPr wrap="square">
            <a:spAutoFit/>
          </a:bodyPr>
          <a:lstStyle/>
          <a:p>
            <a:r>
              <a:rPr lang="bn-IN"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a:t>
            </a:r>
            <a:r>
              <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Symbol" panose="05050102010706020507" pitchFamily="18" charset="2"/>
              </a:rPr>
              <a:t>C</a:t>
            </a:r>
            <a:r>
              <a:rPr lang="bn-IN"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তাপমাত্রা           </a:t>
            </a:r>
            <a:endPar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46" name="Rectangle 30"/>
          <p:cNvSpPr/>
          <p:nvPr/>
        </p:nvSpPr>
        <p:spPr>
          <a:xfrm>
            <a:off x="382522" y="3237271"/>
            <a:ext cx="1101121"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endPar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47" name="Rectangle 28"/>
          <p:cNvSpPr/>
          <p:nvPr/>
        </p:nvSpPr>
        <p:spPr>
          <a:xfrm>
            <a:off x="382522" y="3689602"/>
            <a:ext cx="1101121"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a:t>
            </a:r>
            <a:endPar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48" name="Rectangle 32"/>
          <p:cNvSpPr/>
          <p:nvPr/>
        </p:nvSpPr>
        <p:spPr>
          <a:xfrm>
            <a:off x="359526" y="4225227"/>
            <a:ext cx="1101121"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a:t>
            </a:r>
            <a:endPar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49" name="Rectangle 34"/>
          <p:cNvSpPr/>
          <p:nvPr/>
        </p:nvSpPr>
        <p:spPr>
          <a:xfrm>
            <a:off x="331472" y="4787404"/>
            <a:ext cx="1101121"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a:t>
            </a:r>
            <a:endPar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50" name="Rectangle 35"/>
          <p:cNvSpPr/>
          <p:nvPr/>
        </p:nvSpPr>
        <p:spPr>
          <a:xfrm>
            <a:off x="345501" y="5281781"/>
            <a:ext cx="1101121"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 </a:t>
            </a:r>
            <a:endParaRPr lang="en-US" sz="32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51" name="Rectangle 11"/>
          <p:cNvSpPr/>
          <p:nvPr/>
        </p:nvSpPr>
        <p:spPr>
          <a:xfrm>
            <a:off x="1700296" y="-78436"/>
            <a:ext cx="8519116" cy="1323439"/>
          </a:xfrm>
          <a:prstGeom prst="rect">
            <a:avLst/>
          </a:prstGeom>
        </p:spPr>
        <p:txBody>
          <a:bodyPr wrap="square">
            <a:spAutoFit/>
            <a:scene3d>
              <a:camera prst="orthographicFront"/>
              <a:lightRig rig="threePt" dir="t"/>
            </a:scene3d>
            <a:sp3d extrusionH="190500">
              <a:bevelT w="38100" h="38100" prst="angle"/>
            </a:sp3d>
          </a:bodyPr>
          <a:lstStyle/>
          <a:p>
            <a:pPr algn="ctr"/>
            <a:r>
              <a:rPr lang="bn-IN" sz="8000" b="1" dirty="0">
                <a:gradFill>
                  <a:gsLst>
                    <a:gs pos="36000">
                      <a:srgbClr val="C00000"/>
                    </a:gs>
                    <a:gs pos="47000">
                      <a:srgbClr val="FFC000"/>
                    </a:gs>
                    <a:gs pos="62000">
                      <a:srgbClr val="002060"/>
                    </a:gs>
                    <a:gs pos="85000">
                      <a:srgbClr val="00B050"/>
                    </a:gs>
                  </a:gsLst>
                  <a:lin ang="5400000" scaled="1"/>
                </a:gradFill>
                <a:effectLst>
                  <a:outerShdw blurRad="38100" dist="38100" dir="2700000" algn="tl">
                    <a:srgbClr val="000000">
                      <a:alpha val="43137"/>
                    </a:srgbClr>
                  </a:outerShdw>
                </a:effectLst>
                <a:latin typeface="NikoshBAN" pitchFamily="2" charset="0"/>
                <a:cs typeface="NikoshBAN" pitchFamily="2" charset="0"/>
              </a:rPr>
              <a:t>দলগত কাজ </a:t>
            </a:r>
            <a:endParaRPr lang="en-US" sz="8000" b="1" dirty="0">
              <a:gradFill>
                <a:gsLst>
                  <a:gs pos="36000">
                    <a:srgbClr val="C00000"/>
                  </a:gs>
                  <a:gs pos="47000">
                    <a:srgbClr val="FFC000"/>
                  </a:gs>
                  <a:gs pos="62000">
                    <a:srgbClr val="002060"/>
                  </a:gs>
                  <a:gs pos="85000">
                    <a:srgbClr val="00B050"/>
                  </a:gs>
                </a:gsLst>
                <a:lin ang="5400000" scaled="1"/>
              </a:gradFill>
            </a:endParaRPr>
          </a:p>
        </p:txBody>
      </p:sp>
      <p:sp>
        <p:nvSpPr>
          <p:cNvPr id="13" name="Half Frame 12"/>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6" name="Half Frame 15"/>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21265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51"/>
                                        </p:tgtEl>
                                        <p:attrNameLst>
                                          <p:attrName>style.visibility</p:attrName>
                                        </p:attrNameLst>
                                      </p:cBhvr>
                                      <p:to>
                                        <p:strVal val="visible"/>
                                      </p:to>
                                    </p:set>
                                    <p:anim calcmode="lin" valueType="num">
                                      <p:cBhvr>
                                        <p:cTn id="7" dur="1000" fill="hold"/>
                                        <p:tgtEl>
                                          <p:spTgt spid="1048651"/>
                                        </p:tgtEl>
                                        <p:attrNameLst>
                                          <p:attrName>ppt_w</p:attrName>
                                        </p:attrNameLst>
                                      </p:cBhvr>
                                      <p:tavLst>
                                        <p:tav tm="0">
                                          <p:val>
                                            <p:fltVal val="0"/>
                                          </p:val>
                                        </p:tav>
                                        <p:tav tm="100000">
                                          <p:val>
                                            <p:strVal val="#ppt_w"/>
                                          </p:val>
                                        </p:tav>
                                      </p:tavLst>
                                    </p:anim>
                                    <p:anim calcmode="lin" valueType="num">
                                      <p:cBhvr>
                                        <p:cTn id="8" dur="1000" fill="hold"/>
                                        <p:tgtEl>
                                          <p:spTgt spid="1048651"/>
                                        </p:tgtEl>
                                        <p:attrNameLst>
                                          <p:attrName>ppt_h</p:attrName>
                                        </p:attrNameLst>
                                      </p:cBhvr>
                                      <p:tavLst>
                                        <p:tav tm="0">
                                          <p:val>
                                            <p:fltVal val="0"/>
                                          </p:val>
                                        </p:tav>
                                        <p:tav tm="100000">
                                          <p:val>
                                            <p:strVal val="#ppt_h"/>
                                          </p:val>
                                        </p:tav>
                                      </p:tavLst>
                                    </p:anim>
                                    <p:animEffect transition="in" filter="fade">
                                      <p:cBhvr>
                                        <p:cTn id="9" dur="1000"/>
                                        <p:tgtEl>
                                          <p:spTgt spid="104865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48642"/>
                                        </p:tgtEl>
                                        <p:attrNameLst>
                                          <p:attrName>style.visibility</p:attrName>
                                        </p:attrNameLst>
                                      </p:cBhvr>
                                      <p:to>
                                        <p:strVal val="visible"/>
                                      </p:to>
                                    </p:set>
                                    <p:anim calcmode="lin" valueType="num">
                                      <p:cBhvr>
                                        <p:cTn id="13" dur="1000" fill="hold"/>
                                        <p:tgtEl>
                                          <p:spTgt spid="1048642"/>
                                        </p:tgtEl>
                                        <p:attrNameLst>
                                          <p:attrName>ppt_w</p:attrName>
                                        </p:attrNameLst>
                                      </p:cBhvr>
                                      <p:tavLst>
                                        <p:tav tm="0">
                                          <p:val>
                                            <p:fltVal val="0"/>
                                          </p:val>
                                        </p:tav>
                                        <p:tav tm="100000">
                                          <p:val>
                                            <p:strVal val="#ppt_w"/>
                                          </p:val>
                                        </p:tav>
                                      </p:tavLst>
                                    </p:anim>
                                    <p:anim calcmode="lin" valueType="num">
                                      <p:cBhvr>
                                        <p:cTn id="14" dur="1000" fill="hold"/>
                                        <p:tgtEl>
                                          <p:spTgt spid="1048642"/>
                                        </p:tgtEl>
                                        <p:attrNameLst>
                                          <p:attrName>ppt_h</p:attrName>
                                        </p:attrNameLst>
                                      </p:cBhvr>
                                      <p:tavLst>
                                        <p:tav tm="0">
                                          <p:val>
                                            <p:fltVal val="0"/>
                                          </p:val>
                                        </p:tav>
                                        <p:tav tm="100000">
                                          <p:val>
                                            <p:strVal val="#ppt_h"/>
                                          </p:val>
                                        </p:tav>
                                      </p:tavLst>
                                    </p:anim>
                                    <p:animEffect transition="in" filter="fade">
                                      <p:cBhvr>
                                        <p:cTn id="15" dur="1000"/>
                                        <p:tgtEl>
                                          <p:spTgt spid="104864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194304"/>
                                        </p:tgtEl>
                                        <p:attrNameLst>
                                          <p:attrName>style.visibility</p:attrName>
                                        </p:attrNameLst>
                                      </p:cBhvr>
                                      <p:to>
                                        <p:strVal val="visible"/>
                                      </p:to>
                                    </p:set>
                                    <p:animEffect transition="in" filter="wipe(left)">
                                      <p:cBhvr>
                                        <p:cTn id="19" dur="2000"/>
                                        <p:tgtEl>
                                          <p:spTgt spid="419430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048643"/>
                                        </p:tgtEl>
                                        <p:attrNameLst>
                                          <p:attrName>style.visibility</p:attrName>
                                        </p:attrNameLst>
                                      </p:cBhvr>
                                      <p:to>
                                        <p:strVal val="visible"/>
                                      </p:to>
                                    </p:set>
                                    <p:anim calcmode="lin" valueType="num">
                                      <p:cBhvr additive="base">
                                        <p:cTn id="24" dur="1000" fill="hold"/>
                                        <p:tgtEl>
                                          <p:spTgt spid="1048643"/>
                                        </p:tgtEl>
                                        <p:attrNameLst>
                                          <p:attrName>ppt_x</p:attrName>
                                        </p:attrNameLst>
                                      </p:cBhvr>
                                      <p:tavLst>
                                        <p:tav tm="0">
                                          <p:val>
                                            <p:strVal val="1+#ppt_w/2"/>
                                          </p:val>
                                        </p:tav>
                                        <p:tav tm="100000">
                                          <p:val>
                                            <p:strVal val="#ppt_x"/>
                                          </p:val>
                                        </p:tav>
                                      </p:tavLst>
                                    </p:anim>
                                    <p:anim calcmode="lin" valueType="num">
                                      <p:cBhvr additive="base">
                                        <p:cTn id="25" dur="1000" fill="hold"/>
                                        <p:tgtEl>
                                          <p:spTgt spid="104864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6" fill="hold" grpId="0" nodeType="afterEffect">
                                  <p:stCondLst>
                                    <p:cond delay="0"/>
                                  </p:stCondLst>
                                  <p:childTnLst>
                                    <p:set>
                                      <p:cBhvr>
                                        <p:cTn id="28" dur="1" fill="hold">
                                          <p:stCondLst>
                                            <p:cond delay="0"/>
                                          </p:stCondLst>
                                        </p:cTn>
                                        <p:tgtEl>
                                          <p:spTgt spid="1048644"/>
                                        </p:tgtEl>
                                        <p:attrNameLst>
                                          <p:attrName>style.visibility</p:attrName>
                                        </p:attrNameLst>
                                      </p:cBhvr>
                                      <p:to>
                                        <p:strVal val="visible"/>
                                      </p:to>
                                    </p:set>
                                    <p:anim calcmode="lin" valueType="num">
                                      <p:cBhvr additive="base">
                                        <p:cTn id="29" dur="1000" fill="hold"/>
                                        <p:tgtEl>
                                          <p:spTgt spid="1048644"/>
                                        </p:tgtEl>
                                        <p:attrNameLst>
                                          <p:attrName>ppt_x</p:attrName>
                                        </p:attrNameLst>
                                      </p:cBhvr>
                                      <p:tavLst>
                                        <p:tav tm="0">
                                          <p:val>
                                            <p:strVal val="1+#ppt_w/2"/>
                                          </p:val>
                                        </p:tav>
                                        <p:tav tm="100000">
                                          <p:val>
                                            <p:strVal val="#ppt_x"/>
                                          </p:val>
                                        </p:tav>
                                      </p:tavLst>
                                    </p:anim>
                                    <p:anim calcmode="lin" valueType="num">
                                      <p:cBhvr additive="base">
                                        <p:cTn id="30" dur="1000" fill="hold"/>
                                        <p:tgtEl>
                                          <p:spTgt spid="104864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6" fill="hold" grpId="0" nodeType="afterEffect">
                                  <p:stCondLst>
                                    <p:cond delay="0"/>
                                  </p:stCondLst>
                                  <p:childTnLst>
                                    <p:set>
                                      <p:cBhvr>
                                        <p:cTn id="33" dur="1" fill="hold">
                                          <p:stCondLst>
                                            <p:cond delay="0"/>
                                          </p:stCondLst>
                                        </p:cTn>
                                        <p:tgtEl>
                                          <p:spTgt spid="1048645"/>
                                        </p:tgtEl>
                                        <p:attrNameLst>
                                          <p:attrName>style.visibility</p:attrName>
                                        </p:attrNameLst>
                                      </p:cBhvr>
                                      <p:to>
                                        <p:strVal val="visible"/>
                                      </p:to>
                                    </p:set>
                                    <p:anim calcmode="lin" valueType="num">
                                      <p:cBhvr additive="base">
                                        <p:cTn id="34" dur="1000" fill="hold"/>
                                        <p:tgtEl>
                                          <p:spTgt spid="1048645"/>
                                        </p:tgtEl>
                                        <p:attrNameLst>
                                          <p:attrName>ppt_x</p:attrName>
                                        </p:attrNameLst>
                                      </p:cBhvr>
                                      <p:tavLst>
                                        <p:tav tm="0">
                                          <p:val>
                                            <p:strVal val="1+#ppt_w/2"/>
                                          </p:val>
                                        </p:tav>
                                        <p:tav tm="100000">
                                          <p:val>
                                            <p:strVal val="#ppt_x"/>
                                          </p:val>
                                        </p:tav>
                                      </p:tavLst>
                                    </p:anim>
                                    <p:anim calcmode="lin" valueType="num">
                                      <p:cBhvr additive="base">
                                        <p:cTn id="35" dur="1000" fill="hold"/>
                                        <p:tgtEl>
                                          <p:spTgt spid="1048645"/>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6" fill="hold" grpId="0" nodeType="afterEffect">
                                  <p:stCondLst>
                                    <p:cond delay="0"/>
                                  </p:stCondLst>
                                  <p:childTnLst>
                                    <p:set>
                                      <p:cBhvr>
                                        <p:cTn id="38" dur="1" fill="hold">
                                          <p:stCondLst>
                                            <p:cond delay="0"/>
                                          </p:stCondLst>
                                        </p:cTn>
                                        <p:tgtEl>
                                          <p:spTgt spid="1048646"/>
                                        </p:tgtEl>
                                        <p:attrNameLst>
                                          <p:attrName>style.visibility</p:attrName>
                                        </p:attrNameLst>
                                      </p:cBhvr>
                                      <p:to>
                                        <p:strVal val="visible"/>
                                      </p:to>
                                    </p:set>
                                    <p:anim calcmode="lin" valueType="num">
                                      <p:cBhvr additive="base">
                                        <p:cTn id="39" dur="1000" fill="hold"/>
                                        <p:tgtEl>
                                          <p:spTgt spid="1048646"/>
                                        </p:tgtEl>
                                        <p:attrNameLst>
                                          <p:attrName>ppt_x</p:attrName>
                                        </p:attrNameLst>
                                      </p:cBhvr>
                                      <p:tavLst>
                                        <p:tav tm="0">
                                          <p:val>
                                            <p:strVal val="1+#ppt_w/2"/>
                                          </p:val>
                                        </p:tav>
                                        <p:tav tm="100000">
                                          <p:val>
                                            <p:strVal val="#ppt_x"/>
                                          </p:val>
                                        </p:tav>
                                      </p:tavLst>
                                    </p:anim>
                                    <p:anim calcmode="lin" valueType="num">
                                      <p:cBhvr additive="base">
                                        <p:cTn id="40" dur="1000" fill="hold"/>
                                        <p:tgtEl>
                                          <p:spTgt spid="1048646"/>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6" fill="hold" grpId="0" nodeType="afterEffect">
                                  <p:stCondLst>
                                    <p:cond delay="0"/>
                                  </p:stCondLst>
                                  <p:childTnLst>
                                    <p:set>
                                      <p:cBhvr>
                                        <p:cTn id="43" dur="1" fill="hold">
                                          <p:stCondLst>
                                            <p:cond delay="0"/>
                                          </p:stCondLst>
                                        </p:cTn>
                                        <p:tgtEl>
                                          <p:spTgt spid="1048647"/>
                                        </p:tgtEl>
                                        <p:attrNameLst>
                                          <p:attrName>style.visibility</p:attrName>
                                        </p:attrNameLst>
                                      </p:cBhvr>
                                      <p:to>
                                        <p:strVal val="visible"/>
                                      </p:to>
                                    </p:set>
                                    <p:anim calcmode="lin" valueType="num">
                                      <p:cBhvr additive="base">
                                        <p:cTn id="44" dur="1000" fill="hold"/>
                                        <p:tgtEl>
                                          <p:spTgt spid="1048647"/>
                                        </p:tgtEl>
                                        <p:attrNameLst>
                                          <p:attrName>ppt_x</p:attrName>
                                        </p:attrNameLst>
                                      </p:cBhvr>
                                      <p:tavLst>
                                        <p:tav tm="0">
                                          <p:val>
                                            <p:strVal val="1+#ppt_w/2"/>
                                          </p:val>
                                        </p:tav>
                                        <p:tav tm="100000">
                                          <p:val>
                                            <p:strVal val="#ppt_x"/>
                                          </p:val>
                                        </p:tav>
                                      </p:tavLst>
                                    </p:anim>
                                    <p:anim calcmode="lin" valueType="num">
                                      <p:cBhvr additive="base">
                                        <p:cTn id="45" dur="1000" fill="hold"/>
                                        <p:tgtEl>
                                          <p:spTgt spid="1048647"/>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6" fill="hold" grpId="0" nodeType="afterEffect">
                                  <p:stCondLst>
                                    <p:cond delay="0"/>
                                  </p:stCondLst>
                                  <p:childTnLst>
                                    <p:set>
                                      <p:cBhvr>
                                        <p:cTn id="48" dur="1" fill="hold">
                                          <p:stCondLst>
                                            <p:cond delay="0"/>
                                          </p:stCondLst>
                                        </p:cTn>
                                        <p:tgtEl>
                                          <p:spTgt spid="1048648"/>
                                        </p:tgtEl>
                                        <p:attrNameLst>
                                          <p:attrName>style.visibility</p:attrName>
                                        </p:attrNameLst>
                                      </p:cBhvr>
                                      <p:to>
                                        <p:strVal val="visible"/>
                                      </p:to>
                                    </p:set>
                                    <p:anim calcmode="lin" valueType="num">
                                      <p:cBhvr additive="base">
                                        <p:cTn id="49" dur="1000" fill="hold"/>
                                        <p:tgtEl>
                                          <p:spTgt spid="1048648"/>
                                        </p:tgtEl>
                                        <p:attrNameLst>
                                          <p:attrName>ppt_x</p:attrName>
                                        </p:attrNameLst>
                                      </p:cBhvr>
                                      <p:tavLst>
                                        <p:tav tm="0">
                                          <p:val>
                                            <p:strVal val="1+#ppt_w/2"/>
                                          </p:val>
                                        </p:tav>
                                        <p:tav tm="100000">
                                          <p:val>
                                            <p:strVal val="#ppt_x"/>
                                          </p:val>
                                        </p:tav>
                                      </p:tavLst>
                                    </p:anim>
                                    <p:anim calcmode="lin" valueType="num">
                                      <p:cBhvr additive="base">
                                        <p:cTn id="50" dur="1000" fill="hold"/>
                                        <p:tgtEl>
                                          <p:spTgt spid="1048648"/>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6" fill="hold" grpId="0" nodeType="afterEffect">
                                  <p:stCondLst>
                                    <p:cond delay="0"/>
                                  </p:stCondLst>
                                  <p:childTnLst>
                                    <p:set>
                                      <p:cBhvr>
                                        <p:cTn id="53" dur="1" fill="hold">
                                          <p:stCondLst>
                                            <p:cond delay="0"/>
                                          </p:stCondLst>
                                        </p:cTn>
                                        <p:tgtEl>
                                          <p:spTgt spid="1048649"/>
                                        </p:tgtEl>
                                        <p:attrNameLst>
                                          <p:attrName>style.visibility</p:attrName>
                                        </p:attrNameLst>
                                      </p:cBhvr>
                                      <p:to>
                                        <p:strVal val="visible"/>
                                      </p:to>
                                    </p:set>
                                    <p:anim calcmode="lin" valueType="num">
                                      <p:cBhvr additive="base">
                                        <p:cTn id="54" dur="1000" fill="hold"/>
                                        <p:tgtEl>
                                          <p:spTgt spid="1048649"/>
                                        </p:tgtEl>
                                        <p:attrNameLst>
                                          <p:attrName>ppt_x</p:attrName>
                                        </p:attrNameLst>
                                      </p:cBhvr>
                                      <p:tavLst>
                                        <p:tav tm="0">
                                          <p:val>
                                            <p:strVal val="1+#ppt_w/2"/>
                                          </p:val>
                                        </p:tav>
                                        <p:tav tm="100000">
                                          <p:val>
                                            <p:strVal val="#ppt_x"/>
                                          </p:val>
                                        </p:tav>
                                      </p:tavLst>
                                    </p:anim>
                                    <p:anim calcmode="lin" valueType="num">
                                      <p:cBhvr additive="base">
                                        <p:cTn id="55" dur="1000" fill="hold"/>
                                        <p:tgtEl>
                                          <p:spTgt spid="1048649"/>
                                        </p:tgtEl>
                                        <p:attrNameLst>
                                          <p:attrName>ppt_y</p:attrName>
                                        </p:attrNameLst>
                                      </p:cBhvr>
                                      <p:tavLst>
                                        <p:tav tm="0">
                                          <p:val>
                                            <p:strVal val="1+#ppt_h/2"/>
                                          </p:val>
                                        </p:tav>
                                        <p:tav tm="100000">
                                          <p:val>
                                            <p:strVal val="#ppt_y"/>
                                          </p:val>
                                        </p:tav>
                                      </p:tavLst>
                                    </p:anim>
                                  </p:childTnLst>
                                </p:cTn>
                              </p:par>
                            </p:childTnLst>
                          </p:cTn>
                        </p:par>
                        <p:par>
                          <p:cTn id="56" fill="hold">
                            <p:stCondLst>
                              <p:cond delay="7000"/>
                            </p:stCondLst>
                            <p:childTnLst>
                              <p:par>
                                <p:cTn id="57" presetID="2" presetClass="entr" presetSubtype="6" fill="hold" grpId="0" nodeType="afterEffect">
                                  <p:stCondLst>
                                    <p:cond delay="0"/>
                                  </p:stCondLst>
                                  <p:childTnLst>
                                    <p:set>
                                      <p:cBhvr>
                                        <p:cTn id="58" dur="1" fill="hold">
                                          <p:stCondLst>
                                            <p:cond delay="0"/>
                                          </p:stCondLst>
                                        </p:cTn>
                                        <p:tgtEl>
                                          <p:spTgt spid="1048650"/>
                                        </p:tgtEl>
                                        <p:attrNameLst>
                                          <p:attrName>style.visibility</p:attrName>
                                        </p:attrNameLst>
                                      </p:cBhvr>
                                      <p:to>
                                        <p:strVal val="visible"/>
                                      </p:to>
                                    </p:set>
                                    <p:anim calcmode="lin" valueType="num">
                                      <p:cBhvr additive="base">
                                        <p:cTn id="59" dur="1000" fill="hold"/>
                                        <p:tgtEl>
                                          <p:spTgt spid="1048650"/>
                                        </p:tgtEl>
                                        <p:attrNameLst>
                                          <p:attrName>ppt_x</p:attrName>
                                        </p:attrNameLst>
                                      </p:cBhvr>
                                      <p:tavLst>
                                        <p:tav tm="0">
                                          <p:val>
                                            <p:strVal val="1+#ppt_w/2"/>
                                          </p:val>
                                        </p:tav>
                                        <p:tav tm="100000">
                                          <p:val>
                                            <p:strVal val="#ppt_x"/>
                                          </p:val>
                                        </p:tav>
                                      </p:tavLst>
                                    </p:anim>
                                    <p:anim calcmode="lin" valueType="num">
                                      <p:cBhvr additive="base">
                                        <p:cTn id="60" dur="1000" fill="hold"/>
                                        <p:tgtEl>
                                          <p:spTgt spid="1048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2" grpId="0"/>
      <p:bldP spid="1048643" grpId="0"/>
      <p:bldP spid="1048644" grpId="0"/>
      <p:bldP spid="1048645" grpId="0"/>
      <p:bldP spid="1048646" grpId="0"/>
      <p:bldP spid="1048647" grpId="0"/>
      <p:bldP spid="1048648" grpId="0"/>
      <p:bldP spid="1048649" grpId="0"/>
      <p:bldP spid="1048650" grpId="0"/>
      <p:bldP spid="10486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Rectangle 6"/>
          <p:cNvSpPr>
            <a:spLocks noRot="1" noChangeAspect="1" noMove="1" noResize="1" noEditPoints="1" noAdjustHandles="1" noChangeArrowheads="1" noChangeShapeType="1" noTextEdit="1"/>
          </p:cNvSpPr>
          <p:nvPr/>
        </p:nvSpPr>
        <p:spPr>
          <a:xfrm>
            <a:off x="1742608" y="2216572"/>
            <a:ext cx="7234158" cy="1146019"/>
          </a:xfrm>
          <a:prstGeom prst="rect">
            <a:avLst/>
          </a:prstGeom>
          <a:blipFill>
            <a:blip r:embed="rId2"/>
            <a:stretch>
              <a:fillRect l="-3960" b="-21809"/>
            </a:stretch>
          </a:blipFill>
        </p:spPr>
        <p:txBody>
          <a:bodyPr/>
          <a:lstStyle/>
          <a:p>
            <a:r>
              <a:rPr lang="en-US">
                <a:noFill/>
              </a:rPr>
              <a:t> </a:t>
            </a:r>
          </a:p>
        </p:txBody>
      </p:sp>
      <p:sp>
        <p:nvSpPr>
          <p:cNvPr id="1048653" name="Rectangle 9"/>
          <p:cNvSpPr/>
          <p:nvPr/>
        </p:nvSpPr>
        <p:spPr>
          <a:xfrm>
            <a:off x="179045" y="186624"/>
            <a:ext cx="11765006" cy="1938992"/>
          </a:xfrm>
          <a:prstGeom prst="rect">
            <a:avLst/>
          </a:prstGeom>
        </p:spPr>
        <p:txBody>
          <a:bodyPr wrap="square">
            <a:spAutoFit/>
          </a:bodyPr>
          <a:lstStyle/>
          <a:p>
            <a:r>
              <a:rPr lang="bn-IN" sz="4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শ্রেণির এক সহপাঠি অসুস্থ্য হয়ে পড়ল, সেলসিয়াস থার্মোমিটার দিয়ে তার গায়ের তাপমাত্রা মেপে দেখা গেল ৩৮.৫ ডিগ্রী সেলসিয়াস। ফারেনহাইট স্কেলে তার তাপমাত্রা কত এবং তার শরীরের জ্বর কত নির্ণয় কর?        </a:t>
            </a:r>
            <a:endParaRPr lang="en-US" sz="4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54" name="Rectangle 12"/>
          <p:cNvSpPr/>
          <p:nvPr/>
        </p:nvSpPr>
        <p:spPr>
          <a:xfrm>
            <a:off x="3555951" y="3377581"/>
            <a:ext cx="5240985" cy="646331"/>
          </a:xfrm>
          <a:prstGeom prst="rect">
            <a:avLst/>
          </a:prstGeom>
        </p:spPr>
        <p:txBody>
          <a:bodyPr wrap="square">
            <a:spAutoFit/>
          </a:bodyPr>
          <a:lstStyle/>
          <a:p>
            <a:r>
              <a:rPr lang="bn-IN"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a:t>
            </a:r>
            <a:r>
              <a:rPr lang="en-US" sz="3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C = </a:t>
            </a:r>
            <a:r>
              <a:rPr lang="en-US" sz="3600" dirty="0">
                <a:solidFill>
                  <a:srgbClr val="002060"/>
                </a:solidFill>
                <a:effectLst>
                  <a:outerShdw blurRad="38100" dist="38100" dir="2700000" algn="tl">
                    <a:srgbClr val="000000">
                      <a:alpha val="43137"/>
                    </a:srgbClr>
                  </a:outerShdw>
                </a:effectLst>
                <a:cs typeface="NikoshBAN" panose="02000000000000000000" pitchFamily="2" charset="0"/>
              </a:rPr>
              <a:t>38.5</a:t>
            </a:r>
            <a:endParaRPr lang="en-US" sz="3600" dirty="0">
              <a:solidFill>
                <a:srgbClr val="002060"/>
              </a:solidFill>
            </a:endParaRPr>
          </a:p>
        </p:txBody>
      </p:sp>
      <p:sp>
        <p:nvSpPr>
          <p:cNvPr id="1048655" name="Rectangle 13"/>
          <p:cNvSpPr>
            <a:spLocks noRot="1" noChangeAspect="1" noMove="1" noResize="1" noEditPoints="1" noAdjustHandles="1" noChangeArrowheads="1" noChangeShapeType="1" noTextEdit="1"/>
          </p:cNvSpPr>
          <p:nvPr/>
        </p:nvSpPr>
        <p:spPr>
          <a:xfrm>
            <a:off x="3391100" y="4065303"/>
            <a:ext cx="4806384" cy="975460"/>
          </a:xfrm>
          <a:prstGeom prst="rect">
            <a:avLst/>
          </a:prstGeom>
          <a:blipFill>
            <a:blip r:embed="rId3"/>
            <a:stretch>
              <a:fillRect l="-4563" b="-21250"/>
            </a:stretch>
          </a:blipFill>
        </p:spPr>
        <p:txBody>
          <a:bodyPr/>
          <a:lstStyle/>
          <a:p>
            <a:r>
              <a:rPr lang="en-US">
                <a:noFill/>
              </a:rPr>
              <a:t> </a:t>
            </a:r>
          </a:p>
        </p:txBody>
      </p:sp>
      <p:sp>
        <p:nvSpPr>
          <p:cNvPr id="1048656" name="Rectangle 14"/>
          <p:cNvSpPr>
            <a:spLocks noRot="1" noChangeAspect="1" noMove="1" noResize="1" noEditPoints="1" noAdjustHandles="1" noChangeArrowheads="1" noChangeShapeType="1" noTextEdit="1"/>
          </p:cNvSpPr>
          <p:nvPr/>
        </p:nvSpPr>
        <p:spPr>
          <a:xfrm>
            <a:off x="2476940" y="4906976"/>
            <a:ext cx="6934432" cy="707886"/>
          </a:xfrm>
          <a:prstGeom prst="rect">
            <a:avLst/>
          </a:prstGeom>
          <a:blipFill>
            <a:blip r:embed="rId4"/>
            <a:stretch>
              <a:fillRect l="-3163" t="-14655" b="-43966"/>
            </a:stretch>
          </a:blipFill>
        </p:spPr>
        <p:txBody>
          <a:bodyPr/>
          <a:lstStyle/>
          <a:p>
            <a:r>
              <a:rPr lang="en-US">
                <a:noFill/>
              </a:rPr>
              <a:t> </a:t>
            </a:r>
          </a:p>
        </p:txBody>
      </p:sp>
      <p:sp>
        <p:nvSpPr>
          <p:cNvPr id="1048657" name="Rectangle 15"/>
          <p:cNvSpPr>
            <a:spLocks noRot="1" noChangeAspect="1" noMove="1" noResize="1" noEditPoints="1" noAdjustHandles="1" noChangeArrowheads="1" noChangeShapeType="1" noTextEdit="1"/>
          </p:cNvSpPr>
          <p:nvPr/>
        </p:nvSpPr>
        <p:spPr>
          <a:xfrm>
            <a:off x="2327076" y="5704802"/>
            <a:ext cx="6934432" cy="707886"/>
          </a:xfrm>
          <a:prstGeom prst="rect">
            <a:avLst/>
          </a:prstGeom>
          <a:blipFill>
            <a:blip r:embed="rId5"/>
            <a:stretch>
              <a:fillRect l="-3251" t="-14655" b="-43966"/>
            </a:stretch>
          </a:blipFill>
        </p:spPr>
        <p:txBody>
          <a:bodyPr/>
          <a:lstStyle/>
          <a:p>
            <a:r>
              <a:rPr lang="en-US">
                <a:noFill/>
              </a:rPr>
              <a:t> </a:t>
            </a:r>
          </a:p>
        </p:txBody>
      </p:sp>
      <p:sp>
        <p:nvSpPr>
          <p:cNvPr id="8" name="Half Frame 7"/>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144300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53"/>
                                        </p:tgtEl>
                                        <p:attrNameLst>
                                          <p:attrName>style.visibility</p:attrName>
                                        </p:attrNameLst>
                                      </p:cBhvr>
                                      <p:to>
                                        <p:strVal val="visible"/>
                                      </p:to>
                                    </p:set>
                                    <p:anim calcmode="lin" valueType="num">
                                      <p:cBhvr>
                                        <p:cTn id="7" dur="1000" fill="hold"/>
                                        <p:tgtEl>
                                          <p:spTgt spid="1048653"/>
                                        </p:tgtEl>
                                        <p:attrNameLst>
                                          <p:attrName>ppt_w</p:attrName>
                                        </p:attrNameLst>
                                      </p:cBhvr>
                                      <p:tavLst>
                                        <p:tav tm="0">
                                          <p:val>
                                            <p:fltVal val="0"/>
                                          </p:val>
                                        </p:tav>
                                        <p:tav tm="100000">
                                          <p:val>
                                            <p:strVal val="#ppt_w"/>
                                          </p:val>
                                        </p:tav>
                                      </p:tavLst>
                                    </p:anim>
                                    <p:anim calcmode="lin" valueType="num">
                                      <p:cBhvr>
                                        <p:cTn id="8" dur="1000" fill="hold"/>
                                        <p:tgtEl>
                                          <p:spTgt spid="1048653"/>
                                        </p:tgtEl>
                                        <p:attrNameLst>
                                          <p:attrName>ppt_h</p:attrName>
                                        </p:attrNameLst>
                                      </p:cBhvr>
                                      <p:tavLst>
                                        <p:tav tm="0">
                                          <p:val>
                                            <p:fltVal val="0"/>
                                          </p:val>
                                        </p:tav>
                                        <p:tav tm="100000">
                                          <p:val>
                                            <p:strVal val="#ppt_h"/>
                                          </p:val>
                                        </p:tav>
                                      </p:tavLst>
                                    </p:anim>
                                    <p:animEffect transition="in" filter="fade">
                                      <p:cBhvr>
                                        <p:cTn id="9" dur="1000"/>
                                        <p:tgtEl>
                                          <p:spTgt spid="104865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48652"/>
                                        </p:tgtEl>
                                        <p:attrNameLst>
                                          <p:attrName>style.visibility</p:attrName>
                                        </p:attrNameLst>
                                      </p:cBhvr>
                                      <p:to>
                                        <p:strVal val="visible"/>
                                      </p:to>
                                    </p:set>
                                    <p:anim calcmode="lin" valueType="num">
                                      <p:cBhvr>
                                        <p:cTn id="14" dur="1000" fill="hold"/>
                                        <p:tgtEl>
                                          <p:spTgt spid="1048652"/>
                                        </p:tgtEl>
                                        <p:attrNameLst>
                                          <p:attrName>ppt_w</p:attrName>
                                        </p:attrNameLst>
                                      </p:cBhvr>
                                      <p:tavLst>
                                        <p:tav tm="0">
                                          <p:val>
                                            <p:fltVal val="0"/>
                                          </p:val>
                                        </p:tav>
                                        <p:tav tm="100000">
                                          <p:val>
                                            <p:strVal val="#ppt_w"/>
                                          </p:val>
                                        </p:tav>
                                      </p:tavLst>
                                    </p:anim>
                                    <p:anim calcmode="lin" valueType="num">
                                      <p:cBhvr>
                                        <p:cTn id="15" dur="1000" fill="hold"/>
                                        <p:tgtEl>
                                          <p:spTgt spid="1048652"/>
                                        </p:tgtEl>
                                        <p:attrNameLst>
                                          <p:attrName>ppt_h</p:attrName>
                                        </p:attrNameLst>
                                      </p:cBhvr>
                                      <p:tavLst>
                                        <p:tav tm="0">
                                          <p:val>
                                            <p:fltVal val="0"/>
                                          </p:val>
                                        </p:tav>
                                        <p:tav tm="100000">
                                          <p:val>
                                            <p:strVal val="#ppt_h"/>
                                          </p:val>
                                        </p:tav>
                                      </p:tavLst>
                                    </p:anim>
                                    <p:animEffect transition="in" filter="fade">
                                      <p:cBhvr>
                                        <p:cTn id="16" dur="1000"/>
                                        <p:tgtEl>
                                          <p:spTgt spid="10486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48654"/>
                                        </p:tgtEl>
                                        <p:attrNameLst>
                                          <p:attrName>style.visibility</p:attrName>
                                        </p:attrNameLst>
                                      </p:cBhvr>
                                      <p:to>
                                        <p:strVal val="visible"/>
                                      </p:to>
                                    </p:set>
                                    <p:anim calcmode="lin" valueType="num">
                                      <p:cBhvr>
                                        <p:cTn id="21" dur="1000" fill="hold"/>
                                        <p:tgtEl>
                                          <p:spTgt spid="1048654"/>
                                        </p:tgtEl>
                                        <p:attrNameLst>
                                          <p:attrName>ppt_w</p:attrName>
                                        </p:attrNameLst>
                                      </p:cBhvr>
                                      <p:tavLst>
                                        <p:tav tm="0">
                                          <p:val>
                                            <p:fltVal val="0"/>
                                          </p:val>
                                        </p:tav>
                                        <p:tav tm="100000">
                                          <p:val>
                                            <p:strVal val="#ppt_w"/>
                                          </p:val>
                                        </p:tav>
                                      </p:tavLst>
                                    </p:anim>
                                    <p:anim calcmode="lin" valueType="num">
                                      <p:cBhvr>
                                        <p:cTn id="22" dur="1000" fill="hold"/>
                                        <p:tgtEl>
                                          <p:spTgt spid="1048654"/>
                                        </p:tgtEl>
                                        <p:attrNameLst>
                                          <p:attrName>ppt_h</p:attrName>
                                        </p:attrNameLst>
                                      </p:cBhvr>
                                      <p:tavLst>
                                        <p:tav tm="0">
                                          <p:val>
                                            <p:fltVal val="0"/>
                                          </p:val>
                                        </p:tav>
                                        <p:tav tm="100000">
                                          <p:val>
                                            <p:strVal val="#ppt_h"/>
                                          </p:val>
                                        </p:tav>
                                      </p:tavLst>
                                    </p:anim>
                                    <p:animEffect transition="in" filter="fade">
                                      <p:cBhvr>
                                        <p:cTn id="23" dur="1000"/>
                                        <p:tgtEl>
                                          <p:spTgt spid="10486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48655"/>
                                        </p:tgtEl>
                                        <p:attrNameLst>
                                          <p:attrName>style.visibility</p:attrName>
                                        </p:attrNameLst>
                                      </p:cBhvr>
                                      <p:to>
                                        <p:strVal val="visible"/>
                                      </p:to>
                                    </p:set>
                                    <p:anim calcmode="lin" valueType="num">
                                      <p:cBhvr>
                                        <p:cTn id="28" dur="1000" fill="hold"/>
                                        <p:tgtEl>
                                          <p:spTgt spid="1048655"/>
                                        </p:tgtEl>
                                        <p:attrNameLst>
                                          <p:attrName>ppt_w</p:attrName>
                                        </p:attrNameLst>
                                      </p:cBhvr>
                                      <p:tavLst>
                                        <p:tav tm="0">
                                          <p:val>
                                            <p:fltVal val="0"/>
                                          </p:val>
                                        </p:tav>
                                        <p:tav tm="100000">
                                          <p:val>
                                            <p:strVal val="#ppt_w"/>
                                          </p:val>
                                        </p:tav>
                                      </p:tavLst>
                                    </p:anim>
                                    <p:anim calcmode="lin" valueType="num">
                                      <p:cBhvr>
                                        <p:cTn id="29" dur="1000" fill="hold"/>
                                        <p:tgtEl>
                                          <p:spTgt spid="1048655"/>
                                        </p:tgtEl>
                                        <p:attrNameLst>
                                          <p:attrName>ppt_h</p:attrName>
                                        </p:attrNameLst>
                                      </p:cBhvr>
                                      <p:tavLst>
                                        <p:tav tm="0">
                                          <p:val>
                                            <p:fltVal val="0"/>
                                          </p:val>
                                        </p:tav>
                                        <p:tav tm="100000">
                                          <p:val>
                                            <p:strVal val="#ppt_h"/>
                                          </p:val>
                                        </p:tav>
                                      </p:tavLst>
                                    </p:anim>
                                    <p:animEffect transition="in" filter="fade">
                                      <p:cBhvr>
                                        <p:cTn id="30" dur="1000"/>
                                        <p:tgtEl>
                                          <p:spTgt spid="104865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48656"/>
                                        </p:tgtEl>
                                        <p:attrNameLst>
                                          <p:attrName>style.visibility</p:attrName>
                                        </p:attrNameLst>
                                      </p:cBhvr>
                                      <p:to>
                                        <p:strVal val="visible"/>
                                      </p:to>
                                    </p:set>
                                    <p:anim calcmode="lin" valueType="num">
                                      <p:cBhvr>
                                        <p:cTn id="35" dur="1000" fill="hold"/>
                                        <p:tgtEl>
                                          <p:spTgt spid="1048656"/>
                                        </p:tgtEl>
                                        <p:attrNameLst>
                                          <p:attrName>ppt_w</p:attrName>
                                        </p:attrNameLst>
                                      </p:cBhvr>
                                      <p:tavLst>
                                        <p:tav tm="0">
                                          <p:val>
                                            <p:fltVal val="0"/>
                                          </p:val>
                                        </p:tav>
                                        <p:tav tm="100000">
                                          <p:val>
                                            <p:strVal val="#ppt_w"/>
                                          </p:val>
                                        </p:tav>
                                      </p:tavLst>
                                    </p:anim>
                                    <p:anim calcmode="lin" valueType="num">
                                      <p:cBhvr>
                                        <p:cTn id="36" dur="1000" fill="hold"/>
                                        <p:tgtEl>
                                          <p:spTgt spid="1048656"/>
                                        </p:tgtEl>
                                        <p:attrNameLst>
                                          <p:attrName>ppt_h</p:attrName>
                                        </p:attrNameLst>
                                      </p:cBhvr>
                                      <p:tavLst>
                                        <p:tav tm="0">
                                          <p:val>
                                            <p:fltVal val="0"/>
                                          </p:val>
                                        </p:tav>
                                        <p:tav tm="100000">
                                          <p:val>
                                            <p:strVal val="#ppt_h"/>
                                          </p:val>
                                        </p:tav>
                                      </p:tavLst>
                                    </p:anim>
                                    <p:animEffect transition="in" filter="fade">
                                      <p:cBhvr>
                                        <p:cTn id="37" dur="1000"/>
                                        <p:tgtEl>
                                          <p:spTgt spid="104865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48657"/>
                                        </p:tgtEl>
                                        <p:attrNameLst>
                                          <p:attrName>style.visibility</p:attrName>
                                        </p:attrNameLst>
                                      </p:cBhvr>
                                      <p:to>
                                        <p:strVal val="visible"/>
                                      </p:to>
                                    </p:set>
                                    <p:anim calcmode="lin" valueType="num">
                                      <p:cBhvr>
                                        <p:cTn id="42" dur="1000" fill="hold"/>
                                        <p:tgtEl>
                                          <p:spTgt spid="1048657"/>
                                        </p:tgtEl>
                                        <p:attrNameLst>
                                          <p:attrName>ppt_w</p:attrName>
                                        </p:attrNameLst>
                                      </p:cBhvr>
                                      <p:tavLst>
                                        <p:tav tm="0">
                                          <p:val>
                                            <p:fltVal val="0"/>
                                          </p:val>
                                        </p:tav>
                                        <p:tav tm="100000">
                                          <p:val>
                                            <p:strVal val="#ppt_w"/>
                                          </p:val>
                                        </p:tav>
                                      </p:tavLst>
                                    </p:anim>
                                    <p:anim calcmode="lin" valueType="num">
                                      <p:cBhvr>
                                        <p:cTn id="43" dur="1000" fill="hold"/>
                                        <p:tgtEl>
                                          <p:spTgt spid="1048657"/>
                                        </p:tgtEl>
                                        <p:attrNameLst>
                                          <p:attrName>ppt_h</p:attrName>
                                        </p:attrNameLst>
                                      </p:cBhvr>
                                      <p:tavLst>
                                        <p:tav tm="0">
                                          <p:val>
                                            <p:fltVal val="0"/>
                                          </p:val>
                                        </p:tav>
                                        <p:tav tm="100000">
                                          <p:val>
                                            <p:strVal val="#ppt_h"/>
                                          </p:val>
                                        </p:tav>
                                      </p:tavLst>
                                    </p:anim>
                                    <p:animEffect transition="in" filter="fade">
                                      <p:cBhvr>
                                        <p:cTn id="44" dur="1000"/>
                                        <p:tgtEl>
                                          <p:spTgt spid="1048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2" grpId="0" animBg="1"/>
      <p:bldP spid="1048653" grpId="0"/>
      <p:bldP spid="1048654" grpId="0"/>
      <p:bldP spid="1048655" grpId="0" animBg="1"/>
      <p:bldP spid="1048656" grpId="0" animBg="1"/>
      <p:bldP spid="10486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Rectangle 36"/>
          <p:cNvSpPr>
            <a:spLocks noRot="1" noChangeAspect="1" noMove="1" noResize="1" noEditPoints="1" noAdjustHandles="1" noChangeArrowheads="1" noChangeShapeType="1" noTextEdit="1"/>
          </p:cNvSpPr>
          <p:nvPr/>
        </p:nvSpPr>
        <p:spPr>
          <a:xfrm>
            <a:off x="3046416" y="1237734"/>
            <a:ext cx="4042086" cy="707886"/>
          </a:xfrm>
          <a:prstGeom prst="rect">
            <a:avLst/>
          </a:prstGeom>
          <a:blipFill>
            <a:blip r:embed="rId2"/>
            <a:stretch>
              <a:fillRect l="-5581" t="-14655" b="-43966"/>
            </a:stretch>
          </a:blipFill>
        </p:spPr>
        <p:txBody>
          <a:bodyPr/>
          <a:lstStyle/>
          <a:p>
            <a:r>
              <a:rPr lang="en-US">
                <a:noFill/>
              </a:rPr>
              <a:t> </a:t>
            </a:r>
          </a:p>
        </p:txBody>
      </p:sp>
      <p:sp>
        <p:nvSpPr>
          <p:cNvPr id="1048660" name="Rectangle 37"/>
          <p:cNvSpPr>
            <a:spLocks noRot="1" noChangeAspect="1" noMove="1" noResize="1" noEditPoints="1" noAdjustHandles="1" noChangeArrowheads="1" noChangeShapeType="1" noTextEdit="1"/>
          </p:cNvSpPr>
          <p:nvPr/>
        </p:nvSpPr>
        <p:spPr>
          <a:xfrm>
            <a:off x="3046416" y="1945622"/>
            <a:ext cx="4042086" cy="971613"/>
          </a:xfrm>
          <a:prstGeom prst="rect">
            <a:avLst/>
          </a:prstGeom>
          <a:blipFill>
            <a:blip r:embed="rId3"/>
            <a:stretch>
              <a:fillRect l="-5581" b="-21250"/>
            </a:stretch>
          </a:blipFill>
        </p:spPr>
        <p:txBody>
          <a:bodyPr/>
          <a:lstStyle/>
          <a:p>
            <a:r>
              <a:rPr lang="en-US">
                <a:noFill/>
              </a:rPr>
              <a:t> </a:t>
            </a:r>
          </a:p>
        </p:txBody>
      </p:sp>
      <p:sp>
        <p:nvSpPr>
          <p:cNvPr id="1048658" name="Rectangle 34"/>
          <p:cNvSpPr>
            <a:spLocks noRot="1" noChangeAspect="1" noMove="1" noResize="1" noEditPoints="1" noAdjustHandles="1" noChangeArrowheads="1" noChangeShapeType="1" noTextEdit="1"/>
          </p:cNvSpPr>
          <p:nvPr/>
        </p:nvSpPr>
        <p:spPr>
          <a:xfrm>
            <a:off x="2821623" y="383295"/>
            <a:ext cx="5825451" cy="707886"/>
          </a:xfrm>
          <a:prstGeom prst="rect">
            <a:avLst/>
          </a:prstGeom>
          <a:blipFill>
            <a:blip r:embed="rId4"/>
            <a:stretch>
              <a:fillRect l="-3870" t="-14655" b="-43966"/>
            </a:stretch>
          </a:blipFill>
        </p:spPr>
        <p:txBody>
          <a:bodyPr/>
          <a:lstStyle/>
          <a:p>
            <a:r>
              <a:rPr lang="en-US">
                <a:noFill/>
              </a:rPr>
              <a:t> </a:t>
            </a:r>
          </a:p>
        </p:txBody>
      </p:sp>
      <p:sp>
        <p:nvSpPr>
          <p:cNvPr id="1048661" name="Rectangle 38"/>
          <p:cNvSpPr>
            <a:spLocks noRot="1" noChangeAspect="1" noMove="1" noResize="1" noEditPoints="1" noAdjustHandles="1" noChangeArrowheads="1" noChangeShapeType="1" noTextEdit="1"/>
          </p:cNvSpPr>
          <p:nvPr/>
        </p:nvSpPr>
        <p:spPr>
          <a:xfrm>
            <a:off x="2821622" y="3126494"/>
            <a:ext cx="4042086" cy="707886"/>
          </a:xfrm>
          <a:prstGeom prst="rect">
            <a:avLst/>
          </a:prstGeom>
          <a:blipFill>
            <a:blip r:embed="rId5"/>
            <a:stretch>
              <a:fillRect l="-5581" t="-14655" b="-43966"/>
            </a:stretch>
          </a:blipFill>
        </p:spPr>
        <p:txBody>
          <a:bodyPr/>
          <a:lstStyle/>
          <a:p>
            <a:r>
              <a:rPr lang="en-US">
                <a:noFill/>
              </a:rPr>
              <a:t> </a:t>
            </a:r>
          </a:p>
        </p:txBody>
      </p:sp>
      <p:sp>
        <p:nvSpPr>
          <p:cNvPr id="1048662" name="Rectangle 39"/>
          <p:cNvSpPr>
            <a:spLocks noRot="1" noChangeAspect="1" noMove="1" noResize="1" noEditPoints="1" noAdjustHandles="1" noChangeArrowheads="1" noChangeShapeType="1" noTextEdit="1"/>
          </p:cNvSpPr>
          <p:nvPr/>
        </p:nvSpPr>
        <p:spPr>
          <a:xfrm>
            <a:off x="989094" y="3980935"/>
            <a:ext cx="10340520" cy="769441"/>
          </a:xfrm>
          <a:prstGeom prst="rect">
            <a:avLst/>
          </a:prstGeom>
          <a:blipFill>
            <a:blip r:embed="rId6"/>
            <a:stretch>
              <a:fillRect l="-2416" t="-15873" b="-44444"/>
            </a:stretch>
          </a:blipFill>
        </p:spPr>
        <p:txBody>
          <a:bodyPr/>
          <a:lstStyle/>
          <a:p>
            <a:r>
              <a:rPr lang="en-US">
                <a:noFill/>
              </a:rPr>
              <a:t> </a:t>
            </a:r>
          </a:p>
        </p:txBody>
      </p:sp>
      <p:sp>
        <p:nvSpPr>
          <p:cNvPr id="1048663" name="Rectangle 40"/>
          <p:cNvSpPr>
            <a:spLocks noRot="1" noChangeAspect="1" noMove="1" noResize="1" noEditPoints="1" noAdjustHandles="1" noChangeArrowheads="1" noChangeShapeType="1" noTextEdit="1"/>
          </p:cNvSpPr>
          <p:nvPr/>
        </p:nvSpPr>
        <p:spPr>
          <a:xfrm>
            <a:off x="734327" y="5248487"/>
            <a:ext cx="11074846" cy="646331"/>
          </a:xfrm>
          <a:prstGeom prst="rect">
            <a:avLst/>
          </a:prstGeom>
          <a:blipFill>
            <a:blip r:embed="rId7"/>
            <a:stretch>
              <a:fillRect l="-1705" t="-14151" b="-42453"/>
            </a:stretch>
          </a:blipFill>
        </p:spPr>
        <p:txBody>
          <a:bodyPr/>
          <a:lstStyle/>
          <a:p>
            <a:r>
              <a:rPr lang="en-US">
                <a:noFill/>
              </a:rPr>
              <a:t> </a:t>
            </a:r>
          </a:p>
        </p:txBody>
      </p:sp>
      <p:sp>
        <p:nvSpPr>
          <p:cNvPr id="8" name="Half Frame 7"/>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29846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8658"/>
                                        </p:tgtEl>
                                        <p:attrNameLst>
                                          <p:attrName>style.visibility</p:attrName>
                                        </p:attrNameLst>
                                      </p:cBhvr>
                                      <p:to>
                                        <p:strVal val="visible"/>
                                      </p:to>
                                    </p:set>
                                    <p:anim calcmode="lin" valueType="num">
                                      <p:cBhvr>
                                        <p:cTn id="7" dur="1000" fill="hold"/>
                                        <p:tgtEl>
                                          <p:spTgt spid="1048658"/>
                                        </p:tgtEl>
                                        <p:attrNameLst>
                                          <p:attrName>ppt_w</p:attrName>
                                        </p:attrNameLst>
                                      </p:cBhvr>
                                      <p:tavLst>
                                        <p:tav tm="0">
                                          <p:val>
                                            <p:fltVal val="0"/>
                                          </p:val>
                                        </p:tav>
                                        <p:tav tm="100000">
                                          <p:val>
                                            <p:strVal val="#ppt_w"/>
                                          </p:val>
                                        </p:tav>
                                      </p:tavLst>
                                    </p:anim>
                                    <p:anim calcmode="lin" valueType="num">
                                      <p:cBhvr>
                                        <p:cTn id="8" dur="1000" fill="hold"/>
                                        <p:tgtEl>
                                          <p:spTgt spid="1048658"/>
                                        </p:tgtEl>
                                        <p:attrNameLst>
                                          <p:attrName>ppt_h</p:attrName>
                                        </p:attrNameLst>
                                      </p:cBhvr>
                                      <p:tavLst>
                                        <p:tav tm="0">
                                          <p:val>
                                            <p:fltVal val="0"/>
                                          </p:val>
                                        </p:tav>
                                        <p:tav tm="100000">
                                          <p:val>
                                            <p:strVal val="#ppt_h"/>
                                          </p:val>
                                        </p:tav>
                                      </p:tavLst>
                                    </p:anim>
                                    <p:animEffect transition="in" filter="fade">
                                      <p:cBhvr>
                                        <p:cTn id="9" dur="1000"/>
                                        <p:tgtEl>
                                          <p:spTgt spid="10486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48659"/>
                                        </p:tgtEl>
                                        <p:attrNameLst>
                                          <p:attrName>style.visibility</p:attrName>
                                        </p:attrNameLst>
                                      </p:cBhvr>
                                      <p:to>
                                        <p:strVal val="visible"/>
                                      </p:to>
                                    </p:set>
                                    <p:anim calcmode="lin" valueType="num">
                                      <p:cBhvr>
                                        <p:cTn id="14" dur="1000" fill="hold"/>
                                        <p:tgtEl>
                                          <p:spTgt spid="1048659"/>
                                        </p:tgtEl>
                                        <p:attrNameLst>
                                          <p:attrName>ppt_w</p:attrName>
                                        </p:attrNameLst>
                                      </p:cBhvr>
                                      <p:tavLst>
                                        <p:tav tm="0">
                                          <p:val>
                                            <p:fltVal val="0"/>
                                          </p:val>
                                        </p:tav>
                                        <p:tav tm="100000">
                                          <p:val>
                                            <p:strVal val="#ppt_w"/>
                                          </p:val>
                                        </p:tav>
                                      </p:tavLst>
                                    </p:anim>
                                    <p:anim calcmode="lin" valueType="num">
                                      <p:cBhvr>
                                        <p:cTn id="15" dur="1000" fill="hold"/>
                                        <p:tgtEl>
                                          <p:spTgt spid="1048659"/>
                                        </p:tgtEl>
                                        <p:attrNameLst>
                                          <p:attrName>ppt_h</p:attrName>
                                        </p:attrNameLst>
                                      </p:cBhvr>
                                      <p:tavLst>
                                        <p:tav tm="0">
                                          <p:val>
                                            <p:fltVal val="0"/>
                                          </p:val>
                                        </p:tav>
                                        <p:tav tm="100000">
                                          <p:val>
                                            <p:strVal val="#ppt_h"/>
                                          </p:val>
                                        </p:tav>
                                      </p:tavLst>
                                    </p:anim>
                                    <p:animEffect transition="in" filter="fade">
                                      <p:cBhvr>
                                        <p:cTn id="16" dur="1000"/>
                                        <p:tgtEl>
                                          <p:spTgt spid="104865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48660"/>
                                        </p:tgtEl>
                                        <p:attrNameLst>
                                          <p:attrName>style.visibility</p:attrName>
                                        </p:attrNameLst>
                                      </p:cBhvr>
                                      <p:to>
                                        <p:strVal val="visible"/>
                                      </p:to>
                                    </p:set>
                                    <p:anim calcmode="lin" valueType="num">
                                      <p:cBhvr>
                                        <p:cTn id="21" dur="1000" fill="hold"/>
                                        <p:tgtEl>
                                          <p:spTgt spid="1048660"/>
                                        </p:tgtEl>
                                        <p:attrNameLst>
                                          <p:attrName>ppt_w</p:attrName>
                                        </p:attrNameLst>
                                      </p:cBhvr>
                                      <p:tavLst>
                                        <p:tav tm="0">
                                          <p:val>
                                            <p:fltVal val="0"/>
                                          </p:val>
                                        </p:tav>
                                        <p:tav tm="100000">
                                          <p:val>
                                            <p:strVal val="#ppt_w"/>
                                          </p:val>
                                        </p:tav>
                                      </p:tavLst>
                                    </p:anim>
                                    <p:anim calcmode="lin" valueType="num">
                                      <p:cBhvr>
                                        <p:cTn id="22" dur="1000" fill="hold"/>
                                        <p:tgtEl>
                                          <p:spTgt spid="1048660"/>
                                        </p:tgtEl>
                                        <p:attrNameLst>
                                          <p:attrName>ppt_h</p:attrName>
                                        </p:attrNameLst>
                                      </p:cBhvr>
                                      <p:tavLst>
                                        <p:tav tm="0">
                                          <p:val>
                                            <p:fltVal val="0"/>
                                          </p:val>
                                        </p:tav>
                                        <p:tav tm="100000">
                                          <p:val>
                                            <p:strVal val="#ppt_h"/>
                                          </p:val>
                                        </p:tav>
                                      </p:tavLst>
                                    </p:anim>
                                    <p:animEffect transition="in" filter="fade">
                                      <p:cBhvr>
                                        <p:cTn id="23" dur="1000"/>
                                        <p:tgtEl>
                                          <p:spTgt spid="1048660"/>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048661"/>
                                        </p:tgtEl>
                                        <p:attrNameLst>
                                          <p:attrName>style.visibility</p:attrName>
                                        </p:attrNameLst>
                                      </p:cBhvr>
                                      <p:to>
                                        <p:strVal val="visible"/>
                                      </p:to>
                                    </p:set>
                                    <p:anim calcmode="lin" valueType="num">
                                      <p:cBhvr>
                                        <p:cTn id="27" dur="1000" fill="hold"/>
                                        <p:tgtEl>
                                          <p:spTgt spid="1048661"/>
                                        </p:tgtEl>
                                        <p:attrNameLst>
                                          <p:attrName>ppt_w</p:attrName>
                                        </p:attrNameLst>
                                      </p:cBhvr>
                                      <p:tavLst>
                                        <p:tav tm="0">
                                          <p:val>
                                            <p:fltVal val="0"/>
                                          </p:val>
                                        </p:tav>
                                        <p:tav tm="100000">
                                          <p:val>
                                            <p:strVal val="#ppt_w"/>
                                          </p:val>
                                        </p:tav>
                                      </p:tavLst>
                                    </p:anim>
                                    <p:anim calcmode="lin" valueType="num">
                                      <p:cBhvr>
                                        <p:cTn id="28" dur="1000" fill="hold"/>
                                        <p:tgtEl>
                                          <p:spTgt spid="1048661"/>
                                        </p:tgtEl>
                                        <p:attrNameLst>
                                          <p:attrName>ppt_h</p:attrName>
                                        </p:attrNameLst>
                                      </p:cBhvr>
                                      <p:tavLst>
                                        <p:tav tm="0">
                                          <p:val>
                                            <p:fltVal val="0"/>
                                          </p:val>
                                        </p:tav>
                                        <p:tav tm="100000">
                                          <p:val>
                                            <p:strVal val="#ppt_h"/>
                                          </p:val>
                                        </p:tav>
                                      </p:tavLst>
                                    </p:anim>
                                    <p:animEffect transition="in" filter="fade">
                                      <p:cBhvr>
                                        <p:cTn id="29" dur="1000"/>
                                        <p:tgtEl>
                                          <p:spTgt spid="104866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48662"/>
                                        </p:tgtEl>
                                        <p:attrNameLst>
                                          <p:attrName>style.visibility</p:attrName>
                                        </p:attrNameLst>
                                      </p:cBhvr>
                                      <p:to>
                                        <p:strVal val="visible"/>
                                      </p:to>
                                    </p:set>
                                    <p:anim calcmode="lin" valueType="num">
                                      <p:cBhvr>
                                        <p:cTn id="34" dur="1000" fill="hold"/>
                                        <p:tgtEl>
                                          <p:spTgt spid="1048662"/>
                                        </p:tgtEl>
                                        <p:attrNameLst>
                                          <p:attrName>ppt_w</p:attrName>
                                        </p:attrNameLst>
                                      </p:cBhvr>
                                      <p:tavLst>
                                        <p:tav tm="0">
                                          <p:val>
                                            <p:fltVal val="0"/>
                                          </p:val>
                                        </p:tav>
                                        <p:tav tm="100000">
                                          <p:val>
                                            <p:strVal val="#ppt_w"/>
                                          </p:val>
                                        </p:tav>
                                      </p:tavLst>
                                    </p:anim>
                                    <p:anim calcmode="lin" valueType="num">
                                      <p:cBhvr>
                                        <p:cTn id="35" dur="1000" fill="hold"/>
                                        <p:tgtEl>
                                          <p:spTgt spid="1048662"/>
                                        </p:tgtEl>
                                        <p:attrNameLst>
                                          <p:attrName>ppt_h</p:attrName>
                                        </p:attrNameLst>
                                      </p:cBhvr>
                                      <p:tavLst>
                                        <p:tav tm="0">
                                          <p:val>
                                            <p:fltVal val="0"/>
                                          </p:val>
                                        </p:tav>
                                        <p:tav tm="100000">
                                          <p:val>
                                            <p:strVal val="#ppt_h"/>
                                          </p:val>
                                        </p:tav>
                                      </p:tavLst>
                                    </p:anim>
                                    <p:animEffect transition="in" filter="fade">
                                      <p:cBhvr>
                                        <p:cTn id="36" dur="1000"/>
                                        <p:tgtEl>
                                          <p:spTgt spid="104866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48663"/>
                                        </p:tgtEl>
                                        <p:attrNameLst>
                                          <p:attrName>style.visibility</p:attrName>
                                        </p:attrNameLst>
                                      </p:cBhvr>
                                      <p:to>
                                        <p:strVal val="visible"/>
                                      </p:to>
                                    </p:set>
                                    <p:anim calcmode="lin" valueType="num">
                                      <p:cBhvr>
                                        <p:cTn id="41" dur="1000" fill="hold"/>
                                        <p:tgtEl>
                                          <p:spTgt spid="1048663"/>
                                        </p:tgtEl>
                                        <p:attrNameLst>
                                          <p:attrName>ppt_w</p:attrName>
                                        </p:attrNameLst>
                                      </p:cBhvr>
                                      <p:tavLst>
                                        <p:tav tm="0">
                                          <p:val>
                                            <p:fltVal val="0"/>
                                          </p:val>
                                        </p:tav>
                                        <p:tav tm="100000">
                                          <p:val>
                                            <p:strVal val="#ppt_w"/>
                                          </p:val>
                                        </p:tav>
                                      </p:tavLst>
                                    </p:anim>
                                    <p:anim calcmode="lin" valueType="num">
                                      <p:cBhvr>
                                        <p:cTn id="42" dur="1000" fill="hold"/>
                                        <p:tgtEl>
                                          <p:spTgt spid="1048663"/>
                                        </p:tgtEl>
                                        <p:attrNameLst>
                                          <p:attrName>ppt_h</p:attrName>
                                        </p:attrNameLst>
                                      </p:cBhvr>
                                      <p:tavLst>
                                        <p:tav tm="0">
                                          <p:val>
                                            <p:fltVal val="0"/>
                                          </p:val>
                                        </p:tav>
                                        <p:tav tm="100000">
                                          <p:val>
                                            <p:strVal val="#ppt_h"/>
                                          </p:val>
                                        </p:tav>
                                      </p:tavLst>
                                    </p:anim>
                                    <p:animEffect transition="in" filter="fade">
                                      <p:cBhvr>
                                        <p:cTn id="43" dur="1000"/>
                                        <p:tgtEl>
                                          <p:spTgt spid="104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9" grpId="0" animBg="1"/>
      <p:bldP spid="1048660" grpId="0" animBg="1"/>
      <p:bldP spid="1048658" grpId="0" animBg="1"/>
      <p:bldP spid="1048661" grpId="0" animBg="1"/>
      <p:bldP spid="1048662" grpId="0" animBg="1"/>
      <p:bldP spid="10486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Rectangle 6"/>
          <p:cNvSpPr/>
          <p:nvPr/>
        </p:nvSpPr>
        <p:spPr>
          <a:xfrm>
            <a:off x="996865" y="3172606"/>
            <a:ext cx="8504117"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৪। </a:t>
            </a:r>
            <a:r>
              <a:rPr lang="bn-IN" sz="3200" dirty="0">
                <a:effectLst>
                  <a:outerShdw blurRad="38100" dist="38100" dir="2700000" algn="tl">
                    <a:srgbClr val="000000">
                      <a:alpha val="43137"/>
                    </a:srgbClr>
                  </a:outerShdw>
                </a:effectLst>
                <a:cs typeface="NikoshBAN" panose="02000000000000000000" pitchFamily="2" charset="0"/>
              </a:rPr>
              <a:t> সেলসিয়াস </a:t>
            </a:r>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স্কেলের ভাগ কয়টি</a:t>
            </a:r>
            <a:r>
              <a:rPr lang="bn-IN" sz="3200" dirty="0">
                <a:effectLst>
                  <a:outerShdw blurRad="38100" dist="38100" dir="2700000" algn="tl">
                    <a:srgbClr val="000000">
                      <a:alpha val="43137"/>
                    </a:srgbClr>
                  </a:outerShdw>
                </a:effectLst>
                <a:cs typeface="NikoshBAN" panose="02000000000000000000" pitchFamily="2" charset="0"/>
              </a:rPr>
              <a:t>?  </a:t>
            </a:r>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a:solidFill>
                <a:srgbClr val="002060"/>
              </a:solidFill>
            </a:endParaRPr>
          </a:p>
        </p:txBody>
      </p:sp>
      <p:sp>
        <p:nvSpPr>
          <p:cNvPr id="1048665" name="Rectangle 7"/>
          <p:cNvSpPr/>
          <p:nvPr/>
        </p:nvSpPr>
        <p:spPr>
          <a:xfrm>
            <a:off x="1084009" y="4826837"/>
            <a:ext cx="5854630" cy="707886"/>
          </a:xfrm>
          <a:prstGeom prst="rect">
            <a:avLst/>
          </a:prstGeom>
        </p:spPr>
        <p:txBody>
          <a:bodyPr wrap="square">
            <a:spAutoFit/>
          </a:bodyPr>
          <a:lstStyle/>
          <a:p>
            <a:pPr lvl="0"/>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৫। ফারেনহাইট স্কেলের ভাগ কয়টি?  </a:t>
            </a:r>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sym typeface="Symbol"/>
              </a:rPr>
              <a:t> </a:t>
            </a:r>
            <a:endPar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666" name="Rectangle 8"/>
          <p:cNvSpPr/>
          <p:nvPr/>
        </p:nvSpPr>
        <p:spPr>
          <a:xfrm>
            <a:off x="775549" y="3962403"/>
            <a:ext cx="2499951"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(ক)</a:t>
            </a:r>
            <a:r>
              <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    ৬০</a:t>
            </a:r>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sym typeface="Symbol"/>
              </a:rPr>
              <a:t> </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667" name="Rectangle 9"/>
          <p:cNvSpPr/>
          <p:nvPr/>
        </p:nvSpPr>
        <p:spPr>
          <a:xfrm>
            <a:off x="3679132" y="3962403"/>
            <a:ext cx="2251684"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(খ)</a:t>
            </a:r>
            <a:r>
              <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    ৮০ </a:t>
            </a:r>
            <a:r>
              <a:rPr lang="bn-IN" sz="3200" dirty="0">
                <a:solidFill>
                  <a:srgbClr val="002060"/>
                </a:solidFill>
                <a:effectLst>
                  <a:outerShdw blurRad="38100" dist="38100" dir="2700000" algn="tl">
                    <a:srgbClr val="000000">
                      <a:alpha val="43137"/>
                    </a:srgbClr>
                  </a:outerShdw>
                </a:effectLst>
                <a:latin typeface="+mj-lt"/>
                <a:cs typeface="NikoshBAN" pitchFamily="2" charset="0"/>
                <a:sym typeface="Symbol"/>
              </a:rPr>
              <a:t> </a:t>
            </a:r>
            <a:endParaRPr lang="en-US" sz="3200" dirty="0">
              <a:solidFill>
                <a:srgbClr val="002060"/>
              </a:solidFill>
              <a:effectLst>
                <a:outerShdw blurRad="38100" dist="38100" dir="2700000" algn="tl">
                  <a:srgbClr val="000000">
                    <a:alpha val="43137"/>
                  </a:srgbClr>
                </a:outerShdw>
              </a:effectLst>
              <a:latin typeface="+mj-lt"/>
              <a:cs typeface="NikoshBAN" pitchFamily="2" charset="0"/>
            </a:endParaRPr>
          </a:p>
        </p:txBody>
      </p:sp>
      <p:sp>
        <p:nvSpPr>
          <p:cNvPr id="1048668" name="Rectangle 10"/>
          <p:cNvSpPr/>
          <p:nvPr/>
        </p:nvSpPr>
        <p:spPr>
          <a:xfrm>
            <a:off x="5855888" y="3929862"/>
            <a:ext cx="2806173"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(গ)   ১০০   </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669" name="Rectangle 11"/>
          <p:cNvSpPr/>
          <p:nvPr/>
        </p:nvSpPr>
        <p:spPr>
          <a:xfrm>
            <a:off x="8665803" y="3911028"/>
            <a:ext cx="3274854"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(ঘ)  ১৮০     </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670" name="Rectangle 12"/>
          <p:cNvSpPr/>
          <p:nvPr/>
        </p:nvSpPr>
        <p:spPr>
          <a:xfrm>
            <a:off x="1599785" y="5648980"/>
            <a:ext cx="1921634" cy="523220"/>
          </a:xfrm>
          <a:prstGeom prst="rect">
            <a:avLst/>
          </a:prstGeom>
        </p:spPr>
        <p:txBody>
          <a:bodyPr wrap="square">
            <a:spAutoFit/>
          </a:bodyPr>
          <a:lstStyle/>
          <a:p>
            <a:r>
              <a:rPr lang="bn-IN"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(ক)   ১০০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671" name="Rectangle 13"/>
          <p:cNvSpPr/>
          <p:nvPr/>
        </p:nvSpPr>
        <p:spPr>
          <a:xfrm>
            <a:off x="3723787" y="5648980"/>
            <a:ext cx="2446808" cy="523220"/>
          </a:xfrm>
          <a:prstGeom prst="rect">
            <a:avLst/>
          </a:prstGeom>
        </p:spPr>
        <p:txBody>
          <a:bodyPr wrap="square">
            <a:spAutoFit/>
          </a:bodyPr>
          <a:lstStyle/>
          <a:p>
            <a:r>
              <a:rPr lang="bn-IN"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(খ)</a:t>
            </a:r>
            <a:r>
              <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     ১২০   </a:t>
            </a:r>
            <a:r>
              <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672" name="Rectangle 14"/>
          <p:cNvSpPr/>
          <p:nvPr/>
        </p:nvSpPr>
        <p:spPr>
          <a:xfrm>
            <a:off x="6170592" y="5662043"/>
            <a:ext cx="2671302" cy="523220"/>
          </a:xfrm>
          <a:prstGeom prst="rect">
            <a:avLst/>
          </a:prstGeom>
        </p:spPr>
        <p:txBody>
          <a:bodyPr wrap="square">
            <a:spAutoFit/>
          </a:bodyPr>
          <a:lstStyle/>
          <a:p>
            <a:r>
              <a:rPr lang="bn-IN"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(গ)  ১৬০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673" name="Rectangle 15"/>
          <p:cNvSpPr/>
          <p:nvPr/>
        </p:nvSpPr>
        <p:spPr>
          <a:xfrm>
            <a:off x="9127803" y="5675658"/>
            <a:ext cx="1917694" cy="523220"/>
          </a:xfrm>
          <a:prstGeom prst="rect">
            <a:avLst/>
          </a:prstGeom>
        </p:spPr>
        <p:txBody>
          <a:bodyPr wrap="square">
            <a:spAutoFit/>
          </a:bodyPr>
          <a:lstStyle/>
          <a:p>
            <a:r>
              <a:rPr lang="bn-IN" sz="28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(ঘ)  ১৮০    </a:t>
            </a:r>
            <a:endPar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097172" name="Picture 16"/>
          <p:cNvPicPr>
            <a:picLocks noChangeAspect="1"/>
          </p:cNvPicPr>
          <p:nvPr/>
        </p:nvPicPr>
        <p:blipFill>
          <a:blip r:embed="rId3" cstate="print"/>
          <a:stretch>
            <a:fillRect/>
          </a:stretch>
        </p:blipFill>
        <p:spPr>
          <a:xfrm>
            <a:off x="2395003" y="5689097"/>
            <a:ext cx="459886" cy="467010"/>
          </a:xfrm>
          <a:prstGeom prst="rect">
            <a:avLst/>
          </a:prstGeom>
        </p:spPr>
      </p:pic>
      <p:pic>
        <p:nvPicPr>
          <p:cNvPr id="2097173" name="Picture 17"/>
          <p:cNvPicPr>
            <a:picLocks noChangeAspect="1"/>
          </p:cNvPicPr>
          <p:nvPr/>
        </p:nvPicPr>
        <p:blipFill>
          <a:blip r:embed="rId3" cstate="print"/>
          <a:stretch>
            <a:fillRect/>
          </a:stretch>
        </p:blipFill>
        <p:spPr>
          <a:xfrm>
            <a:off x="7039493" y="5742782"/>
            <a:ext cx="459886" cy="467010"/>
          </a:xfrm>
          <a:prstGeom prst="rect">
            <a:avLst/>
          </a:prstGeom>
        </p:spPr>
      </p:pic>
      <p:pic>
        <p:nvPicPr>
          <p:cNvPr id="2097174" name="Picture 18"/>
          <p:cNvPicPr>
            <a:picLocks noChangeAspect="1"/>
          </p:cNvPicPr>
          <p:nvPr/>
        </p:nvPicPr>
        <p:blipFill>
          <a:blip r:embed="rId3" cstate="print"/>
          <a:stretch>
            <a:fillRect/>
          </a:stretch>
        </p:blipFill>
        <p:spPr>
          <a:xfrm>
            <a:off x="4893961" y="5715000"/>
            <a:ext cx="459886" cy="467010"/>
          </a:xfrm>
          <a:prstGeom prst="rect">
            <a:avLst/>
          </a:prstGeom>
        </p:spPr>
      </p:pic>
      <p:sp>
        <p:nvSpPr>
          <p:cNvPr id="1048674" name="Half Frame 19"/>
          <p:cNvSpPr/>
          <p:nvPr/>
        </p:nvSpPr>
        <p:spPr>
          <a:xfrm rot="19115957" flipV="1">
            <a:off x="9707004" y="5473480"/>
            <a:ext cx="1151201" cy="389508"/>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97175" name="Picture 20"/>
          <p:cNvPicPr>
            <a:picLocks noChangeAspect="1"/>
          </p:cNvPicPr>
          <p:nvPr/>
        </p:nvPicPr>
        <p:blipFill>
          <a:blip r:embed="rId3" cstate="print"/>
          <a:stretch>
            <a:fillRect/>
          </a:stretch>
        </p:blipFill>
        <p:spPr>
          <a:xfrm>
            <a:off x="9500981" y="3939523"/>
            <a:ext cx="459886" cy="467010"/>
          </a:xfrm>
          <a:prstGeom prst="rect">
            <a:avLst/>
          </a:prstGeom>
        </p:spPr>
      </p:pic>
      <p:pic>
        <p:nvPicPr>
          <p:cNvPr id="2097176" name="Picture 21"/>
          <p:cNvPicPr>
            <a:picLocks noChangeAspect="1"/>
          </p:cNvPicPr>
          <p:nvPr/>
        </p:nvPicPr>
        <p:blipFill>
          <a:blip r:embed="rId3" cstate="print"/>
          <a:stretch>
            <a:fillRect/>
          </a:stretch>
        </p:blipFill>
        <p:spPr>
          <a:xfrm>
            <a:off x="4709129" y="4015723"/>
            <a:ext cx="459886" cy="467010"/>
          </a:xfrm>
          <a:prstGeom prst="rect">
            <a:avLst/>
          </a:prstGeom>
        </p:spPr>
      </p:pic>
      <p:pic>
        <p:nvPicPr>
          <p:cNvPr id="2097177" name="Picture 22"/>
          <p:cNvPicPr>
            <a:picLocks noChangeAspect="1"/>
          </p:cNvPicPr>
          <p:nvPr/>
        </p:nvPicPr>
        <p:blipFill>
          <a:blip r:embed="rId3" cstate="print"/>
          <a:stretch>
            <a:fillRect/>
          </a:stretch>
        </p:blipFill>
        <p:spPr>
          <a:xfrm>
            <a:off x="1885778" y="4015723"/>
            <a:ext cx="459886" cy="467010"/>
          </a:xfrm>
          <a:prstGeom prst="rect">
            <a:avLst/>
          </a:prstGeom>
        </p:spPr>
      </p:pic>
      <p:sp>
        <p:nvSpPr>
          <p:cNvPr id="1048675" name="Half Frame 23"/>
          <p:cNvSpPr/>
          <p:nvPr/>
        </p:nvSpPr>
        <p:spPr>
          <a:xfrm rot="19115957" flipV="1">
            <a:off x="7006041" y="3769314"/>
            <a:ext cx="1035841" cy="389508"/>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8676" name="Rectangle 31"/>
          <p:cNvSpPr/>
          <p:nvPr/>
        </p:nvSpPr>
        <p:spPr>
          <a:xfrm>
            <a:off x="1162990" y="710628"/>
            <a:ext cx="7678905"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১। নিম্ন স্থিরাঙ্ক কী?     </a:t>
            </a:r>
            <a:endParaRPr lang="en-US" sz="3200" dirty="0">
              <a:solidFill>
                <a:srgbClr val="002060"/>
              </a:solidFill>
            </a:endParaRPr>
          </a:p>
        </p:txBody>
      </p:sp>
      <p:sp>
        <p:nvSpPr>
          <p:cNvPr id="1048677" name="Rectangle 32"/>
          <p:cNvSpPr/>
          <p:nvPr/>
        </p:nvSpPr>
        <p:spPr>
          <a:xfrm>
            <a:off x="1090529" y="1423339"/>
            <a:ext cx="6096009"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২। উর্ধ্ব স্থিরাঙ্ক কাকে বলে?    </a:t>
            </a:r>
            <a:endParaRPr lang="en-US" sz="3200" dirty="0">
              <a:solidFill>
                <a:srgbClr val="002060"/>
              </a:solidFill>
            </a:endParaRPr>
          </a:p>
        </p:txBody>
      </p:sp>
      <p:sp>
        <p:nvSpPr>
          <p:cNvPr id="1048678" name="Rectangle 34"/>
          <p:cNvSpPr/>
          <p:nvPr/>
        </p:nvSpPr>
        <p:spPr>
          <a:xfrm>
            <a:off x="1146494" y="2283671"/>
            <a:ext cx="6040045" cy="584775"/>
          </a:xfrm>
          <a:prstGeom prst="rect">
            <a:avLst/>
          </a:prstGeom>
        </p:spPr>
        <p:txBody>
          <a:bodyPr wrap="square">
            <a:spAutoFit/>
          </a:bodyPr>
          <a:lstStyle/>
          <a:p>
            <a:r>
              <a:rPr lang="bn-IN" sz="3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৩। তাপমাত্রা স্কেল কত প্রকার ও কী কী?   </a:t>
            </a:r>
            <a:endParaRPr lang="en-US" sz="3200" dirty="0">
              <a:solidFill>
                <a:srgbClr val="002060"/>
              </a:solidFill>
            </a:endParaRPr>
          </a:p>
        </p:txBody>
      </p:sp>
      <p:sp>
        <p:nvSpPr>
          <p:cNvPr id="1048679" name="Oval Callout 1"/>
          <p:cNvSpPr/>
          <p:nvPr/>
        </p:nvSpPr>
        <p:spPr>
          <a:xfrm>
            <a:off x="9107647" y="905445"/>
            <a:ext cx="2209225" cy="1713063"/>
          </a:xfrm>
          <a:prstGeom prst="wedgeEllipseCallout">
            <a:avLst>
              <a:gd name="adj1" fmla="val -28914"/>
              <a:gd name="adj2" fmla="val 8552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IN" sz="2400" dirty="0">
                <a:solidFill>
                  <a:srgbClr val="00B050"/>
                </a:solidFill>
                <a:effectLst>
                  <a:outerShdw blurRad="38100" dist="38100" dir="2700000" algn="tl">
                    <a:srgbClr val="000000">
                      <a:alpha val="43137"/>
                    </a:srgbClr>
                  </a:outerShdw>
                </a:effectLst>
              </a:rPr>
              <a:t>সঠিক উত্তরে ক্লিক করুন </a:t>
            </a:r>
            <a:endParaRPr lang="en-US" sz="2400" dirty="0">
              <a:solidFill>
                <a:srgbClr val="00B050"/>
              </a:solidFill>
              <a:effectLst>
                <a:outerShdw blurRad="38100" dist="38100" dir="2700000" algn="tl">
                  <a:srgbClr val="000000">
                    <a:alpha val="43137"/>
                  </a:srgbClr>
                </a:outerShdw>
              </a:effectLst>
            </a:endParaRPr>
          </a:p>
        </p:txBody>
      </p:sp>
      <p:pic>
        <p:nvPicPr>
          <p:cNvPr id="2097178" name="Picture 3"/>
          <p:cNvPicPr>
            <a:picLocks noChangeAspect="1"/>
          </p:cNvPicPr>
          <p:nvPr/>
        </p:nvPicPr>
        <p:blipFill>
          <a:blip r:embed="rId4"/>
          <a:stretch>
            <a:fillRect/>
          </a:stretch>
        </p:blipFill>
        <p:spPr>
          <a:xfrm>
            <a:off x="3996194" y="9310"/>
            <a:ext cx="3545643" cy="829128"/>
          </a:xfrm>
          <a:prstGeom prst="rect">
            <a:avLst/>
          </a:prstGeom>
        </p:spPr>
      </p:pic>
      <p:sp>
        <p:nvSpPr>
          <p:cNvPr id="25" name="Half Frame 24"/>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3542535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676"/>
                                        </p:tgtEl>
                                        <p:attrNameLst>
                                          <p:attrName>style.visibility</p:attrName>
                                        </p:attrNameLst>
                                      </p:cBhvr>
                                      <p:to>
                                        <p:strVal val="visible"/>
                                      </p:to>
                                    </p:set>
                                    <p:animEffect transition="in" filter="fade">
                                      <p:cBhvr>
                                        <p:cTn id="7" dur="1000"/>
                                        <p:tgtEl>
                                          <p:spTgt spid="1048676"/>
                                        </p:tgtEl>
                                      </p:cBhvr>
                                    </p:animEffect>
                                    <p:anim calcmode="lin" valueType="num">
                                      <p:cBhvr>
                                        <p:cTn id="8" dur="1000" fill="hold"/>
                                        <p:tgtEl>
                                          <p:spTgt spid="1048676"/>
                                        </p:tgtEl>
                                        <p:attrNameLst>
                                          <p:attrName>ppt_x</p:attrName>
                                        </p:attrNameLst>
                                      </p:cBhvr>
                                      <p:tavLst>
                                        <p:tav tm="0">
                                          <p:val>
                                            <p:strVal val="#ppt_x"/>
                                          </p:val>
                                        </p:tav>
                                        <p:tav tm="100000">
                                          <p:val>
                                            <p:strVal val="#ppt_x"/>
                                          </p:val>
                                        </p:tav>
                                      </p:tavLst>
                                    </p:anim>
                                    <p:anim calcmode="lin" valueType="num">
                                      <p:cBhvr>
                                        <p:cTn id="9" dur="1000" fill="hold"/>
                                        <p:tgtEl>
                                          <p:spTgt spid="10486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8677"/>
                                        </p:tgtEl>
                                        <p:attrNameLst>
                                          <p:attrName>style.visibility</p:attrName>
                                        </p:attrNameLst>
                                      </p:cBhvr>
                                      <p:to>
                                        <p:strVal val="visible"/>
                                      </p:to>
                                    </p:set>
                                    <p:animEffect transition="in" filter="fade">
                                      <p:cBhvr>
                                        <p:cTn id="14" dur="1000"/>
                                        <p:tgtEl>
                                          <p:spTgt spid="1048677"/>
                                        </p:tgtEl>
                                      </p:cBhvr>
                                    </p:animEffect>
                                    <p:anim calcmode="lin" valueType="num">
                                      <p:cBhvr>
                                        <p:cTn id="15" dur="1000" fill="hold"/>
                                        <p:tgtEl>
                                          <p:spTgt spid="1048677"/>
                                        </p:tgtEl>
                                        <p:attrNameLst>
                                          <p:attrName>ppt_x</p:attrName>
                                        </p:attrNameLst>
                                      </p:cBhvr>
                                      <p:tavLst>
                                        <p:tav tm="0">
                                          <p:val>
                                            <p:strVal val="#ppt_x"/>
                                          </p:val>
                                        </p:tav>
                                        <p:tav tm="100000">
                                          <p:val>
                                            <p:strVal val="#ppt_x"/>
                                          </p:val>
                                        </p:tav>
                                      </p:tavLst>
                                    </p:anim>
                                    <p:anim calcmode="lin" valueType="num">
                                      <p:cBhvr>
                                        <p:cTn id="16" dur="1000" fill="hold"/>
                                        <p:tgtEl>
                                          <p:spTgt spid="10486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8678"/>
                                        </p:tgtEl>
                                        <p:attrNameLst>
                                          <p:attrName>style.visibility</p:attrName>
                                        </p:attrNameLst>
                                      </p:cBhvr>
                                      <p:to>
                                        <p:strVal val="visible"/>
                                      </p:to>
                                    </p:set>
                                    <p:animEffect transition="in" filter="fade">
                                      <p:cBhvr>
                                        <p:cTn id="21" dur="1000"/>
                                        <p:tgtEl>
                                          <p:spTgt spid="1048678"/>
                                        </p:tgtEl>
                                      </p:cBhvr>
                                    </p:animEffect>
                                    <p:anim calcmode="lin" valueType="num">
                                      <p:cBhvr>
                                        <p:cTn id="22" dur="1000" fill="hold"/>
                                        <p:tgtEl>
                                          <p:spTgt spid="1048678"/>
                                        </p:tgtEl>
                                        <p:attrNameLst>
                                          <p:attrName>ppt_x</p:attrName>
                                        </p:attrNameLst>
                                      </p:cBhvr>
                                      <p:tavLst>
                                        <p:tav tm="0">
                                          <p:val>
                                            <p:strVal val="#ppt_x"/>
                                          </p:val>
                                        </p:tav>
                                        <p:tav tm="100000">
                                          <p:val>
                                            <p:strVal val="#ppt_x"/>
                                          </p:val>
                                        </p:tav>
                                      </p:tavLst>
                                    </p:anim>
                                    <p:anim calcmode="lin" valueType="num">
                                      <p:cBhvr>
                                        <p:cTn id="23" dur="1000" fill="hold"/>
                                        <p:tgtEl>
                                          <p:spTgt spid="10486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48664"/>
                                        </p:tgtEl>
                                        <p:attrNameLst>
                                          <p:attrName>style.visibility</p:attrName>
                                        </p:attrNameLst>
                                      </p:cBhvr>
                                      <p:to>
                                        <p:strVal val="visible"/>
                                      </p:to>
                                    </p:set>
                                    <p:animEffect transition="in" filter="fade">
                                      <p:cBhvr>
                                        <p:cTn id="28" dur="1000"/>
                                        <p:tgtEl>
                                          <p:spTgt spid="1048664"/>
                                        </p:tgtEl>
                                      </p:cBhvr>
                                    </p:animEffect>
                                    <p:anim calcmode="lin" valueType="num">
                                      <p:cBhvr>
                                        <p:cTn id="29" dur="1000" fill="hold"/>
                                        <p:tgtEl>
                                          <p:spTgt spid="1048664"/>
                                        </p:tgtEl>
                                        <p:attrNameLst>
                                          <p:attrName>ppt_x</p:attrName>
                                        </p:attrNameLst>
                                      </p:cBhvr>
                                      <p:tavLst>
                                        <p:tav tm="0">
                                          <p:val>
                                            <p:strVal val="#ppt_x"/>
                                          </p:val>
                                        </p:tav>
                                        <p:tav tm="100000">
                                          <p:val>
                                            <p:strVal val="#ppt_x"/>
                                          </p:val>
                                        </p:tav>
                                      </p:tavLst>
                                    </p:anim>
                                    <p:anim calcmode="lin" valueType="num">
                                      <p:cBhvr>
                                        <p:cTn id="30" dur="1000" fill="hold"/>
                                        <p:tgtEl>
                                          <p:spTgt spid="1048664"/>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048666"/>
                                        </p:tgtEl>
                                        <p:attrNameLst>
                                          <p:attrName>style.visibility</p:attrName>
                                        </p:attrNameLst>
                                      </p:cBhvr>
                                      <p:to>
                                        <p:strVal val="visible"/>
                                      </p:to>
                                    </p:set>
                                    <p:animEffect transition="in" filter="fade">
                                      <p:cBhvr>
                                        <p:cTn id="34" dur="1000"/>
                                        <p:tgtEl>
                                          <p:spTgt spid="1048666"/>
                                        </p:tgtEl>
                                      </p:cBhvr>
                                    </p:animEffect>
                                    <p:anim calcmode="lin" valueType="num">
                                      <p:cBhvr>
                                        <p:cTn id="35" dur="1000" fill="hold"/>
                                        <p:tgtEl>
                                          <p:spTgt spid="1048666"/>
                                        </p:tgtEl>
                                        <p:attrNameLst>
                                          <p:attrName>ppt_x</p:attrName>
                                        </p:attrNameLst>
                                      </p:cBhvr>
                                      <p:tavLst>
                                        <p:tav tm="0">
                                          <p:val>
                                            <p:strVal val="#ppt_x"/>
                                          </p:val>
                                        </p:tav>
                                        <p:tav tm="100000">
                                          <p:val>
                                            <p:strVal val="#ppt_x"/>
                                          </p:val>
                                        </p:tav>
                                      </p:tavLst>
                                    </p:anim>
                                    <p:anim calcmode="lin" valueType="num">
                                      <p:cBhvr>
                                        <p:cTn id="36" dur="1000" fill="hold"/>
                                        <p:tgtEl>
                                          <p:spTgt spid="104866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48667"/>
                                        </p:tgtEl>
                                        <p:attrNameLst>
                                          <p:attrName>style.visibility</p:attrName>
                                        </p:attrNameLst>
                                      </p:cBhvr>
                                      <p:to>
                                        <p:strVal val="visible"/>
                                      </p:to>
                                    </p:set>
                                    <p:animEffect transition="in" filter="fade">
                                      <p:cBhvr>
                                        <p:cTn id="39" dur="1000"/>
                                        <p:tgtEl>
                                          <p:spTgt spid="1048667"/>
                                        </p:tgtEl>
                                      </p:cBhvr>
                                    </p:animEffect>
                                    <p:anim calcmode="lin" valueType="num">
                                      <p:cBhvr>
                                        <p:cTn id="40" dur="1000" fill="hold"/>
                                        <p:tgtEl>
                                          <p:spTgt spid="1048667"/>
                                        </p:tgtEl>
                                        <p:attrNameLst>
                                          <p:attrName>ppt_x</p:attrName>
                                        </p:attrNameLst>
                                      </p:cBhvr>
                                      <p:tavLst>
                                        <p:tav tm="0">
                                          <p:val>
                                            <p:strVal val="#ppt_x"/>
                                          </p:val>
                                        </p:tav>
                                        <p:tav tm="100000">
                                          <p:val>
                                            <p:strVal val="#ppt_x"/>
                                          </p:val>
                                        </p:tav>
                                      </p:tavLst>
                                    </p:anim>
                                    <p:anim calcmode="lin" valueType="num">
                                      <p:cBhvr>
                                        <p:cTn id="41" dur="1000" fill="hold"/>
                                        <p:tgtEl>
                                          <p:spTgt spid="104866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48668"/>
                                        </p:tgtEl>
                                        <p:attrNameLst>
                                          <p:attrName>style.visibility</p:attrName>
                                        </p:attrNameLst>
                                      </p:cBhvr>
                                      <p:to>
                                        <p:strVal val="visible"/>
                                      </p:to>
                                    </p:set>
                                    <p:animEffect transition="in" filter="fade">
                                      <p:cBhvr>
                                        <p:cTn id="44" dur="1000"/>
                                        <p:tgtEl>
                                          <p:spTgt spid="1048668"/>
                                        </p:tgtEl>
                                      </p:cBhvr>
                                    </p:animEffect>
                                    <p:anim calcmode="lin" valueType="num">
                                      <p:cBhvr>
                                        <p:cTn id="45" dur="1000" fill="hold"/>
                                        <p:tgtEl>
                                          <p:spTgt spid="1048668"/>
                                        </p:tgtEl>
                                        <p:attrNameLst>
                                          <p:attrName>ppt_x</p:attrName>
                                        </p:attrNameLst>
                                      </p:cBhvr>
                                      <p:tavLst>
                                        <p:tav tm="0">
                                          <p:val>
                                            <p:strVal val="#ppt_x"/>
                                          </p:val>
                                        </p:tav>
                                        <p:tav tm="100000">
                                          <p:val>
                                            <p:strVal val="#ppt_x"/>
                                          </p:val>
                                        </p:tav>
                                      </p:tavLst>
                                    </p:anim>
                                    <p:anim calcmode="lin" valueType="num">
                                      <p:cBhvr>
                                        <p:cTn id="46" dur="1000" fill="hold"/>
                                        <p:tgtEl>
                                          <p:spTgt spid="104866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8669"/>
                                        </p:tgtEl>
                                        <p:attrNameLst>
                                          <p:attrName>style.visibility</p:attrName>
                                        </p:attrNameLst>
                                      </p:cBhvr>
                                      <p:to>
                                        <p:strVal val="visible"/>
                                      </p:to>
                                    </p:set>
                                    <p:animEffect transition="in" filter="fade">
                                      <p:cBhvr>
                                        <p:cTn id="49" dur="1000"/>
                                        <p:tgtEl>
                                          <p:spTgt spid="1048669"/>
                                        </p:tgtEl>
                                      </p:cBhvr>
                                    </p:animEffect>
                                    <p:anim calcmode="lin" valueType="num">
                                      <p:cBhvr>
                                        <p:cTn id="50" dur="1000" fill="hold"/>
                                        <p:tgtEl>
                                          <p:spTgt spid="1048669"/>
                                        </p:tgtEl>
                                        <p:attrNameLst>
                                          <p:attrName>ppt_x</p:attrName>
                                        </p:attrNameLst>
                                      </p:cBhvr>
                                      <p:tavLst>
                                        <p:tav tm="0">
                                          <p:val>
                                            <p:strVal val="#ppt_x"/>
                                          </p:val>
                                        </p:tav>
                                        <p:tav tm="100000">
                                          <p:val>
                                            <p:strVal val="#ppt_x"/>
                                          </p:val>
                                        </p:tav>
                                      </p:tavLst>
                                    </p:anim>
                                    <p:anim calcmode="lin" valueType="num">
                                      <p:cBhvr>
                                        <p:cTn id="51" dur="1000" fill="hold"/>
                                        <p:tgtEl>
                                          <p:spTgt spid="1048669"/>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1048679"/>
                                        </p:tgtEl>
                                        <p:attrNameLst>
                                          <p:attrName>style.visibility</p:attrName>
                                        </p:attrNameLst>
                                      </p:cBhvr>
                                      <p:to>
                                        <p:strVal val="visible"/>
                                      </p:to>
                                    </p:set>
                                    <p:animEffect transition="in" filter="wipe(up)">
                                      <p:cBhvr>
                                        <p:cTn id="55" dur="2000"/>
                                        <p:tgtEl>
                                          <p:spTgt spid="104867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48665"/>
                                        </p:tgtEl>
                                        <p:attrNameLst>
                                          <p:attrName>style.visibility</p:attrName>
                                        </p:attrNameLst>
                                      </p:cBhvr>
                                      <p:to>
                                        <p:strVal val="visible"/>
                                      </p:to>
                                    </p:set>
                                    <p:animEffect transition="in" filter="fade">
                                      <p:cBhvr>
                                        <p:cTn id="60" dur="1000"/>
                                        <p:tgtEl>
                                          <p:spTgt spid="1048665"/>
                                        </p:tgtEl>
                                      </p:cBhvr>
                                    </p:animEffect>
                                    <p:anim calcmode="lin" valueType="num">
                                      <p:cBhvr>
                                        <p:cTn id="61" dur="1000" fill="hold"/>
                                        <p:tgtEl>
                                          <p:spTgt spid="1048665"/>
                                        </p:tgtEl>
                                        <p:attrNameLst>
                                          <p:attrName>ppt_x</p:attrName>
                                        </p:attrNameLst>
                                      </p:cBhvr>
                                      <p:tavLst>
                                        <p:tav tm="0">
                                          <p:val>
                                            <p:strVal val="#ppt_x"/>
                                          </p:val>
                                        </p:tav>
                                        <p:tav tm="100000">
                                          <p:val>
                                            <p:strVal val="#ppt_x"/>
                                          </p:val>
                                        </p:tav>
                                      </p:tavLst>
                                    </p:anim>
                                    <p:anim calcmode="lin" valueType="num">
                                      <p:cBhvr>
                                        <p:cTn id="62" dur="1000" fill="hold"/>
                                        <p:tgtEl>
                                          <p:spTgt spid="1048665"/>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2" presetClass="entr" presetSubtype="0" fill="hold" grpId="0" nodeType="afterEffect">
                                  <p:stCondLst>
                                    <p:cond delay="0"/>
                                  </p:stCondLst>
                                  <p:childTnLst>
                                    <p:set>
                                      <p:cBhvr>
                                        <p:cTn id="65" dur="1" fill="hold">
                                          <p:stCondLst>
                                            <p:cond delay="0"/>
                                          </p:stCondLst>
                                        </p:cTn>
                                        <p:tgtEl>
                                          <p:spTgt spid="1048670"/>
                                        </p:tgtEl>
                                        <p:attrNameLst>
                                          <p:attrName>style.visibility</p:attrName>
                                        </p:attrNameLst>
                                      </p:cBhvr>
                                      <p:to>
                                        <p:strVal val="visible"/>
                                      </p:to>
                                    </p:set>
                                    <p:animEffect transition="in" filter="fade">
                                      <p:cBhvr>
                                        <p:cTn id="66" dur="1000"/>
                                        <p:tgtEl>
                                          <p:spTgt spid="1048670"/>
                                        </p:tgtEl>
                                      </p:cBhvr>
                                    </p:animEffect>
                                    <p:anim calcmode="lin" valueType="num">
                                      <p:cBhvr>
                                        <p:cTn id="67" dur="1000" fill="hold"/>
                                        <p:tgtEl>
                                          <p:spTgt spid="1048670"/>
                                        </p:tgtEl>
                                        <p:attrNameLst>
                                          <p:attrName>ppt_x</p:attrName>
                                        </p:attrNameLst>
                                      </p:cBhvr>
                                      <p:tavLst>
                                        <p:tav tm="0">
                                          <p:val>
                                            <p:strVal val="#ppt_x"/>
                                          </p:val>
                                        </p:tav>
                                        <p:tav tm="100000">
                                          <p:val>
                                            <p:strVal val="#ppt_x"/>
                                          </p:val>
                                        </p:tav>
                                      </p:tavLst>
                                    </p:anim>
                                    <p:anim calcmode="lin" valueType="num">
                                      <p:cBhvr>
                                        <p:cTn id="68" dur="1000" fill="hold"/>
                                        <p:tgtEl>
                                          <p:spTgt spid="104867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48671"/>
                                        </p:tgtEl>
                                        <p:attrNameLst>
                                          <p:attrName>style.visibility</p:attrName>
                                        </p:attrNameLst>
                                      </p:cBhvr>
                                      <p:to>
                                        <p:strVal val="visible"/>
                                      </p:to>
                                    </p:set>
                                    <p:animEffect transition="in" filter="fade">
                                      <p:cBhvr>
                                        <p:cTn id="71" dur="1000"/>
                                        <p:tgtEl>
                                          <p:spTgt spid="1048671"/>
                                        </p:tgtEl>
                                      </p:cBhvr>
                                    </p:animEffect>
                                    <p:anim calcmode="lin" valueType="num">
                                      <p:cBhvr>
                                        <p:cTn id="72" dur="1000" fill="hold"/>
                                        <p:tgtEl>
                                          <p:spTgt spid="1048671"/>
                                        </p:tgtEl>
                                        <p:attrNameLst>
                                          <p:attrName>ppt_x</p:attrName>
                                        </p:attrNameLst>
                                      </p:cBhvr>
                                      <p:tavLst>
                                        <p:tav tm="0">
                                          <p:val>
                                            <p:strVal val="#ppt_x"/>
                                          </p:val>
                                        </p:tav>
                                        <p:tav tm="100000">
                                          <p:val>
                                            <p:strVal val="#ppt_x"/>
                                          </p:val>
                                        </p:tav>
                                      </p:tavLst>
                                    </p:anim>
                                    <p:anim calcmode="lin" valueType="num">
                                      <p:cBhvr>
                                        <p:cTn id="73" dur="1000" fill="hold"/>
                                        <p:tgtEl>
                                          <p:spTgt spid="104867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48672"/>
                                        </p:tgtEl>
                                        <p:attrNameLst>
                                          <p:attrName>style.visibility</p:attrName>
                                        </p:attrNameLst>
                                      </p:cBhvr>
                                      <p:to>
                                        <p:strVal val="visible"/>
                                      </p:to>
                                    </p:set>
                                    <p:animEffect transition="in" filter="fade">
                                      <p:cBhvr>
                                        <p:cTn id="76" dur="1000"/>
                                        <p:tgtEl>
                                          <p:spTgt spid="1048672"/>
                                        </p:tgtEl>
                                      </p:cBhvr>
                                    </p:animEffect>
                                    <p:anim calcmode="lin" valueType="num">
                                      <p:cBhvr>
                                        <p:cTn id="77" dur="1000" fill="hold"/>
                                        <p:tgtEl>
                                          <p:spTgt spid="1048672"/>
                                        </p:tgtEl>
                                        <p:attrNameLst>
                                          <p:attrName>ppt_x</p:attrName>
                                        </p:attrNameLst>
                                      </p:cBhvr>
                                      <p:tavLst>
                                        <p:tav tm="0">
                                          <p:val>
                                            <p:strVal val="#ppt_x"/>
                                          </p:val>
                                        </p:tav>
                                        <p:tav tm="100000">
                                          <p:val>
                                            <p:strVal val="#ppt_x"/>
                                          </p:val>
                                        </p:tav>
                                      </p:tavLst>
                                    </p:anim>
                                    <p:anim calcmode="lin" valueType="num">
                                      <p:cBhvr>
                                        <p:cTn id="78" dur="1000" fill="hold"/>
                                        <p:tgtEl>
                                          <p:spTgt spid="10486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048673"/>
                                        </p:tgtEl>
                                        <p:attrNameLst>
                                          <p:attrName>style.visibility</p:attrName>
                                        </p:attrNameLst>
                                      </p:cBhvr>
                                      <p:to>
                                        <p:strVal val="visible"/>
                                      </p:to>
                                    </p:set>
                                    <p:animEffect transition="in" filter="fade">
                                      <p:cBhvr>
                                        <p:cTn id="81" dur="1000"/>
                                        <p:tgtEl>
                                          <p:spTgt spid="1048673"/>
                                        </p:tgtEl>
                                      </p:cBhvr>
                                    </p:animEffect>
                                    <p:anim calcmode="lin" valueType="num">
                                      <p:cBhvr>
                                        <p:cTn id="82" dur="1000" fill="hold"/>
                                        <p:tgtEl>
                                          <p:spTgt spid="1048673"/>
                                        </p:tgtEl>
                                        <p:attrNameLst>
                                          <p:attrName>ppt_x</p:attrName>
                                        </p:attrNameLst>
                                      </p:cBhvr>
                                      <p:tavLst>
                                        <p:tav tm="0">
                                          <p:val>
                                            <p:strVal val="#ppt_x"/>
                                          </p:val>
                                        </p:tav>
                                        <p:tav tm="100000">
                                          <p:val>
                                            <p:strVal val="#ppt_x"/>
                                          </p:val>
                                        </p:tav>
                                      </p:tavLst>
                                    </p:anim>
                                    <p:anim calcmode="lin" valueType="num">
                                      <p:cBhvr>
                                        <p:cTn id="83" dur="1000" fill="hold"/>
                                        <p:tgtEl>
                                          <p:spTgt spid="10486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4" restart="whenNotActive" fill="hold" evtFilter="cancelBubble" nodeType="interactiveSeq">
                <p:stCondLst>
                  <p:cond evt="onClick" delay="0">
                    <p:tgtEl>
                      <p:spTgt spid="1048666"/>
                    </p:tgtEl>
                  </p:cond>
                </p:stCondLst>
                <p:endSync evt="end" delay="0">
                  <p:rtn val="all"/>
                </p:endSync>
                <p:childTnLst>
                  <p:par>
                    <p:cTn id="85" fill="hold">
                      <p:stCondLst>
                        <p:cond delay="0"/>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2097177"/>
                                        </p:tgtEl>
                                        <p:attrNameLst>
                                          <p:attrName>style.visibility</p:attrName>
                                        </p:attrNameLst>
                                      </p:cBhvr>
                                      <p:to>
                                        <p:strVal val="visible"/>
                                      </p:to>
                                    </p:set>
                                    <p:animEffect transition="in" filter="wipe(down)">
                                      <p:cBhvr>
                                        <p:cTn id="89" dur="500"/>
                                        <p:tgtEl>
                                          <p:spTgt spid="2097177"/>
                                        </p:tgtEl>
                                      </p:cBhvr>
                                    </p:animEffect>
                                  </p:childTnLst>
                                </p:cTn>
                              </p:par>
                            </p:childTnLst>
                          </p:cTn>
                        </p:par>
                      </p:childTnLst>
                    </p:cTn>
                  </p:par>
                </p:childTnLst>
              </p:cTn>
              <p:nextCondLst>
                <p:cond evt="onClick" delay="0">
                  <p:tgtEl>
                    <p:spTgt spid="1048666"/>
                  </p:tgtEl>
                </p:cond>
              </p:nextCondLst>
            </p:seq>
            <p:seq concurrent="1" nextAc="seek">
              <p:cTn id="90" restart="whenNotActive" fill="hold" evtFilter="cancelBubble" nodeType="interactiveSeq">
                <p:stCondLst>
                  <p:cond evt="onClick" delay="0">
                    <p:tgtEl>
                      <p:spTgt spid="1048667"/>
                    </p:tgtEl>
                  </p:cond>
                </p:stCondLst>
                <p:endSync evt="end" delay="0">
                  <p:rtn val="all"/>
                </p:endSync>
                <p:childTnLst>
                  <p:par>
                    <p:cTn id="91" fill="hold">
                      <p:stCondLst>
                        <p:cond delay="0"/>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2097176"/>
                                        </p:tgtEl>
                                        <p:attrNameLst>
                                          <p:attrName>style.visibility</p:attrName>
                                        </p:attrNameLst>
                                      </p:cBhvr>
                                      <p:to>
                                        <p:strVal val="visible"/>
                                      </p:to>
                                    </p:set>
                                    <p:animEffect transition="in" filter="wipe(down)">
                                      <p:cBhvr>
                                        <p:cTn id="95" dur="500"/>
                                        <p:tgtEl>
                                          <p:spTgt spid="2097176"/>
                                        </p:tgtEl>
                                      </p:cBhvr>
                                    </p:animEffect>
                                  </p:childTnLst>
                                </p:cTn>
                              </p:par>
                            </p:childTnLst>
                          </p:cTn>
                        </p:par>
                      </p:childTnLst>
                    </p:cTn>
                  </p:par>
                </p:childTnLst>
              </p:cTn>
              <p:nextCondLst>
                <p:cond evt="onClick" delay="0">
                  <p:tgtEl>
                    <p:spTgt spid="1048667"/>
                  </p:tgtEl>
                </p:cond>
              </p:nextCondLst>
            </p:seq>
            <p:seq concurrent="1" nextAc="seek">
              <p:cTn id="96" restart="whenNotActive" fill="hold" evtFilter="cancelBubble" nodeType="interactiveSeq">
                <p:stCondLst>
                  <p:cond evt="onClick" delay="0">
                    <p:tgtEl>
                      <p:spTgt spid="1048668"/>
                    </p:tgtEl>
                  </p:cond>
                </p:stCondLst>
                <p:endSync evt="end" delay="0">
                  <p:rtn val="all"/>
                </p:endSync>
                <p:childTnLst>
                  <p:par>
                    <p:cTn id="97" fill="hold">
                      <p:stCondLst>
                        <p:cond delay="0"/>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048675"/>
                                        </p:tgtEl>
                                        <p:attrNameLst>
                                          <p:attrName>style.visibility</p:attrName>
                                        </p:attrNameLst>
                                      </p:cBhvr>
                                      <p:to>
                                        <p:strVal val="visible"/>
                                      </p:to>
                                    </p:set>
                                    <p:animEffect transition="in" filter="wipe(down)">
                                      <p:cBhvr>
                                        <p:cTn id="101" dur="500"/>
                                        <p:tgtEl>
                                          <p:spTgt spid="1048675"/>
                                        </p:tgtEl>
                                      </p:cBhvr>
                                    </p:animEffect>
                                  </p:childTnLst>
                                </p:cTn>
                              </p:par>
                            </p:childTnLst>
                          </p:cTn>
                        </p:par>
                      </p:childTnLst>
                    </p:cTn>
                  </p:par>
                </p:childTnLst>
              </p:cTn>
              <p:nextCondLst>
                <p:cond evt="onClick" delay="0">
                  <p:tgtEl>
                    <p:spTgt spid="1048668"/>
                  </p:tgtEl>
                </p:cond>
              </p:nextCondLst>
            </p:seq>
            <p:seq concurrent="1" nextAc="seek">
              <p:cTn id="102" restart="whenNotActive" fill="hold" evtFilter="cancelBubble" nodeType="interactiveSeq">
                <p:stCondLst>
                  <p:cond evt="onClick" delay="0">
                    <p:tgtEl>
                      <p:spTgt spid="1048669"/>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2097175"/>
                                        </p:tgtEl>
                                        <p:attrNameLst>
                                          <p:attrName>style.visibility</p:attrName>
                                        </p:attrNameLst>
                                      </p:cBhvr>
                                      <p:to>
                                        <p:strVal val="visible"/>
                                      </p:to>
                                    </p:set>
                                    <p:animEffect transition="in" filter="wipe(down)">
                                      <p:cBhvr>
                                        <p:cTn id="107" dur="500"/>
                                        <p:tgtEl>
                                          <p:spTgt spid="2097175"/>
                                        </p:tgtEl>
                                      </p:cBhvr>
                                    </p:animEffect>
                                  </p:childTnLst>
                                </p:cTn>
                              </p:par>
                            </p:childTnLst>
                          </p:cTn>
                        </p:par>
                      </p:childTnLst>
                    </p:cTn>
                  </p:par>
                </p:childTnLst>
              </p:cTn>
              <p:nextCondLst>
                <p:cond evt="onClick" delay="0">
                  <p:tgtEl>
                    <p:spTgt spid="1048669"/>
                  </p:tgtEl>
                </p:cond>
              </p:nextCondLst>
            </p:seq>
            <p:seq concurrent="1" nextAc="seek">
              <p:cTn id="108" restart="whenNotActive" fill="hold" evtFilter="cancelBubble" nodeType="interactiveSeq">
                <p:stCondLst>
                  <p:cond evt="onClick" delay="0">
                    <p:tgtEl>
                      <p:spTgt spid="1048670"/>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2097172"/>
                                        </p:tgtEl>
                                        <p:attrNameLst>
                                          <p:attrName>style.visibility</p:attrName>
                                        </p:attrNameLst>
                                      </p:cBhvr>
                                      <p:to>
                                        <p:strVal val="visible"/>
                                      </p:to>
                                    </p:set>
                                    <p:animEffect transition="in" filter="wipe(down)">
                                      <p:cBhvr>
                                        <p:cTn id="113" dur="500"/>
                                        <p:tgtEl>
                                          <p:spTgt spid="2097172"/>
                                        </p:tgtEl>
                                      </p:cBhvr>
                                    </p:animEffect>
                                  </p:childTnLst>
                                </p:cTn>
                              </p:par>
                            </p:childTnLst>
                          </p:cTn>
                        </p:par>
                      </p:childTnLst>
                    </p:cTn>
                  </p:par>
                </p:childTnLst>
              </p:cTn>
              <p:nextCondLst>
                <p:cond evt="onClick" delay="0">
                  <p:tgtEl>
                    <p:spTgt spid="1048670"/>
                  </p:tgtEl>
                </p:cond>
              </p:nextCondLst>
            </p:seq>
            <p:seq concurrent="1" nextAc="seek">
              <p:cTn id="114" restart="whenNotActive" fill="hold" evtFilter="cancelBubble" nodeType="interactiveSeq">
                <p:stCondLst>
                  <p:cond evt="onClick" delay="0">
                    <p:tgtEl>
                      <p:spTgt spid="1048671"/>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2097174"/>
                                        </p:tgtEl>
                                        <p:attrNameLst>
                                          <p:attrName>style.visibility</p:attrName>
                                        </p:attrNameLst>
                                      </p:cBhvr>
                                      <p:to>
                                        <p:strVal val="visible"/>
                                      </p:to>
                                    </p:set>
                                    <p:animEffect transition="in" filter="wipe(down)">
                                      <p:cBhvr>
                                        <p:cTn id="119" dur="500"/>
                                        <p:tgtEl>
                                          <p:spTgt spid="2097174"/>
                                        </p:tgtEl>
                                      </p:cBhvr>
                                    </p:animEffect>
                                  </p:childTnLst>
                                </p:cTn>
                              </p:par>
                            </p:childTnLst>
                          </p:cTn>
                        </p:par>
                      </p:childTnLst>
                    </p:cTn>
                  </p:par>
                </p:childTnLst>
              </p:cTn>
              <p:nextCondLst>
                <p:cond evt="onClick" delay="0">
                  <p:tgtEl>
                    <p:spTgt spid="1048671"/>
                  </p:tgtEl>
                </p:cond>
              </p:nextCondLst>
            </p:seq>
            <p:seq concurrent="1" nextAc="seek">
              <p:cTn id="120" restart="whenNotActive" fill="hold" evtFilter="cancelBubble" nodeType="interactiveSeq">
                <p:stCondLst>
                  <p:cond evt="onClick" delay="0">
                    <p:tgtEl>
                      <p:spTgt spid="1048672"/>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2097173"/>
                                        </p:tgtEl>
                                        <p:attrNameLst>
                                          <p:attrName>style.visibility</p:attrName>
                                        </p:attrNameLst>
                                      </p:cBhvr>
                                      <p:to>
                                        <p:strVal val="visible"/>
                                      </p:to>
                                    </p:set>
                                    <p:animEffect transition="in" filter="wipe(down)">
                                      <p:cBhvr>
                                        <p:cTn id="125" dur="500"/>
                                        <p:tgtEl>
                                          <p:spTgt spid="2097173"/>
                                        </p:tgtEl>
                                      </p:cBhvr>
                                    </p:animEffect>
                                  </p:childTnLst>
                                </p:cTn>
                              </p:par>
                            </p:childTnLst>
                          </p:cTn>
                        </p:par>
                      </p:childTnLst>
                    </p:cTn>
                  </p:par>
                </p:childTnLst>
              </p:cTn>
              <p:nextCondLst>
                <p:cond evt="onClick" delay="0">
                  <p:tgtEl>
                    <p:spTgt spid="1048672"/>
                  </p:tgtEl>
                </p:cond>
              </p:nextCondLst>
            </p:seq>
            <p:seq concurrent="1" nextAc="seek">
              <p:cTn id="126" restart="whenNotActive" fill="hold" evtFilter="cancelBubble" nodeType="interactiveSeq">
                <p:stCondLst>
                  <p:cond evt="onClick" delay="0">
                    <p:tgtEl>
                      <p:spTgt spid="1048673"/>
                    </p:tgtEl>
                  </p:cond>
                </p:stCondLst>
                <p:endSync evt="end" delay="0">
                  <p:rtn val="all"/>
                </p:endSync>
                <p:childTnLst>
                  <p:par>
                    <p:cTn id="127" fill="hold">
                      <p:stCondLst>
                        <p:cond delay="0"/>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1048674"/>
                                        </p:tgtEl>
                                        <p:attrNameLst>
                                          <p:attrName>style.visibility</p:attrName>
                                        </p:attrNameLst>
                                      </p:cBhvr>
                                      <p:to>
                                        <p:strVal val="visible"/>
                                      </p:to>
                                    </p:set>
                                    <p:animEffect transition="in" filter="wipe(down)">
                                      <p:cBhvr>
                                        <p:cTn id="131" dur="500"/>
                                        <p:tgtEl>
                                          <p:spTgt spid="1048674"/>
                                        </p:tgtEl>
                                      </p:cBhvr>
                                    </p:animEffect>
                                  </p:childTnLst>
                                </p:cTn>
                              </p:par>
                            </p:childTnLst>
                          </p:cTn>
                        </p:par>
                      </p:childTnLst>
                    </p:cTn>
                  </p:par>
                </p:childTnLst>
              </p:cTn>
              <p:nextCondLst>
                <p:cond evt="onClick" delay="0">
                  <p:tgtEl>
                    <p:spTgt spid="1048673"/>
                  </p:tgtEl>
                </p:cond>
              </p:nextCondLst>
            </p:seq>
          </p:childTnLst>
        </p:cTn>
      </p:par>
    </p:tnLst>
    <p:bldLst>
      <p:bldP spid="1048664" grpId="0"/>
      <p:bldP spid="1048665" grpId="0"/>
      <p:bldP spid="1048666" grpId="0"/>
      <p:bldP spid="1048667" grpId="0"/>
      <p:bldP spid="1048668" grpId="0"/>
      <p:bldP spid="1048669" grpId="0"/>
      <p:bldP spid="1048670" grpId="0"/>
      <p:bldP spid="1048671" grpId="0"/>
      <p:bldP spid="1048672" grpId="0"/>
      <p:bldP spid="1048673" grpId="0"/>
      <p:bldP spid="1048674" grpId="0" animBg="1"/>
      <p:bldP spid="1048675" grpId="0" animBg="1"/>
      <p:bldP spid="1048676" grpId="0"/>
      <p:bldP spid="1048677" grpId="0"/>
      <p:bldP spid="1048678" grpId="0"/>
      <p:bldP spid="10486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extBox 2"/>
          <p:cNvSpPr txBox="1"/>
          <p:nvPr/>
        </p:nvSpPr>
        <p:spPr>
          <a:xfrm>
            <a:off x="1000878" y="2659191"/>
            <a:ext cx="9064945" cy="1754326"/>
          </a:xfrm>
          <a:prstGeom prst="rect">
            <a:avLst/>
          </a:prstGeom>
          <a:noFill/>
        </p:spPr>
        <p:txBody>
          <a:bodyPr wrap="square" rtlCol="0">
            <a:spAutoFit/>
          </a:bodyPr>
          <a:lstStyle/>
          <a:p>
            <a:pPr algn="ctr"/>
            <a:r>
              <a:rPr lang="bn-IN" sz="5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সেলসিয়াস ও ফারেনহাইট স্কেলের সম্পর্ক</a:t>
            </a:r>
            <a:r>
              <a:rPr lang="en-US" sz="5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 আনবে</a:t>
            </a:r>
            <a:r>
              <a:rPr lang="bn-BD" sz="5400" dirty="0">
                <a:solidFill>
                  <a:srgbClr val="002060"/>
                </a:solidFill>
                <a:effectLst>
                  <a:outerShdw blurRad="38100" dist="38100" dir="2700000" algn="tl">
                    <a:srgbClr val="000000">
                      <a:alpha val="43137"/>
                    </a:srgbClr>
                  </a:outerShdw>
                </a:effectLst>
                <a:latin typeface="NikoshBAN" pitchFamily="2" charset="0"/>
                <a:cs typeface="NikoshBAN" pitchFamily="2" charset="0"/>
              </a:rPr>
              <a:t>।</a:t>
            </a:r>
            <a:r>
              <a:rPr lang="bn-IN" sz="5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84" name="Rectangle 3"/>
          <p:cNvSpPr/>
          <p:nvPr/>
        </p:nvSpPr>
        <p:spPr>
          <a:xfrm>
            <a:off x="1546708" y="464695"/>
            <a:ext cx="8519116" cy="1569660"/>
          </a:xfrm>
          <a:prstGeom prst="rect">
            <a:avLst/>
          </a:prstGeom>
        </p:spPr>
        <p:txBody>
          <a:bodyPr wrap="square">
            <a:spAutoFit/>
            <a:scene3d>
              <a:camera prst="orthographicFront"/>
              <a:lightRig rig="threePt" dir="t"/>
            </a:scene3d>
            <a:sp3d extrusionH="190500">
              <a:bevelT w="38100" h="38100" prst="angle"/>
            </a:sp3d>
          </a:bodyPr>
          <a:lstStyle/>
          <a:p>
            <a:pPr algn="ctr"/>
            <a:r>
              <a:rPr lang="bn-IN" sz="9600" b="1" dirty="0">
                <a:gradFill>
                  <a:gsLst>
                    <a:gs pos="36000">
                      <a:srgbClr val="C00000"/>
                    </a:gs>
                    <a:gs pos="47000">
                      <a:srgbClr val="FFC000"/>
                    </a:gs>
                    <a:gs pos="62000">
                      <a:srgbClr val="002060"/>
                    </a:gs>
                    <a:gs pos="85000">
                      <a:srgbClr val="00B050"/>
                    </a:gs>
                  </a:gsLst>
                  <a:lin ang="5400000" scaled="1"/>
                </a:gradFill>
                <a:effectLst>
                  <a:outerShdw blurRad="38100" dist="38100" dir="2700000" algn="tl">
                    <a:srgbClr val="000000">
                      <a:alpha val="43137"/>
                    </a:srgbClr>
                  </a:outerShdw>
                </a:effectLst>
                <a:latin typeface="NikoshBAN" pitchFamily="2" charset="0"/>
                <a:cs typeface="NikoshBAN" pitchFamily="2" charset="0"/>
              </a:rPr>
              <a:t>বাড়ির কাজ </a:t>
            </a:r>
            <a:endParaRPr lang="en-US" sz="9600" b="1" dirty="0">
              <a:gradFill>
                <a:gsLst>
                  <a:gs pos="36000">
                    <a:srgbClr val="C00000"/>
                  </a:gs>
                  <a:gs pos="47000">
                    <a:srgbClr val="FFC000"/>
                  </a:gs>
                  <a:gs pos="62000">
                    <a:srgbClr val="002060"/>
                  </a:gs>
                  <a:gs pos="85000">
                    <a:srgbClr val="00B050"/>
                  </a:gs>
                </a:gsLst>
                <a:lin ang="5400000" scaled="1"/>
              </a:gradFill>
            </a:endParaRPr>
          </a:p>
        </p:txBody>
      </p:sp>
      <p:sp>
        <p:nvSpPr>
          <p:cNvPr id="4" name="Half Frame 3"/>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5352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84"/>
                                        </p:tgtEl>
                                        <p:attrNameLst>
                                          <p:attrName>style.visibility</p:attrName>
                                        </p:attrNameLst>
                                      </p:cBhvr>
                                      <p:to>
                                        <p:strVal val="visible"/>
                                      </p:to>
                                    </p:set>
                                    <p:anim calcmode="lin" valueType="num">
                                      <p:cBhvr>
                                        <p:cTn id="7" dur="1000" fill="hold"/>
                                        <p:tgtEl>
                                          <p:spTgt spid="1048684"/>
                                        </p:tgtEl>
                                        <p:attrNameLst>
                                          <p:attrName>ppt_w</p:attrName>
                                        </p:attrNameLst>
                                      </p:cBhvr>
                                      <p:tavLst>
                                        <p:tav tm="0">
                                          <p:val>
                                            <p:fltVal val="0"/>
                                          </p:val>
                                        </p:tav>
                                        <p:tav tm="100000">
                                          <p:val>
                                            <p:strVal val="#ppt_w"/>
                                          </p:val>
                                        </p:tav>
                                      </p:tavLst>
                                    </p:anim>
                                    <p:anim calcmode="lin" valueType="num">
                                      <p:cBhvr>
                                        <p:cTn id="8" dur="1000" fill="hold"/>
                                        <p:tgtEl>
                                          <p:spTgt spid="1048684"/>
                                        </p:tgtEl>
                                        <p:attrNameLst>
                                          <p:attrName>ppt_h</p:attrName>
                                        </p:attrNameLst>
                                      </p:cBhvr>
                                      <p:tavLst>
                                        <p:tav tm="0">
                                          <p:val>
                                            <p:fltVal val="0"/>
                                          </p:val>
                                        </p:tav>
                                        <p:tav tm="100000">
                                          <p:val>
                                            <p:strVal val="#ppt_h"/>
                                          </p:val>
                                        </p:tav>
                                      </p:tavLst>
                                    </p:anim>
                                    <p:animEffect transition="in" filter="fade">
                                      <p:cBhvr>
                                        <p:cTn id="9" dur="1000"/>
                                        <p:tgtEl>
                                          <p:spTgt spid="1048684"/>
                                        </p:tgtEl>
                                      </p:cBhvr>
                                    </p:animEffect>
                                  </p:childTnLst>
                                </p:cTn>
                              </p:par>
                            </p:childTnLst>
                          </p:cTn>
                        </p:par>
                        <p:par>
                          <p:cTn id="10" fill="hold">
                            <p:stCondLst>
                              <p:cond delay="1000"/>
                            </p:stCondLst>
                            <p:childTnLst>
                              <p:par>
                                <p:cTn id="11" presetID="53" presetClass="entr" presetSubtype="16" fill="hold" grpId="0" nodeType="afterEffect">
                                  <p:stCondLst>
                                    <p:cond delay="0"/>
                                  </p:stCondLst>
                                  <p:iterate type="wd">
                                    <p:tmPct val="0"/>
                                  </p:iterate>
                                  <p:childTnLst>
                                    <p:set>
                                      <p:cBhvr>
                                        <p:cTn id="12" dur="1" fill="hold">
                                          <p:stCondLst>
                                            <p:cond delay="0"/>
                                          </p:stCondLst>
                                        </p:cTn>
                                        <p:tgtEl>
                                          <p:spTgt spid="1048683"/>
                                        </p:tgtEl>
                                        <p:attrNameLst>
                                          <p:attrName>style.visibility</p:attrName>
                                        </p:attrNameLst>
                                      </p:cBhvr>
                                      <p:to>
                                        <p:strVal val="visible"/>
                                      </p:to>
                                    </p:set>
                                    <p:anim calcmode="lin" valueType="num">
                                      <p:cBhvr>
                                        <p:cTn id="13" dur="1000" fill="hold"/>
                                        <p:tgtEl>
                                          <p:spTgt spid="1048683"/>
                                        </p:tgtEl>
                                        <p:attrNameLst>
                                          <p:attrName>ppt_w</p:attrName>
                                        </p:attrNameLst>
                                      </p:cBhvr>
                                      <p:tavLst>
                                        <p:tav tm="0">
                                          <p:val>
                                            <p:fltVal val="0"/>
                                          </p:val>
                                        </p:tav>
                                        <p:tav tm="100000">
                                          <p:val>
                                            <p:strVal val="#ppt_w"/>
                                          </p:val>
                                        </p:tav>
                                      </p:tavLst>
                                    </p:anim>
                                    <p:anim calcmode="lin" valueType="num">
                                      <p:cBhvr>
                                        <p:cTn id="14" dur="1000" fill="hold"/>
                                        <p:tgtEl>
                                          <p:spTgt spid="1048683"/>
                                        </p:tgtEl>
                                        <p:attrNameLst>
                                          <p:attrName>ppt_h</p:attrName>
                                        </p:attrNameLst>
                                      </p:cBhvr>
                                      <p:tavLst>
                                        <p:tav tm="0">
                                          <p:val>
                                            <p:fltVal val="0"/>
                                          </p:val>
                                        </p:tav>
                                        <p:tav tm="100000">
                                          <p:val>
                                            <p:strVal val="#ppt_h"/>
                                          </p:val>
                                        </p:tav>
                                      </p:tavLst>
                                    </p:anim>
                                    <p:animEffect transition="in" filter="fade">
                                      <p:cBhvr>
                                        <p:cTn id="15" dur="1000"/>
                                        <p:tgtEl>
                                          <p:spTgt spid="1048683"/>
                                        </p:tgtEl>
                                      </p:cBhvr>
                                    </p:animEffect>
                                  </p:childTnLst>
                                </p:cTn>
                              </p:par>
                              <p:par>
                                <p:cTn id="16" presetID="3" presetClass="emph" presetSubtype="10" repeatCount="indefinite" fill="hold" grpId="1" nodeType="withEffect">
                                  <p:stCondLst>
                                    <p:cond delay="0"/>
                                  </p:stCondLst>
                                  <p:iterate type="wd">
                                    <p:tmPct val="10000"/>
                                  </p:iterate>
                                  <p:childTnLst>
                                    <p:animClr clrSpc="hsl" dir="ccw">
                                      <p:cBhvr override="childStyle">
                                        <p:cTn id="17" dur="2000" fill="hold"/>
                                        <p:tgtEl>
                                          <p:spTgt spid="104868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3" grpId="0"/>
      <p:bldP spid="1048683" grpId="1"/>
      <p:bldP spid="10486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4DDB1EE2-6A34-47A2-84BC-CFD330FB88D2}"/>
              </a:ext>
            </a:extLst>
          </p:cNvPr>
          <p:cNvGrpSpPr/>
          <p:nvPr/>
        </p:nvGrpSpPr>
        <p:grpSpPr>
          <a:xfrm>
            <a:off x="4667314" y="474330"/>
            <a:ext cx="2764393" cy="860083"/>
            <a:chOff x="3466236" y="587580"/>
            <a:chExt cx="3503945" cy="860083"/>
          </a:xfrm>
        </p:grpSpPr>
        <p:sp>
          <p:nvSpPr>
            <p:cNvPr id="14" name="Rectangle: Rounded Corners 13">
              <a:extLst>
                <a:ext uri="{FF2B5EF4-FFF2-40B4-BE49-F238E27FC236}">
                  <a16:creationId xmlns:a16="http://schemas.microsoft.com/office/drawing/2014/main" xmlns="" id="{AD2C01CA-1658-402D-B1F0-D75E63C4F866}"/>
                </a:ext>
              </a:extLst>
            </p:cNvPr>
            <p:cNvSpPr/>
            <p:nvPr/>
          </p:nvSpPr>
          <p:spPr>
            <a:xfrm>
              <a:off x="3466237" y="587580"/>
              <a:ext cx="3503944" cy="860083"/>
            </a:xfrm>
            <a:prstGeom prst="roundRect">
              <a:avLst/>
            </a:prstGeom>
            <a:pattFill prst="pct30">
              <a:fgClr>
                <a:srgbClr val="7030A0"/>
              </a:fgClr>
              <a:bgClr>
                <a:schemeClr val="bg1"/>
              </a:bgClr>
            </a:pattFill>
            <a:ln w="63500">
              <a:solidFill>
                <a:srgbClr val="7030A0"/>
              </a:solidFill>
            </a:ln>
            <a:effectLst>
              <a:innerShdw blurRad="63500" dist="50800" dir="13500000">
                <a:prstClr val="black">
                  <a:alpha val="50000"/>
                </a:prstClr>
              </a:innerShdw>
            </a:effectLst>
            <a:scene3d>
              <a:camera prst="orthographicFront"/>
              <a:lightRig rig="threePt" dir="t"/>
            </a:scene3d>
            <a:sp3d>
              <a:bevelT prst="relaxedInse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C7111C5E-87AF-40A0-BAAD-A4EF4E14647D}"/>
                </a:ext>
              </a:extLst>
            </p:cNvPr>
            <p:cNvSpPr txBox="1"/>
            <p:nvPr/>
          </p:nvSpPr>
          <p:spPr>
            <a:xfrm>
              <a:off x="3466236" y="632900"/>
              <a:ext cx="3254373" cy="769441"/>
            </a:xfrm>
            <a:prstGeom prst="rect">
              <a:avLst/>
            </a:prstGeom>
            <a:noFill/>
          </p:spPr>
          <p:txBody>
            <a:bodyPr wrap="square" rtlCol="0">
              <a:spAutoFit/>
            </a:bodyPr>
            <a:lstStyle/>
            <a:p>
              <a:pPr algn="ctr"/>
              <a:r>
                <a:rPr lang="bn-IN" sz="4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US" sz="4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2" name="Group 1">
            <a:extLst>
              <a:ext uri="{FF2B5EF4-FFF2-40B4-BE49-F238E27FC236}">
                <a16:creationId xmlns:a16="http://schemas.microsoft.com/office/drawing/2014/main" xmlns="" id="{323D387E-1390-4338-BA39-CAAD76F59D58}"/>
              </a:ext>
            </a:extLst>
          </p:cNvPr>
          <p:cNvGrpSpPr/>
          <p:nvPr/>
        </p:nvGrpSpPr>
        <p:grpSpPr>
          <a:xfrm>
            <a:off x="-104211" y="1444070"/>
            <a:ext cx="6855077" cy="4559208"/>
            <a:chOff x="-104240" y="1257893"/>
            <a:chExt cx="6856862" cy="4969269"/>
          </a:xfrm>
        </p:grpSpPr>
        <p:sp>
          <p:nvSpPr>
            <p:cNvPr id="3" name="Rectangle 2">
              <a:extLst>
                <a:ext uri="{FF2B5EF4-FFF2-40B4-BE49-F238E27FC236}">
                  <a16:creationId xmlns:a16="http://schemas.microsoft.com/office/drawing/2014/main" xmlns="" id="{3897CFD5-BFB2-4F09-81B8-D0069C845B60}"/>
                </a:ext>
              </a:extLst>
            </p:cNvPr>
            <p:cNvSpPr/>
            <p:nvPr/>
          </p:nvSpPr>
          <p:spPr>
            <a:xfrm>
              <a:off x="-104240" y="3555308"/>
              <a:ext cx="6856862" cy="2583030"/>
            </a:xfrm>
            <a:prstGeom prst="rect">
              <a:avLst/>
            </a:prstGeom>
          </p:spPr>
          <p:txBody>
            <a:bodyPr wrap="square">
              <a:spAutoFit/>
            </a:bodyPr>
            <a:lstStyle/>
            <a:p>
              <a:pPr algn="ct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অধিকারী</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bn-IN" sz="2800" dirty="0" smtClean="0">
                  <a:effectLst>
                    <a:outerShdw blurRad="38100" dist="38100" dir="2700000" algn="tl">
                      <a:srgbClr val="000000">
                        <a:alpha val="43137"/>
                      </a:srgbClr>
                    </a:outerShdw>
                  </a:effectLst>
                  <a:latin typeface="SushreeCMJ" pitchFamily="2" charset="0"/>
                  <a:cs typeface="NikoshBAN" panose="02000000000000000000" pitchFamily="2" charset="0"/>
                </a:rPr>
                <a:t>(</a:t>
              </a:r>
              <a:r>
                <a:rPr lang="en-US" sz="2800" dirty="0" err="1" smtClean="0">
                  <a:effectLst>
                    <a:outerShdw blurRad="38100" dist="38100" dir="2700000" algn="tl">
                      <a:srgbClr val="000000">
                        <a:alpha val="43137"/>
                      </a:srgbClr>
                    </a:outerShdw>
                  </a:effectLst>
                  <a:latin typeface="SushreeCMJ" pitchFamily="2" charset="0"/>
                  <a:cs typeface="NikoshBAN" panose="02000000000000000000" pitchFamily="2" charset="0"/>
                </a:rPr>
                <a:t>বিজ্ঞান</a:t>
              </a:r>
              <a:r>
                <a:rPr lang="bn-IN" sz="2800" dirty="0" smtClean="0">
                  <a:effectLst>
                    <a:outerShdw blurRad="38100" dist="38100" dir="2700000" algn="tl">
                      <a:srgbClr val="000000">
                        <a:alpha val="43137"/>
                      </a:srgbClr>
                    </a:outerShdw>
                  </a:effectLst>
                  <a:latin typeface="SushreeCMJ" pitchFamily="2" charset="0"/>
                  <a:cs typeface="NikoshBAN" panose="02000000000000000000" pitchFamily="2" charset="0"/>
                </a:rPr>
                <a:t>)</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তিতপাড়া</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আদর্শ</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বিদ্যালয় </a:t>
              </a:r>
            </a:p>
            <a:p>
              <a:pPr algn="ct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ডিমলা</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নীলফামারী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a:t>
              </a: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০১৭</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৩৭ ৪৭৮২৮৪</a:t>
              </a:r>
            </a:p>
          </p:txBody>
        </p:sp>
        <p:sp>
          <p:nvSpPr>
            <p:cNvPr id="4" name="Rounded Rectangle 6">
              <a:extLst>
                <a:ext uri="{FF2B5EF4-FFF2-40B4-BE49-F238E27FC236}">
                  <a16:creationId xmlns:a16="http://schemas.microsoft.com/office/drawing/2014/main" xmlns="" id="{365CF44B-E786-4CC9-9AA5-334A396FEBB6}"/>
                </a:ext>
              </a:extLst>
            </p:cNvPr>
            <p:cNvSpPr/>
            <p:nvPr/>
          </p:nvSpPr>
          <p:spPr>
            <a:xfrm>
              <a:off x="899891" y="1257893"/>
              <a:ext cx="4804228" cy="49692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xmlns="" id="{A1C99E0C-64BD-4C6E-AC40-8AE22D823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12" y="1676400"/>
            <a:ext cx="1831690" cy="2174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451" y="1695450"/>
            <a:ext cx="1809750" cy="1809750"/>
          </a:xfrm>
          <a:prstGeom prst="rect">
            <a:avLst/>
          </a:prstGeom>
        </p:spPr>
      </p:pic>
      <p:grpSp>
        <p:nvGrpSpPr>
          <p:cNvPr id="17" name="Group 16">
            <a:extLst>
              <a:ext uri="{FF2B5EF4-FFF2-40B4-BE49-F238E27FC236}">
                <a16:creationId xmlns:a16="http://schemas.microsoft.com/office/drawing/2014/main" xmlns="" id="{323D387E-1390-4338-BA39-CAAD76F59D58}"/>
              </a:ext>
            </a:extLst>
          </p:cNvPr>
          <p:cNvGrpSpPr/>
          <p:nvPr/>
        </p:nvGrpSpPr>
        <p:grpSpPr>
          <a:xfrm>
            <a:off x="5487735" y="1444070"/>
            <a:ext cx="6855077" cy="4559208"/>
            <a:chOff x="-104240" y="1257893"/>
            <a:chExt cx="6856862" cy="4969269"/>
          </a:xfrm>
        </p:grpSpPr>
        <p:sp>
          <p:nvSpPr>
            <p:cNvPr id="18" name="Rectangle 17">
              <a:extLst>
                <a:ext uri="{FF2B5EF4-FFF2-40B4-BE49-F238E27FC236}">
                  <a16:creationId xmlns:a16="http://schemas.microsoft.com/office/drawing/2014/main" xmlns="" id="{3897CFD5-BFB2-4F09-81B8-D0069C845B60}"/>
                </a:ext>
              </a:extLst>
            </p:cNvPr>
            <p:cNvSpPr/>
            <p:nvPr/>
          </p:nvSpPr>
          <p:spPr>
            <a:xfrm>
              <a:off x="-104240" y="4013820"/>
              <a:ext cx="6856862" cy="570279"/>
            </a:xfrm>
            <a:prstGeom prst="rect">
              <a:avLst/>
            </a:prstGeom>
          </p:spPr>
          <p:txBody>
            <a:bodyPr wrap="square">
              <a:spAutoFit/>
            </a:bodyPr>
            <a:lstStyle/>
            <a:p>
              <a:pPr algn="ctr"/>
              <a:endPar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Rounded Rectangle 6">
              <a:extLst>
                <a:ext uri="{FF2B5EF4-FFF2-40B4-BE49-F238E27FC236}">
                  <a16:creationId xmlns:a16="http://schemas.microsoft.com/office/drawing/2014/main" xmlns="" id="{365CF44B-E786-4CC9-9AA5-334A396FEBB6}"/>
                </a:ext>
              </a:extLst>
            </p:cNvPr>
            <p:cNvSpPr/>
            <p:nvPr/>
          </p:nvSpPr>
          <p:spPr>
            <a:xfrm>
              <a:off x="899891" y="1257893"/>
              <a:ext cx="4804228" cy="49692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7297904" y="3972580"/>
            <a:ext cx="2929905" cy="1384995"/>
          </a:xfrm>
          <a:prstGeom prst="rect">
            <a:avLst/>
          </a:prstGeom>
          <a:noFill/>
        </p:spPr>
        <p:txBody>
          <a:bodyPr wrap="square" rtlCol="0">
            <a:spAutoFit/>
          </a:bodyPr>
          <a:lstStyle/>
          <a:p>
            <a:pPr algn="ctr"/>
            <a:r>
              <a:rPr lang="en-US" sz="2800" b="1" dirty="0" err="1" smtClean="0">
                <a:latin typeface="NikoshBAN" pitchFamily="2" charset="0"/>
                <a:cs typeface="NikoshBAN" pitchFamily="2" charset="0"/>
              </a:rPr>
              <a:t>অধ্যায়ঃ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তাপ</a:t>
            </a:r>
            <a:r>
              <a:rPr lang="en-US" sz="2800" b="1" dirty="0" smtClean="0">
                <a:latin typeface="NikoshBAN" pitchFamily="2" charset="0"/>
                <a:cs typeface="NikoshBAN" pitchFamily="2" charset="0"/>
              </a:rPr>
              <a:t> ও </a:t>
            </a:r>
            <a:r>
              <a:rPr lang="en-US" sz="2800" b="1" dirty="0" err="1" smtClean="0">
                <a:latin typeface="NikoshBAN" pitchFamily="2" charset="0"/>
                <a:cs typeface="NikoshBAN" pitchFamily="2" charset="0"/>
              </a:rPr>
              <a:t>তাপমাত্রা</a:t>
            </a:r>
            <a:r>
              <a:rPr lang="en-US" sz="2800" b="1" dirty="0" smtClean="0">
                <a:latin typeface="NikoshBAN" pitchFamily="2" charset="0"/>
                <a:cs typeface="NikoshBAN" pitchFamily="2" charset="0"/>
              </a:rPr>
              <a:t> </a:t>
            </a:r>
          </a:p>
          <a:p>
            <a:pPr algn="ctr"/>
            <a:r>
              <a:rPr lang="en-US" sz="2800" b="1" dirty="0" err="1" smtClean="0">
                <a:latin typeface="NikoshBAN" pitchFamily="2" charset="0"/>
                <a:cs typeface="NikoshBAN" pitchFamily="2" charset="0"/>
              </a:rPr>
              <a:t>শ্রণীঃ</a:t>
            </a:r>
            <a:r>
              <a:rPr lang="en-US" sz="2800" b="1" dirty="0" err="1">
                <a:latin typeface="NikoshBAN" pitchFamily="2" charset="0"/>
                <a:cs typeface="NikoshBAN" pitchFamily="2" charset="0"/>
              </a:rPr>
              <a:t>সপ্তম</a:t>
            </a:r>
            <a:r>
              <a:rPr lang="en-US" sz="2800" b="1" dirty="0">
                <a:latin typeface="NikoshBAN" pitchFamily="2" charset="0"/>
                <a:cs typeface="NikoshBAN" pitchFamily="2" charset="0"/>
              </a:rPr>
              <a:t> </a:t>
            </a:r>
            <a:endParaRPr lang="en-US" sz="2800" b="1" dirty="0" smtClean="0">
              <a:latin typeface="NikoshBAN" pitchFamily="2" charset="0"/>
              <a:cs typeface="NikoshBAN" pitchFamily="2" charset="0"/>
            </a:endParaRPr>
          </a:p>
          <a:p>
            <a:pPr algn="ctr"/>
            <a:r>
              <a:rPr lang="en-US" sz="2800" b="1" dirty="0" err="1" smtClean="0">
                <a:latin typeface="NikoshBAN" pitchFamily="2" charset="0"/>
                <a:cs typeface="NikoshBAN" pitchFamily="2" charset="0"/>
              </a:rPr>
              <a:t>সময়ঃ</a:t>
            </a:r>
            <a:r>
              <a:rPr lang="en-US" sz="2800" b="1" dirty="0" smtClean="0">
                <a:latin typeface="NikoshBAN" pitchFamily="2" charset="0"/>
                <a:cs typeface="NikoshBAN" pitchFamily="2" charset="0"/>
              </a:rPr>
              <a:t>  ৫০ </a:t>
            </a:r>
            <a:r>
              <a:rPr lang="en-US" sz="2800" b="1" dirty="0" err="1" smtClean="0">
                <a:latin typeface="NikoshBAN" pitchFamily="2" charset="0"/>
                <a:cs typeface="NikoshBAN" pitchFamily="2" charset="0"/>
              </a:rPr>
              <a:t>মিনিট</a:t>
            </a:r>
            <a:endParaRPr lang="en-US" sz="2800" b="1" dirty="0">
              <a:latin typeface="NikoshBAN" pitchFamily="2" charset="0"/>
              <a:cs typeface="NikoshBAN" pitchFamily="2" charset="0"/>
            </a:endParaRPr>
          </a:p>
        </p:txBody>
      </p:sp>
      <p:sp>
        <p:nvSpPr>
          <p:cNvPr id="20" name="Half Frame 19"/>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2" name="Half Frame 21"/>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3" name="Half Frame 22"/>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7959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2500"/>
                            </p:stCondLst>
                            <p:childTnLst>
                              <p:par>
                                <p:cTn id="15" presetID="2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childTnLst>
                          </p:cTn>
                        </p:par>
                        <p:par>
                          <p:cTn id="18" fill="hold">
                            <p:stCondLst>
                              <p:cond delay="4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5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55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6000"/>
                            </p:stCondLst>
                            <p:childTnLst>
                              <p:par>
                                <p:cTn id="37" presetID="53" presetClass="entr" presetSubtype="16"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extBox 2"/>
          <p:cNvSpPr txBox="1"/>
          <p:nvPr/>
        </p:nvSpPr>
        <p:spPr>
          <a:xfrm>
            <a:off x="1046620" y="1524000"/>
            <a:ext cx="8913078" cy="4114800"/>
          </a:xfrm>
          <a:prstGeom prst="rect">
            <a:avLst/>
          </a:prstGeom>
          <a:noFill/>
        </p:spPr>
        <p:txBody>
          <a:bodyPr wrap="square" rtlCol="0">
            <a:prstTxWarp prst="textPlain">
              <a:avLst/>
            </a:prstTxWarp>
            <a:spAutoFit/>
            <a:scene3d>
              <a:camera prst="isometricOffAxis2Left"/>
              <a:lightRig rig="threePt" dir="t"/>
            </a:scene3d>
            <a:sp3d extrusionH="57150">
              <a:bevelT w="38100" h="38100" prst="angle"/>
            </a:sp3d>
          </a:bodyPr>
          <a:lstStyle/>
          <a:p>
            <a:r>
              <a:rPr lang="bn-IN" sz="28700" dirty="0">
                <a:ln>
                  <a:solidFill>
                    <a:schemeClr val="accent2">
                      <a:lumMod val="75000"/>
                    </a:schemeClr>
                  </a:solidFill>
                </a:ln>
                <a:blipFill>
                  <a:blip r:embed="rId3"/>
                  <a:stretch>
                    <a:fillRect/>
                  </a:stretch>
                </a:blipFill>
                <a:effectLst>
                  <a:glow rad="63500">
                    <a:schemeClr val="accent3">
                      <a:satMod val="175000"/>
                      <a:alpha val="40000"/>
                    </a:schemeClr>
                  </a:glow>
                  <a:innerShdw blurRad="114300">
                    <a:prstClr val="black"/>
                  </a:innerShdw>
                  <a:reflection blurRad="6350" stA="55000" endA="300" endPos="45500" dir="5400000" sy="-100000" algn="bl" rotWithShape="0"/>
                </a:effectLst>
                <a:latin typeface="NikoshBAN" pitchFamily="2" charset="0"/>
                <a:cs typeface="NikoshBAN" pitchFamily="2" charset="0"/>
              </a:rPr>
              <a:t>ধন্যবাদ </a:t>
            </a:r>
            <a:endParaRPr lang="en-US" sz="28700" dirty="0">
              <a:ln>
                <a:solidFill>
                  <a:schemeClr val="accent2">
                    <a:lumMod val="75000"/>
                  </a:schemeClr>
                </a:solidFill>
              </a:ln>
              <a:blipFill>
                <a:blip r:embed="rId3"/>
                <a:stretch>
                  <a:fillRect/>
                </a:stretch>
              </a:blipFill>
              <a:effectLst>
                <a:glow rad="63500">
                  <a:schemeClr val="accent3">
                    <a:satMod val="175000"/>
                    <a:alpha val="40000"/>
                  </a:schemeClr>
                </a:glow>
                <a:innerShdw blurRad="114300">
                  <a:prstClr val="black"/>
                </a:innerShdw>
                <a:reflection blurRad="6350" stA="55000" endA="300" endPos="45500" dir="5400000" sy="-100000" algn="bl" rotWithShape="0"/>
              </a:effectLst>
              <a:latin typeface="NikoshBAN" pitchFamily="2" charset="0"/>
              <a:cs typeface="NikoshBAN" pitchFamily="2" charset="0"/>
            </a:endParaRPr>
          </a:p>
        </p:txBody>
      </p:sp>
      <p:sp>
        <p:nvSpPr>
          <p:cNvPr id="3" name="Half Frame 2"/>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1205265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1048685"/>
                                        </p:tgtEl>
                                        <p:attrNameLst>
                                          <p:attrName>style.visibility</p:attrName>
                                        </p:attrNameLst>
                                      </p:cBhvr>
                                      <p:to>
                                        <p:strVal val="visible"/>
                                      </p:to>
                                    </p:set>
                                    <p:animEffect transition="in" filter="fade">
                                      <p:cBhvr>
                                        <p:cTn id="7" dur="1000"/>
                                        <p:tgtEl>
                                          <p:spTgt spid="104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Rectangle 6"/>
          <p:cNvSpPr/>
          <p:nvPr/>
        </p:nvSpPr>
        <p:spPr>
          <a:xfrm>
            <a:off x="1880272" y="0"/>
            <a:ext cx="7920743" cy="1107996"/>
          </a:xfrm>
          <a:prstGeom prst="rect">
            <a:avLst/>
          </a:prstGeom>
        </p:spPr>
        <p:txBody>
          <a:bodyPr wrap="square">
            <a:spAutoFit/>
          </a:bodyPr>
          <a:lstStyle/>
          <a:p>
            <a:r>
              <a:rPr lang="bn-IN" sz="66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ভিডিওটি ভালভাবে দেখ?        </a:t>
            </a:r>
            <a:endParaRPr lang="en-US" sz="6600" dirty="0">
              <a:solidFill>
                <a:srgbClr val="002060"/>
              </a:solidFill>
            </a:endParaRPr>
          </a:p>
        </p:txBody>
      </p:sp>
      <p:pic>
        <p:nvPicPr>
          <p:cNvPr id="2097159" name="vlc-record-2017-11-05-20h45m47s-videoplayback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80272" y="1031070"/>
            <a:ext cx="8176471" cy="4795860"/>
          </a:xfrm>
          <a:prstGeom prst="rect">
            <a:avLst/>
          </a:prstGeom>
        </p:spPr>
      </p:pic>
      <p:sp>
        <p:nvSpPr>
          <p:cNvPr id="4" name="Half Frame 3"/>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24063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584"/>
                                        </p:tgtEl>
                                        <p:attrNameLst>
                                          <p:attrName>style.visibility</p:attrName>
                                        </p:attrNameLst>
                                      </p:cBhvr>
                                      <p:to>
                                        <p:strVal val="visible"/>
                                      </p:to>
                                    </p:set>
                                    <p:anim calcmode="lin" valueType="num">
                                      <p:cBhvr>
                                        <p:cTn id="7" dur="1000" fill="hold"/>
                                        <p:tgtEl>
                                          <p:spTgt spid="1048584"/>
                                        </p:tgtEl>
                                        <p:attrNameLst>
                                          <p:attrName>ppt_w</p:attrName>
                                        </p:attrNameLst>
                                      </p:cBhvr>
                                      <p:tavLst>
                                        <p:tav tm="0">
                                          <p:val>
                                            <p:fltVal val="0"/>
                                          </p:val>
                                        </p:tav>
                                        <p:tav tm="100000">
                                          <p:val>
                                            <p:strVal val="#ppt_w"/>
                                          </p:val>
                                        </p:tav>
                                      </p:tavLst>
                                    </p:anim>
                                    <p:anim calcmode="lin" valueType="num">
                                      <p:cBhvr>
                                        <p:cTn id="8" dur="1000" fill="hold"/>
                                        <p:tgtEl>
                                          <p:spTgt spid="1048584"/>
                                        </p:tgtEl>
                                        <p:attrNameLst>
                                          <p:attrName>ppt_h</p:attrName>
                                        </p:attrNameLst>
                                      </p:cBhvr>
                                      <p:tavLst>
                                        <p:tav tm="0">
                                          <p:val>
                                            <p:fltVal val="0"/>
                                          </p:val>
                                        </p:tav>
                                        <p:tav tm="100000">
                                          <p:val>
                                            <p:strVal val="#ppt_h"/>
                                          </p:val>
                                        </p:tav>
                                      </p:tavLst>
                                    </p:anim>
                                    <p:animEffect transition="in" filter="fade">
                                      <p:cBhvr>
                                        <p:cTn id="9" dur="1000"/>
                                        <p:tgtEl>
                                          <p:spTgt spid="1048584"/>
                                        </p:tgtEl>
                                      </p:cBhvr>
                                    </p:animEffec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30811" fill="hold"/>
                                        <p:tgtEl>
                                          <p:spTgt spid="2097159"/>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3" fill="hold" display="0">
                  <p:stCondLst>
                    <p:cond delay="indefinite"/>
                  </p:stCondLst>
                </p:cTn>
                <p:tgtEl>
                  <p:spTgt spid="2097159"/>
                </p:tgtEl>
              </p:cMediaNode>
            </p:video>
            <p:seq concurrent="1" nextAc="seek">
              <p:cTn id="14" restart="whenNotActive" fill="hold" evtFilter="cancelBubble" nodeType="interactiveSeq">
                <p:stCondLst>
                  <p:cond evt="onClick" delay="0">
                    <p:tgtEl>
                      <p:spTgt spid="209715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097159"/>
                                        </p:tgtEl>
                                      </p:cBhvr>
                                    </p:cmd>
                                  </p:childTnLst>
                                </p:cTn>
                              </p:par>
                            </p:childTnLst>
                          </p:cTn>
                        </p:par>
                      </p:childTnLst>
                    </p:cTn>
                  </p:par>
                </p:childTnLst>
              </p:cTn>
              <p:nextCondLst>
                <p:cond evt="onClick" delay="0">
                  <p:tgtEl>
                    <p:spTgt spid="2097159"/>
                  </p:tgtEl>
                </p:cond>
              </p:nextCondLst>
            </p:seq>
          </p:childTnLst>
        </p:cTn>
      </p:par>
    </p:tnLst>
    <p:bldLst>
      <p:bldP spid="10485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Rectangle 7"/>
          <p:cNvSpPr/>
          <p:nvPr/>
        </p:nvSpPr>
        <p:spPr>
          <a:xfrm>
            <a:off x="2283293" y="5665148"/>
            <a:ext cx="6166187" cy="923330"/>
          </a:xfrm>
          <a:prstGeom prst="rect">
            <a:avLst/>
          </a:prstGeom>
        </p:spPr>
        <p:txBody>
          <a:bodyPr wrap="square">
            <a:spAutoFit/>
          </a:bodyPr>
          <a:lstStyle/>
          <a:p>
            <a:r>
              <a:rPr lang="bn-IN" sz="5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শরীর পরিমাপ করা হচ্ছে।       </a:t>
            </a:r>
            <a:endParaRPr lang="en-US" sz="5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587" name="Rectangle 9"/>
          <p:cNvSpPr/>
          <p:nvPr/>
        </p:nvSpPr>
        <p:spPr>
          <a:xfrm>
            <a:off x="2714349" y="5767397"/>
            <a:ext cx="5768074" cy="830997"/>
          </a:xfrm>
          <a:prstGeom prst="rect">
            <a:avLst/>
          </a:prstGeom>
        </p:spPr>
        <p:txBody>
          <a:bodyPr wrap="square">
            <a:spAutoFit/>
          </a:bodyPr>
          <a:lstStyle/>
          <a:p>
            <a:r>
              <a:rPr lang="bn-IN" sz="48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ওজন পরিমাপ করা হচ্ছে ।        </a:t>
            </a:r>
            <a:endParaRPr lang="en-US" sz="48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097160" name="Picture 2"/>
          <p:cNvPicPr>
            <a:picLocks noChangeAspect="1"/>
          </p:cNvPicPr>
          <p:nvPr/>
        </p:nvPicPr>
        <p:blipFill>
          <a:blip r:embed="rId2"/>
          <a:stretch>
            <a:fillRect/>
          </a:stretch>
        </p:blipFill>
        <p:spPr>
          <a:xfrm>
            <a:off x="3279842" y="1228292"/>
            <a:ext cx="4190159" cy="4320877"/>
          </a:xfrm>
          <a:prstGeom prst="rect">
            <a:avLst/>
          </a:prstGeom>
        </p:spPr>
      </p:pic>
      <p:pic>
        <p:nvPicPr>
          <p:cNvPr id="2097161" name="Picture 3"/>
          <p:cNvPicPr>
            <a:picLocks noChangeAspect="1"/>
          </p:cNvPicPr>
          <p:nvPr/>
        </p:nvPicPr>
        <p:blipFill>
          <a:blip r:embed="rId3"/>
          <a:stretch>
            <a:fillRect/>
          </a:stretch>
        </p:blipFill>
        <p:spPr>
          <a:xfrm>
            <a:off x="2037511" y="1231259"/>
            <a:ext cx="6657752" cy="3995692"/>
          </a:xfrm>
          <a:prstGeom prst="rect">
            <a:avLst/>
          </a:prstGeom>
        </p:spPr>
      </p:pic>
      <p:sp>
        <p:nvSpPr>
          <p:cNvPr id="1048588" name="Rectangle 12"/>
          <p:cNvSpPr/>
          <p:nvPr/>
        </p:nvSpPr>
        <p:spPr>
          <a:xfrm>
            <a:off x="2316237" y="5700417"/>
            <a:ext cx="7119775" cy="830997"/>
          </a:xfrm>
          <a:prstGeom prst="rect">
            <a:avLst/>
          </a:prstGeom>
        </p:spPr>
        <p:txBody>
          <a:bodyPr wrap="square">
            <a:spAutoFit/>
          </a:bodyPr>
          <a:lstStyle/>
          <a:p>
            <a:r>
              <a:rPr lang="bn-IN"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রক্তচাপ পরিমাপ করা হচ্ছে ।        </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589" name="Rectangle 13"/>
          <p:cNvSpPr/>
          <p:nvPr/>
        </p:nvSpPr>
        <p:spPr>
          <a:xfrm>
            <a:off x="239352" y="5706782"/>
            <a:ext cx="11701413" cy="769441"/>
          </a:xfrm>
          <a:prstGeom prst="rect">
            <a:avLst/>
          </a:prstGeom>
        </p:spPr>
        <p:txBody>
          <a:bodyPr wrap="square">
            <a:spAutoFit/>
          </a:bodyPr>
          <a:lstStyle/>
          <a:p>
            <a:r>
              <a:rPr lang="bn-IN" sz="44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সেলসিয়াস ও ফারেনহাইট থার্মোমিটার তাপমাত্রা পরিমাপের জন্য ।        </a:t>
            </a:r>
            <a:endParaRPr lang="en-US" sz="44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Half Frame 7"/>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28917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61"/>
                                        </p:tgtEl>
                                        <p:attrNameLst>
                                          <p:attrName>style.visibility</p:attrName>
                                        </p:attrNameLst>
                                      </p:cBhvr>
                                      <p:to>
                                        <p:strVal val="visible"/>
                                      </p:to>
                                    </p:set>
                                    <p:anim calcmode="lin" valueType="num">
                                      <p:cBhvr>
                                        <p:cTn id="7" dur="1000" fill="hold"/>
                                        <p:tgtEl>
                                          <p:spTgt spid="2097161"/>
                                        </p:tgtEl>
                                        <p:attrNameLst>
                                          <p:attrName>ppt_w</p:attrName>
                                        </p:attrNameLst>
                                      </p:cBhvr>
                                      <p:tavLst>
                                        <p:tav tm="0">
                                          <p:val>
                                            <p:fltVal val="0"/>
                                          </p:val>
                                        </p:tav>
                                        <p:tav tm="100000">
                                          <p:val>
                                            <p:strVal val="#ppt_w"/>
                                          </p:val>
                                        </p:tav>
                                      </p:tavLst>
                                    </p:anim>
                                    <p:anim calcmode="lin" valueType="num">
                                      <p:cBhvr>
                                        <p:cTn id="8" dur="1000" fill="hold"/>
                                        <p:tgtEl>
                                          <p:spTgt spid="2097161"/>
                                        </p:tgtEl>
                                        <p:attrNameLst>
                                          <p:attrName>ppt_h</p:attrName>
                                        </p:attrNameLst>
                                      </p:cBhvr>
                                      <p:tavLst>
                                        <p:tav tm="0">
                                          <p:val>
                                            <p:fltVal val="0"/>
                                          </p:val>
                                        </p:tav>
                                        <p:tav tm="100000">
                                          <p:val>
                                            <p:strVal val="#ppt_h"/>
                                          </p:val>
                                        </p:tav>
                                      </p:tavLst>
                                    </p:anim>
                                    <p:animEffect transition="in" filter="fade">
                                      <p:cBhvr>
                                        <p:cTn id="9" dur="1000"/>
                                        <p:tgtEl>
                                          <p:spTgt spid="209716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48585"/>
                                        </p:tgtEl>
                                        <p:attrNameLst>
                                          <p:attrName>style.visibility</p:attrName>
                                        </p:attrNameLst>
                                      </p:cBhvr>
                                      <p:to>
                                        <p:strVal val="visible"/>
                                      </p:to>
                                    </p:set>
                                    <p:anim calcmode="lin" valueType="num">
                                      <p:cBhvr>
                                        <p:cTn id="14" dur="1000" fill="hold"/>
                                        <p:tgtEl>
                                          <p:spTgt spid="1048585"/>
                                        </p:tgtEl>
                                        <p:attrNameLst>
                                          <p:attrName>ppt_w</p:attrName>
                                        </p:attrNameLst>
                                      </p:cBhvr>
                                      <p:tavLst>
                                        <p:tav tm="0">
                                          <p:val>
                                            <p:fltVal val="0"/>
                                          </p:val>
                                        </p:tav>
                                        <p:tav tm="100000">
                                          <p:val>
                                            <p:strVal val="#ppt_w"/>
                                          </p:val>
                                        </p:tav>
                                      </p:tavLst>
                                    </p:anim>
                                    <p:anim calcmode="lin" valueType="num">
                                      <p:cBhvr>
                                        <p:cTn id="15" dur="1000" fill="hold"/>
                                        <p:tgtEl>
                                          <p:spTgt spid="1048585"/>
                                        </p:tgtEl>
                                        <p:attrNameLst>
                                          <p:attrName>ppt_h</p:attrName>
                                        </p:attrNameLst>
                                      </p:cBhvr>
                                      <p:tavLst>
                                        <p:tav tm="0">
                                          <p:val>
                                            <p:fltVal val="0"/>
                                          </p:val>
                                        </p:tav>
                                        <p:tav tm="100000">
                                          <p:val>
                                            <p:strVal val="#ppt_h"/>
                                          </p:val>
                                        </p:tav>
                                      </p:tavLst>
                                    </p:anim>
                                    <p:animEffect transition="in" filter="fade">
                                      <p:cBhvr>
                                        <p:cTn id="16" dur="1000"/>
                                        <p:tgtEl>
                                          <p:spTgt spid="104858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2097161"/>
                                        </p:tgtEl>
                                      </p:cBhvr>
                                    </p:animEffect>
                                    <p:set>
                                      <p:cBhvr>
                                        <p:cTn id="21" dur="1" fill="hold">
                                          <p:stCondLst>
                                            <p:cond delay="499"/>
                                          </p:stCondLst>
                                        </p:cTn>
                                        <p:tgtEl>
                                          <p:spTgt spid="209716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48585"/>
                                        </p:tgtEl>
                                      </p:cBhvr>
                                    </p:animEffect>
                                    <p:set>
                                      <p:cBhvr>
                                        <p:cTn id="24" dur="1" fill="hold">
                                          <p:stCondLst>
                                            <p:cond delay="499"/>
                                          </p:stCondLst>
                                        </p:cTn>
                                        <p:tgtEl>
                                          <p:spTgt spid="1048585"/>
                                        </p:tgtEl>
                                        <p:attrNameLst>
                                          <p:attrName>style.visibility</p:attrName>
                                        </p:attrNameLst>
                                      </p:cBhvr>
                                      <p:to>
                                        <p:strVal val="hidden"/>
                                      </p:to>
                                    </p:se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097160"/>
                                        </p:tgtEl>
                                        <p:attrNameLst>
                                          <p:attrName>style.visibility</p:attrName>
                                        </p:attrNameLst>
                                      </p:cBhvr>
                                      <p:to>
                                        <p:strVal val="visible"/>
                                      </p:to>
                                    </p:set>
                                    <p:anim calcmode="lin" valueType="num">
                                      <p:cBhvr>
                                        <p:cTn id="28" dur="1250" fill="hold"/>
                                        <p:tgtEl>
                                          <p:spTgt spid="2097160"/>
                                        </p:tgtEl>
                                        <p:attrNameLst>
                                          <p:attrName>ppt_w</p:attrName>
                                        </p:attrNameLst>
                                      </p:cBhvr>
                                      <p:tavLst>
                                        <p:tav tm="0">
                                          <p:val>
                                            <p:fltVal val="0"/>
                                          </p:val>
                                        </p:tav>
                                        <p:tav tm="100000">
                                          <p:val>
                                            <p:strVal val="#ppt_w"/>
                                          </p:val>
                                        </p:tav>
                                      </p:tavLst>
                                    </p:anim>
                                    <p:anim calcmode="lin" valueType="num">
                                      <p:cBhvr>
                                        <p:cTn id="29" dur="1250" fill="hold"/>
                                        <p:tgtEl>
                                          <p:spTgt spid="2097160"/>
                                        </p:tgtEl>
                                        <p:attrNameLst>
                                          <p:attrName>ppt_h</p:attrName>
                                        </p:attrNameLst>
                                      </p:cBhvr>
                                      <p:tavLst>
                                        <p:tav tm="0">
                                          <p:val>
                                            <p:fltVal val="0"/>
                                          </p:val>
                                        </p:tav>
                                        <p:tav tm="100000">
                                          <p:val>
                                            <p:strVal val="#ppt_h"/>
                                          </p:val>
                                        </p:tav>
                                      </p:tavLst>
                                    </p:anim>
                                    <p:animEffect transition="in" filter="fade">
                                      <p:cBhvr>
                                        <p:cTn id="30" dur="1250"/>
                                        <p:tgtEl>
                                          <p:spTgt spid="209716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48587"/>
                                        </p:tgtEl>
                                        <p:attrNameLst>
                                          <p:attrName>style.visibility</p:attrName>
                                        </p:attrNameLst>
                                      </p:cBhvr>
                                      <p:to>
                                        <p:strVal val="visible"/>
                                      </p:to>
                                    </p:set>
                                    <p:anim calcmode="lin" valueType="num">
                                      <p:cBhvr>
                                        <p:cTn id="35" dur="1000" fill="hold"/>
                                        <p:tgtEl>
                                          <p:spTgt spid="1048587"/>
                                        </p:tgtEl>
                                        <p:attrNameLst>
                                          <p:attrName>ppt_w</p:attrName>
                                        </p:attrNameLst>
                                      </p:cBhvr>
                                      <p:tavLst>
                                        <p:tav tm="0">
                                          <p:val>
                                            <p:fltVal val="0"/>
                                          </p:val>
                                        </p:tav>
                                        <p:tav tm="100000">
                                          <p:val>
                                            <p:strVal val="#ppt_w"/>
                                          </p:val>
                                        </p:tav>
                                      </p:tavLst>
                                    </p:anim>
                                    <p:anim calcmode="lin" valueType="num">
                                      <p:cBhvr>
                                        <p:cTn id="36" dur="1000" fill="hold"/>
                                        <p:tgtEl>
                                          <p:spTgt spid="1048587"/>
                                        </p:tgtEl>
                                        <p:attrNameLst>
                                          <p:attrName>ppt_h</p:attrName>
                                        </p:attrNameLst>
                                      </p:cBhvr>
                                      <p:tavLst>
                                        <p:tav tm="0">
                                          <p:val>
                                            <p:fltVal val="0"/>
                                          </p:val>
                                        </p:tav>
                                        <p:tav tm="100000">
                                          <p:val>
                                            <p:strVal val="#ppt_h"/>
                                          </p:val>
                                        </p:tav>
                                      </p:tavLst>
                                    </p:anim>
                                    <p:animEffect transition="in" filter="fade">
                                      <p:cBhvr>
                                        <p:cTn id="37" dur="1000"/>
                                        <p:tgtEl>
                                          <p:spTgt spid="104858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48587"/>
                                        </p:tgtEl>
                                      </p:cBhvr>
                                    </p:animEffect>
                                    <p:set>
                                      <p:cBhvr>
                                        <p:cTn id="42" dur="1" fill="hold">
                                          <p:stCondLst>
                                            <p:cond delay="499"/>
                                          </p:stCondLst>
                                        </p:cTn>
                                        <p:tgtEl>
                                          <p:spTgt spid="1048587"/>
                                        </p:tgtEl>
                                        <p:attrNameLst>
                                          <p:attrName>style.visibility</p:attrName>
                                        </p:attrNameLst>
                                      </p:cBhvr>
                                      <p:to>
                                        <p:strVal val="hidden"/>
                                      </p:to>
                                    </p:set>
                                  </p:childTnLst>
                                </p:cTn>
                              </p:par>
                              <p:par>
                                <p:cTn id="43" presetID="16" presetClass="exit" presetSubtype="21" fill="hold" nodeType="withEffect">
                                  <p:stCondLst>
                                    <p:cond delay="0"/>
                                  </p:stCondLst>
                                  <p:childTnLst>
                                    <p:animEffect transition="out" filter="barn(inVertical)">
                                      <p:cBhvr>
                                        <p:cTn id="44" dur="500"/>
                                        <p:tgtEl>
                                          <p:spTgt spid="2097160"/>
                                        </p:tgtEl>
                                      </p:cBhvr>
                                    </p:animEffect>
                                    <p:set>
                                      <p:cBhvr>
                                        <p:cTn id="45" dur="1" fill="hold">
                                          <p:stCondLst>
                                            <p:cond delay="499"/>
                                          </p:stCondLst>
                                        </p:cTn>
                                        <p:tgtEl>
                                          <p:spTgt spid="209716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48588"/>
                                        </p:tgtEl>
                                        <p:attrNameLst>
                                          <p:attrName>style.visibility</p:attrName>
                                        </p:attrNameLst>
                                      </p:cBhvr>
                                      <p:to>
                                        <p:strVal val="visible"/>
                                      </p:to>
                                    </p:set>
                                    <p:anim calcmode="lin" valueType="num">
                                      <p:cBhvr>
                                        <p:cTn id="50" dur="1000" fill="hold"/>
                                        <p:tgtEl>
                                          <p:spTgt spid="1048588"/>
                                        </p:tgtEl>
                                        <p:attrNameLst>
                                          <p:attrName>ppt_w</p:attrName>
                                        </p:attrNameLst>
                                      </p:cBhvr>
                                      <p:tavLst>
                                        <p:tav tm="0">
                                          <p:val>
                                            <p:fltVal val="0"/>
                                          </p:val>
                                        </p:tav>
                                        <p:tav tm="100000">
                                          <p:val>
                                            <p:strVal val="#ppt_w"/>
                                          </p:val>
                                        </p:tav>
                                      </p:tavLst>
                                    </p:anim>
                                    <p:anim calcmode="lin" valueType="num">
                                      <p:cBhvr>
                                        <p:cTn id="51" dur="1000" fill="hold"/>
                                        <p:tgtEl>
                                          <p:spTgt spid="1048588"/>
                                        </p:tgtEl>
                                        <p:attrNameLst>
                                          <p:attrName>ppt_h</p:attrName>
                                        </p:attrNameLst>
                                      </p:cBhvr>
                                      <p:tavLst>
                                        <p:tav tm="0">
                                          <p:val>
                                            <p:fltVal val="0"/>
                                          </p:val>
                                        </p:tav>
                                        <p:tav tm="100000">
                                          <p:val>
                                            <p:strVal val="#ppt_h"/>
                                          </p:val>
                                        </p:tav>
                                      </p:tavLst>
                                    </p:anim>
                                    <p:animEffect transition="in" filter="fade">
                                      <p:cBhvr>
                                        <p:cTn id="52" dur="1000"/>
                                        <p:tgtEl>
                                          <p:spTgt spid="1048588"/>
                                        </p:tgtEl>
                                      </p:cBhvr>
                                    </p:animEffect>
                                  </p:childTnLst>
                                </p:cTn>
                              </p:par>
                              <p:par>
                                <p:cTn id="53" presetID="10" presetClass="exit" presetSubtype="0" fill="hold" grpId="1" nodeType="withEffect">
                                  <p:stCondLst>
                                    <p:cond delay="0"/>
                                  </p:stCondLst>
                                  <p:childTnLst>
                                    <p:animEffect transition="out" filter="fade">
                                      <p:cBhvr>
                                        <p:cTn id="54" dur="500"/>
                                        <p:tgtEl>
                                          <p:spTgt spid="1048588"/>
                                        </p:tgtEl>
                                      </p:cBhvr>
                                    </p:animEffect>
                                    <p:set>
                                      <p:cBhvr>
                                        <p:cTn id="55" dur="1" fill="hold">
                                          <p:stCondLst>
                                            <p:cond delay="499"/>
                                          </p:stCondLst>
                                        </p:cTn>
                                        <p:tgtEl>
                                          <p:spTgt spid="104858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48589"/>
                                        </p:tgtEl>
                                        <p:attrNameLst>
                                          <p:attrName>style.visibility</p:attrName>
                                        </p:attrNameLst>
                                      </p:cBhvr>
                                      <p:to>
                                        <p:strVal val="visible"/>
                                      </p:to>
                                    </p:set>
                                    <p:anim calcmode="lin" valueType="num">
                                      <p:cBhvr>
                                        <p:cTn id="60" dur="1000" fill="hold"/>
                                        <p:tgtEl>
                                          <p:spTgt spid="1048589"/>
                                        </p:tgtEl>
                                        <p:attrNameLst>
                                          <p:attrName>ppt_w</p:attrName>
                                        </p:attrNameLst>
                                      </p:cBhvr>
                                      <p:tavLst>
                                        <p:tav tm="0">
                                          <p:val>
                                            <p:fltVal val="0"/>
                                          </p:val>
                                        </p:tav>
                                        <p:tav tm="100000">
                                          <p:val>
                                            <p:strVal val="#ppt_w"/>
                                          </p:val>
                                        </p:tav>
                                      </p:tavLst>
                                    </p:anim>
                                    <p:anim calcmode="lin" valueType="num">
                                      <p:cBhvr>
                                        <p:cTn id="61" dur="1000" fill="hold"/>
                                        <p:tgtEl>
                                          <p:spTgt spid="1048589"/>
                                        </p:tgtEl>
                                        <p:attrNameLst>
                                          <p:attrName>ppt_h</p:attrName>
                                        </p:attrNameLst>
                                      </p:cBhvr>
                                      <p:tavLst>
                                        <p:tav tm="0">
                                          <p:val>
                                            <p:fltVal val="0"/>
                                          </p:val>
                                        </p:tav>
                                        <p:tav tm="100000">
                                          <p:val>
                                            <p:strVal val="#ppt_h"/>
                                          </p:val>
                                        </p:tav>
                                      </p:tavLst>
                                    </p:anim>
                                    <p:animEffect transition="in" filter="fade">
                                      <p:cBhvr>
                                        <p:cTn id="62" dur="1000"/>
                                        <p:tgtEl>
                                          <p:spTgt spid="1048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P spid="1048585" grpId="1"/>
      <p:bldP spid="1048587" grpId="0"/>
      <p:bldP spid="1048587" grpId="1"/>
      <p:bldP spid="1048588" grpId="0"/>
      <p:bldP spid="1048588" grpId="1"/>
      <p:bldP spid="10485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Rectangle 1"/>
          <p:cNvSpPr/>
          <p:nvPr/>
        </p:nvSpPr>
        <p:spPr>
          <a:xfrm>
            <a:off x="545291" y="1943457"/>
            <a:ext cx="11476089" cy="4524315"/>
          </a:xfrm>
          <a:prstGeom prst="rect">
            <a:avLst/>
          </a:prstGeom>
        </p:spPr>
        <p:txBody>
          <a:bodyPr wrap="square">
            <a:spAutoFit/>
          </a:bodyPr>
          <a:lstStyle/>
          <a:p>
            <a:pPr algn="ctr"/>
            <a:r>
              <a:rPr lang="bn-IN" sz="7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সেলসিয়াস ও ফারেনহাইট তাপমাত্রা পরিমাপ স্কেল ও এদের সম্পর্ক </a:t>
            </a:r>
          </a:p>
          <a:p>
            <a:pPr algn="ctr"/>
            <a:r>
              <a:rPr lang="bn-IN" sz="7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৫)</a:t>
            </a:r>
            <a:r>
              <a:rPr lang="bn-IN" sz="7200" dirty="0">
                <a:ln w="0"/>
                <a:solidFill>
                  <a:srgbClr val="00B05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7200" dirty="0">
              <a:ln w="0"/>
              <a:solidFill>
                <a:srgbClr val="00B050"/>
              </a:solidFill>
              <a:effectLst>
                <a:outerShdw blurRad="38100" dist="19050" dir="2700000" algn="tl" rotWithShape="0">
                  <a:schemeClr val="dk1">
                    <a:alpha val="40000"/>
                  </a:schemeClr>
                </a:outerShdw>
              </a:effectLst>
            </a:endParaRPr>
          </a:p>
          <a:p>
            <a:pPr algn="ctr"/>
            <a:endParaRPr lang="en-US" sz="7200" dirty="0">
              <a:ln w="0"/>
              <a:solidFill>
                <a:srgbClr val="00B050"/>
              </a:solidFill>
              <a:effectLst>
                <a:outerShdw blurRad="38100" dist="19050" dir="2700000" algn="tl" rotWithShape="0">
                  <a:schemeClr val="dk1">
                    <a:alpha val="40000"/>
                  </a:schemeClr>
                </a:outerShdw>
              </a:effectLst>
            </a:endParaRPr>
          </a:p>
        </p:txBody>
      </p:sp>
      <p:sp>
        <p:nvSpPr>
          <p:cNvPr id="3" name="Half Frame 2"/>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2793919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48590"/>
                                        </p:tgtEl>
                                        <p:attrNameLst>
                                          <p:attrName>style.visibility</p:attrName>
                                        </p:attrNameLst>
                                      </p:cBhvr>
                                      <p:to>
                                        <p:strVal val="visible"/>
                                      </p:to>
                                    </p:set>
                                    <p:anim calcmode="lin" valueType="num">
                                      <p:cBhvr additive="base">
                                        <p:cTn id="7" dur="1000" fill="hold"/>
                                        <p:tgtEl>
                                          <p:spTgt spid="1048590"/>
                                        </p:tgtEl>
                                        <p:attrNameLst>
                                          <p:attrName>ppt_x</p:attrName>
                                        </p:attrNameLst>
                                      </p:cBhvr>
                                      <p:tavLst>
                                        <p:tav tm="0">
                                          <p:val>
                                            <p:strVal val="1+#ppt_w/2"/>
                                          </p:val>
                                        </p:tav>
                                        <p:tav tm="100000">
                                          <p:val>
                                            <p:strVal val="#ppt_x"/>
                                          </p:val>
                                        </p:tav>
                                      </p:tavLst>
                                    </p:anim>
                                    <p:anim calcmode="lin" valueType="num">
                                      <p:cBhvr additive="base">
                                        <p:cTn id="8" dur="1000" fill="hold"/>
                                        <p:tgtEl>
                                          <p:spTgt spid="1048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Freeform 2"/>
          <p:cNvSpPr/>
          <p:nvPr/>
        </p:nvSpPr>
        <p:spPr>
          <a:xfrm>
            <a:off x="1853592" y="1407948"/>
            <a:ext cx="9609364" cy="990600"/>
          </a:xfrm>
          <a:custGeom>
            <a:avLst/>
            <a:gdLst>
              <a:gd name="connsiteX0" fmla="*/ 0 w 7626172"/>
              <a:gd name="connsiteY0" fmla="*/ 0 h 990600"/>
              <a:gd name="connsiteX1" fmla="*/ 7626172 w 7626172"/>
              <a:gd name="connsiteY1" fmla="*/ 0 h 990600"/>
              <a:gd name="connsiteX2" fmla="*/ 7626172 w 7626172"/>
              <a:gd name="connsiteY2" fmla="*/ 990600 h 990600"/>
              <a:gd name="connsiteX3" fmla="*/ 0 w 7626172"/>
              <a:gd name="connsiteY3" fmla="*/ 990600 h 990600"/>
              <a:gd name="connsiteX4" fmla="*/ 0 w 7626172"/>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172" h="990600">
                <a:moveTo>
                  <a:pt x="0" y="0"/>
                </a:moveTo>
                <a:lnTo>
                  <a:pt x="7626172" y="0"/>
                </a:lnTo>
                <a:lnTo>
                  <a:pt x="7626172" y="990600"/>
                </a:lnTo>
                <a:lnTo>
                  <a:pt x="0" y="99060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786289" tIns="73660" rIns="73660" bIns="73660" numCol="1" spcCol="1270" anchor="ctr" anchorCtr="0">
            <a:noAutofit/>
          </a:bodyPr>
          <a:lstStyle/>
          <a:p>
            <a:pPr lvl="0" defTabSz="1289050">
              <a:lnSpc>
                <a:spcPct val="90000"/>
              </a:lnSpc>
              <a:spcBef>
                <a:spcPct val="0"/>
              </a:spcBef>
              <a:spcAft>
                <a:spcPct val="35000"/>
              </a:spcAft>
            </a:pPr>
            <a:r>
              <a:rPr lang="bn-IN" sz="4400" dirty="0">
                <a:solidFill>
                  <a:srgbClr val="002060"/>
                </a:solidFill>
                <a:effectLst>
                  <a:outerShdw blurRad="38100" dist="38100" dir="2700000" algn="tl">
                    <a:srgbClr val="000000">
                      <a:alpha val="43137"/>
                    </a:srgbClr>
                  </a:outerShdw>
                </a:effectLst>
                <a:latin typeface="NikoshBAN" pitchFamily="2" charset="0"/>
                <a:cs typeface="NikoshBAN" pitchFamily="2" charset="0"/>
              </a:rPr>
              <a:t> তাপমাত্রা</a:t>
            </a:r>
            <a:r>
              <a:rPr lang="en-US" sz="44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44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পরিমাপের স্কেল কী তা</a:t>
            </a:r>
            <a:r>
              <a:rPr lang="bn-IN" sz="4400" spc="150" dirty="0">
                <a:ln w="11430"/>
                <a:solidFill>
                  <a:srgbClr val="002060"/>
                </a:solidFill>
                <a:effectLst>
                  <a:outerShdw blurRad="38100" dist="38100" dir="2700000" algn="tl">
                    <a:srgbClr val="000000">
                      <a:alpha val="43137"/>
                    </a:srgbClr>
                  </a:outerShdw>
                </a:effectLst>
                <a:latin typeface="NikoshBAN" pitchFamily="2" charset="0"/>
                <a:cs typeface="NikoshBAN" pitchFamily="2" charset="0"/>
              </a:rPr>
              <a:t> বলতে পারবে</a:t>
            </a:r>
            <a:r>
              <a:rPr lang="bn-IN" sz="4400" dirty="0">
                <a:solidFill>
                  <a:srgbClr val="002060"/>
                </a:solidFill>
                <a:effectLst>
                  <a:outerShdw blurRad="38100" dist="38100" dir="2700000" algn="tl">
                    <a:srgbClr val="000000">
                      <a:alpha val="43137"/>
                    </a:srgbClr>
                  </a:outerShdw>
                </a:effectLst>
                <a:latin typeface="NikoshBAN" pitchFamily="2" charset="0"/>
                <a:cs typeface="NikoshBAN" pitchFamily="2" charset="0"/>
              </a:rPr>
              <a:t>,</a:t>
            </a:r>
            <a:r>
              <a:rPr lang="en-US" sz="44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44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4400" kern="12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4400" kern="1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48592" name="Freeform 4"/>
          <p:cNvSpPr/>
          <p:nvPr/>
        </p:nvSpPr>
        <p:spPr>
          <a:xfrm>
            <a:off x="1867502" y="3144647"/>
            <a:ext cx="9586885" cy="990600"/>
          </a:xfrm>
          <a:custGeom>
            <a:avLst/>
            <a:gdLst>
              <a:gd name="connsiteX0" fmla="*/ 0 w 7266089"/>
              <a:gd name="connsiteY0" fmla="*/ 0 h 990600"/>
              <a:gd name="connsiteX1" fmla="*/ 7266089 w 7266089"/>
              <a:gd name="connsiteY1" fmla="*/ 0 h 990600"/>
              <a:gd name="connsiteX2" fmla="*/ 7266089 w 7266089"/>
              <a:gd name="connsiteY2" fmla="*/ 990600 h 990600"/>
              <a:gd name="connsiteX3" fmla="*/ 0 w 7266089"/>
              <a:gd name="connsiteY3" fmla="*/ 990600 h 990600"/>
              <a:gd name="connsiteX4" fmla="*/ 0 w 7266089"/>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6089" h="990600">
                <a:moveTo>
                  <a:pt x="0" y="0"/>
                </a:moveTo>
                <a:lnTo>
                  <a:pt x="7266089" y="0"/>
                </a:lnTo>
                <a:lnTo>
                  <a:pt x="7266089" y="990600"/>
                </a:lnTo>
                <a:lnTo>
                  <a:pt x="0" y="99060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786289" tIns="73660" rIns="73660" bIns="73660" numCol="1" spcCol="1270" anchor="ctr" anchorCtr="0">
            <a:noAutofit/>
          </a:bodyPr>
          <a:lstStyle/>
          <a:p>
            <a:pPr lvl="0" defTabSz="1289050">
              <a:lnSpc>
                <a:spcPct val="90000"/>
              </a:lnSpc>
              <a:spcBef>
                <a:spcPct val="0"/>
              </a:spcBef>
              <a:spcAft>
                <a:spcPct val="35000"/>
              </a:spcAft>
            </a:pPr>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সেলসিয়াস ও ফারেনহাইট স্কেলের</a:t>
            </a:r>
            <a:r>
              <a:rPr lang="bn-IN" sz="4000" spc="150" dirty="0">
                <a:ln w="11430"/>
                <a:solidFill>
                  <a:srgbClr val="002060"/>
                </a:solidFill>
                <a:effectLst>
                  <a:outerShdw blurRad="38100" dist="38100" dir="2700000" algn="tl">
                    <a:srgbClr val="000000">
                      <a:alpha val="43137"/>
                    </a:srgbClr>
                  </a:outerShdw>
                </a:effectLst>
                <a:latin typeface="NikoshBAN" pitchFamily="2" charset="0"/>
                <a:cs typeface="NikoshBAN" pitchFamily="2" charset="0"/>
              </a:rPr>
              <a:t> বর্ণনা করতে পারবে</a:t>
            </a:r>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40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4000" kern="1200" dirty="0">
              <a:solidFill>
                <a:srgbClr val="002060"/>
              </a:solidFill>
              <a:effectLst>
                <a:outerShdw blurRad="38100" dist="38100" dir="2700000" algn="tl">
                  <a:srgbClr val="000000">
                    <a:alpha val="43137"/>
                  </a:srgbClr>
                </a:outerShdw>
              </a:effectLst>
            </a:endParaRPr>
          </a:p>
        </p:txBody>
      </p:sp>
      <p:sp>
        <p:nvSpPr>
          <p:cNvPr id="1048593" name="Freeform 6"/>
          <p:cNvSpPr/>
          <p:nvPr/>
        </p:nvSpPr>
        <p:spPr>
          <a:xfrm>
            <a:off x="1853592" y="4743832"/>
            <a:ext cx="9730788" cy="990600"/>
          </a:xfrm>
          <a:custGeom>
            <a:avLst/>
            <a:gdLst>
              <a:gd name="connsiteX0" fmla="*/ 0 w 7626172"/>
              <a:gd name="connsiteY0" fmla="*/ 0 h 990600"/>
              <a:gd name="connsiteX1" fmla="*/ 7626172 w 7626172"/>
              <a:gd name="connsiteY1" fmla="*/ 0 h 990600"/>
              <a:gd name="connsiteX2" fmla="*/ 7626172 w 7626172"/>
              <a:gd name="connsiteY2" fmla="*/ 990600 h 990600"/>
              <a:gd name="connsiteX3" fmla="*/ 0 w 7626172"/>
              <a:gd name="connsiteY3" fmla="*/ 990600 h 990600"/>
              <a:gd name="connsiteX4" fmla="*/ 0 w 7626172"/>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172" h="990600">
                <a:moveTo>
                  <a:pt x="0" y="0"/>
                </a:moveTo>
                <a:lnTo>
                  <a:pt x="7626172" y="0"/>
                </a:lnTo>
                <a:lnTo>
                  <a:pt x="7626172" y="990600"/>
                </a:lnTo>
                <a:lnTo>
                  <a:pt x="0" y="99060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786289" tIns="73660" rIns="73660" bIns="73660" numCol="1" spcCol="1270" anchor="ctr" anchorCtr="0">
            <a:noAutofit/>
          </a:bodyPr>
          <a:lstStyle/>
          <a:p>
            <a:pPr defTabSz="1289050">
              <a:lnSpc>
                <a:spcPct val="90000"/>
              </a:lnSpc>
              <a:spcBef>
                <a:spcPct val="0"/>
              </a:spcBef>
              <a:spcAft>
                <a:spcPct val="35000"/>
              </a:spcAft>
            </a:pPr>
            <a:r>
              <a:rPr lang="bn-IN"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সেলসিয়াস ও ফারেনহাইট স্কেলের সম্পর্ক নির্ণয়</a:t>
            </a:r>
            <a:r>
              <a:rPr lang="bn-IN" sz="3600" spc="50" dirty="0">
                <a:ln w="11430"/>
                <a:solidFill>
                  <a:srgbClr val="002060"/>
                </a:solidFill>
                <a:effectLst>
                  <a:outerShdw blurRad="38100" dist="38100" dir="2700000" algn="tl">
                    <a:srgbClr val="000000">
                      <a:alpha val="43137"/>
                    </a:srgbClr>
                  </a:outerShdw>
                </a:effectLst>
                <a:latin typeface="NikoshBAN" pitchFamily="2" charset="0"/>
                <a:cs typeface="NikoshBAN" pitchFamily="2" charset="0"/>
              </a:rPr>
              <a:t> করতে পারবে এবং এ সংক্রান্ত গাণিতিক সমস্যার সমাধান করতা পারবে</a:t>
            </a:r>
            <a:r>
              <a:rPr lang="bn-BD" sz="3600" spc="50" dirty="0">
                <a:ln w="11430"/>
                <a:solidFill>
                  <a:srgbClr val="002060"/>
                </a:solidFill>
                <a:effectLst>
                  <a:outerShdw blurRad="38100" dist="38100" dir="2700000" algn="tl">
                    <a:srgbClr val="000000">
                      <a:alpha val="43137"/>
                    </a:srgbClr>
                  </a:outerShdw>
                </a:effectLst>
                <a:latin typeface="NikoshBAN" pitchFamily="2" charset="0"/>
                <a:cs typeface="NikoshBAN" pitchFamily="2" charset="0"/>
              </a:rPr>
              <a:t>।</a:t>
            </a:r>
            <a:r>
              <a:rPr lang="bn-IN"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600" kern="12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3600" kern="1200" dirty="0">
              <a:solidFill>
                <a:srgbClr val="002060"/>
              </a:solidFill>
              <a:effectLst>
                <a:outerShdw blurRad="38100" dist="38100" dir="2700000" algn="tl">
                  <a:srgbClr val="000000">
                    <a:alpha val="43137"/>
                  </a:srgbClr>
                </a:outerShdw>
              </a:effectLst>
            </a:endParaRPr>
          </a:p>
        </p:txBody>
      </p:sp>
      <p:sp>
        <p:nvSpPr>
          <p:cNvPr id="1048594" name="Rectangle 11"/>
          <p:cNvSpPr/>
          <p:nvPr/>
        </p:nvSpPr>
        <p:spPr>
          <a:xfrm>
            <a:off x="3359510" y="158930"/>
            <a:ext cx="4512774"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bn-IN"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endParaRPr lang="en-US" sz="3600" dirty="0">
              <a:solidFill>
                <a:srgbClr val="00B050"/>
              </a:solidFill>
            </a:endParaRPr>
          </a:p>
        </p:txBody>
      </p:sp>
      <p:grpSp>
        <p:nvGrpSpPr>
          <p:cNvPr id="43" name="Group 12"/>
          <p:cNvGrpSpPr/>
          <p:nvPr/>
        </p:nvGrpSpPr>
        <p:grpSpPr>
          <a:xfrm>
            <a:off x="424435" y="1139070"/>
            <a:ext cx="692240" cy="1304602"/>
            <a:chOff x="2464993" y="2612200"/>
            <a:chExt cx="692420" cy="1304602"/>
          </a:xfrm>
          <a:solidFill>
            <a:srgbClr val="00B0F0"/>
          </a:solidFill>
          <a:effectLst>
            <a:outerShdw blurRad="12700" dist="25400" dir="19200000" sy="23000" kx="-1200000" algn="bl" rotWithShape="0">
              <a:prstClr val="black">
                <a:alpha val="66000"/>
              </a:prstClr>
            </a:outerShdw>
          </a:effectLst>
        </p:grpSpPr>
        <p:sp>
          <p:nvSpPr>
            <p:cNvPr id="1048595" name="Freeform 13"/>
            <p:cNvSpPr/>
            <p:nvPr/>
          </p:nvSpPr>
          <p:spPr>
            <a:xfrm>
              <a:off x="2464993" y="2612200"/>
              <a:ext cx="692420" cy="1304602"/>
            </a:xfrm>
            <a:custGeom>
              <a:avLst/>
              <a:gdLst>
                <a:gd name="connsiteX0" fmla="*/ 346210 w 692420"/>
                <a:gd name="connsiteY0" fmla="*/ 71798 h 1304602"/>
                <a:gd name="connsiteX1" fmla="*/ 71890 w 692420"/>
                <a:gd name="connsiteY1" fmla="*/ 346118 h 1304602"/>
                <a:gd name="connsiteX2" fmla="*/ 346210 w 692420"/>
                <a:gd name="connsiteY2" fmla="*/ 620438 h 1304602"/>
                <a:gd name="connsiteX3" fmla="*/ 620530 w 692420"/>
                <a:gd name="connsiteY3" fmla="*/ 346118 h 1304602"/>
                <a:gd name="connsiteX4" fmla="*/ 346210 w 692420"/>
                <a:gd name="connsiteY4" fmla="*/ 71798 h 1304602"/>
                <a:gd name="connsiteX5" fmla="*/ 353545 w 692420"/>
                <a:gd name="connsiteY5" fmla="*/ 31 h 1304602"/>
                <a:gd name="connsiteX6" fmla="*/ 596150 w 692420"/>
                <a:gd name="connsiteY6" fmla="*/ 104695 h 1304602"/>
                <a:gd name="connsiteX7" fmla="*/ 596149 w 692420"/>
                <a:gd name="connsiteY7" fmla="*/ 104695 h 1304602"/>
                <a:gd name="connsiteX8" fmla="*/ 585776 w 692420"/>
                <a:gd name="connsiteY8" fmla="*/ 594135 h 1304602"/>
                <a:gd name="connsiteX9" fmla="*/ 325897 w 692420"/>
                <a:gd name="connsiteY9" fmla="*/ 1304602 h 1304602"/>
                <a:gd name="connsiteX10" fmla="*/ 96271 w 692420"/>
                <a:gd name="connsiteY10" fmla="*/ 587541 h 1304602"/>
                <a:gd name="connsiteX11" fmla="*/ 106644 w 692420"/>
                <a:gd name="connsiteY11" fmla="*/ 98101 h 1304602"/>
                <a:gd name="connsiteX12" fmla="*/ 353545 w 692420"/>
                <a:gd name="connsiteY12" fmla="*/ 31 h 130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420" h="1304602">
                  <a:moveTo>
                    <a:pt x="346210" y="71798"/>
                  </a:moveTo>
                  <a:cubicBezTo>
                    <a:pt x="194707" y="71798"/>
                    <a:pt x="71890" y="194615"/>
                    <a:pt x="71890" y="346118"/>
                  </a:cubicBezTo>
                  <a:cubicBezTo>
                    <a:pt x="71890" y="497621"/>
                    <a:pt x="194707" y="620438"/>
                    <a:pt x="346210" y="620438"/>
                  </a:cubicBezTo>
                  <a:cubicBezTo>
                    <a:pt x="497713" y="620438"/>
                    <a:pt x="620530" y="497621"/>
                    <a:pt x="620530" y="346118"/>
                  </a:cubicBezTo>
                  <a:cubicBezTo>
                    <a:pt x="620530" y="194615"/>
                    <a:pt x="497713" y="71798"/>
                    <a:pt x="346210" y="71798"/>
                  </a:cubicBezTo>
                  <a:close/>
                  <a:moveTo>
                    <a:pt x="353545" y="31"/>
                  </a:moveTo>
                  <a:cubicBezTo>
                    <a:pt x="442128" y="1224"/>
                    <a:pt x="529995" y="36206"/>
                    <a:pt x="596150" y="104695"/>
                  </a:cubicBezTo>
                  <a:lnTo>
                    <a:pt x="596149" y="104695"/>
                  </a:lnTo>
                  <a:cubicBezTo>
                    <a:pt x="728458" y="241671"/>
                    <a:pt x="723814" y="460801"/>
                    <a:pt x="585776" y="594135"/>
                  </a:cubicBezTo>
                  <a:cubicBezTo>
                    <a:pt x="422622" y="751730"/>
                    <a:pt x="335996" y="988553"/>
                    <a:pt x="325897" y="1304602"/>
                  </a:cubicBezTo>
                  <a:cubicBezTo>
                    <a:pt x="329197" y="988462"/>
                    <a:pt x="252655" y="749441"/>
                    <a:pt x="96271" y="587541"/>
                  </a:cubicBezTo>
                  <a:cubicBezTo>
                    <a:pt x="-36038" y="450565"/>
                    <a:pt x="-31394" y="231436"/>
                    <a:pt x="106644" y="98101"/>
                  </a:cubicBezTo>
                  <a:cubicBezTo>
                    <a:pt x="175663" y="31434"/>
                    <a:pt x="264962" y="-1162"/>
                    <a:pt x="353545" y="31"/>
                  </a:cubicBezTo>
                  <a:close/>
                </a:path>
              </a:pathLst>
            </a:custGeom>
            <a:grp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96" name="Oval 14"/>
            <p:cNvSpPr/>
            <p:nvPr/>
          </p:nvSpPr>
          <p:spPr>
            <a:xfrm>
              <a:off x="2582603" y="2726405"/>
              <a:ext cx="457200" cy="457200"/>
            </a:xfrm>
            <a:prstGeom prst="ellipse">
              <a:avLst/>
            </a:prstGeom>
            <a:grp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8597" name="TextBox 15"/>
          <p:cNvSpPr txBox="1"/>
          <p:nvPr/>
        </p:nvSpPr>
        <p:spPr>
          <a:xfrm>
            <a:off x="576795" y="1163896"/>
            <a:ext cx="348172" cy="584775"/>
          </a:xfrm>
          <a:prstGeom prst="rect">
            <a:avLst/>
          </a:prstGeom>
          <a:noFill/>
        </p:spPr>
        <p:txBody>
          <a:bodyPr wrap="none" rtlCol="0">
            <a:spAutoFit/>
          </a:bodyPr>
          <a:lstStyle/>
          <a:p>
            <a:r>
              <a:rPr lang="bn-IN"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১</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44" name="Group 16"/>
          <p:cNvGrpSpPr/>
          <p:nvPr/>
        </p:nvGrpSpPr>
        <p:grpSpPr>
          <a:xfrm>
            <a:off x="417817" y="2887836"/>
            <a:ext cx="692240" cy="1304602"/>
            <a:chOff x="2464993" y="2612200"/>
            <a:chExt cx="692420" cy="1304602"/>
          </a:xfrm>
          <a:solidFill>
            <a:srgbClr val="92D050"/>
          </a:solidFill>
          <a:effectLst>
            <a:outerShdw blurRad="12700" dist="25400" dir="19200000" sy="23000" kx="-1200000" algn="bl" rotWithShape="0">
              <a:prstClr val="black">
                <a:alpha val="66000"/>
              </a:prstClr>
            </a:outerShdw>
          </a:effectLst>
        </p:grpSpPr>
        <p:sp>
          <p:nvSpPr>
            <p:cNvPr id="1048598" name="Freeform 17"/>
            <p:cNvSpPr/>
            <p:nvPr/>
          </p:nvSpPr>
          <p:spPr>
            <a:xfrm>
              <a:off x="2464993" y="2612200"/>
              <a:ext cx="692420" cy="1304602"/>
            </a:xfrm>
            <a:custGeom>
              <a:avLst/>
              <a:gdLst>
                <a:gd name="connsiteX0" fmla="*/ 346210 w 692420"/>
                <a:gd name="connsiteY0" fmla="*/ 71798 h 1304602"/>
                <a:gd name="connsiteX1" fmla="*/ 71890 w 692420"/>
                <a:gd name="connsiteY1" fmla="*/ 346118 h 1304602"/>
                <a:gd name="connsiteX2" fmla="*/ 346210 w 692420"/>
                <a:gd name="connsiteY2" fmla="*/ 620438 h 1304602"/>
                <a:gd name="connsiteX3" fmla="*/ 620530 w 692420"/>
                <a:gd name="connsiteY3" fmla="*/ 346118 h 1304602"/>
                <a:gd name="connsiteX4" fmla="*/ 346210 w 692420"/>
                <a:gd name="connsiteY4" fmla="*/ 71798 h 1304602"/>
                <a:gd name="connsiteX5" fmla="*/ 353545 w 692420"/>
                <a:gd name="connsiteY5" fmla="*/ 31 h 1304602"/>
                <a:gd name="connsiteX6" fmla="*/ 596150 w 692420"/>
                <a:gd name="connsiteY6" fmla="*/ 104695 h 1304602"/>
                <a:gd name="connsiteX7" fmla="*/ 596149 w 692420"/>
                <a:gd name="connsiteY7" fmla="*/ 104695 h 1304602"/>
                <a:gd name="connsiteX8" fmla="*/ 585776 w 692420"/>
                <a:gd name="connsiteY8" fmla="*/ 594135 h 1304602"/>
                <a:gd name="connsiteX9" fmla="*/ 325897 w 692420"/>
                <a:gd name="connsiteY9" fmla="*/ 1304602 h 1304602"/>
                <a:gd name="connsiteX10" fmla="*/ 96271 w 692420"/>
                <a:gd name="connsiteY10" fmla="*/ 587541 h 1304602"/>
                <a:gd name="connsiteX11" fmla="*/ 106644 w 692420"/>
                <a:gd name="connsiteY11" fmla="*/ 98101 h 1304602"/>
                <a:gd name="connsiteX12" fmla="*/ 353545 w 692420"/>
                <a:gd name="connsiteY12" fmla="*/ 31 h 130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420" h="1304602">
                  <a:moveTo>
                    <a:pt x="346210" y="71798"/>
                  </a:moveTo>
                  <a:cubicBezTo>
                    <a:pt x="194707" y="71798"/>
                    <a:pt x="71890" y="194615"/>
                    <a:pt x="71890" y="346118"/>
                  </a:cubicBezTo>
                  <a:cubicBezTo>
                    <a:pt x="71890" y="497621"/>
                    <a:pt x="194707" y="620438"/>
                    <a:pt x="346210" y="620438"/>
                  </a:cubicBezTo>
                  <a:cubicBezTo>
                    <a:pt x="497713" y="620438"/>
                    <a:pt x="620530" y="497621"/>
                    <a:pt x="620530" y="346118"/>
                  </a:cubicBezTo>
                  <a:cubicBezTo>
                    <a:pt x="620530" y="194615"/>
                    <a:pt x="497713" y="71798"/>
                    <a:pt x="346210" y="71798"/>
                  </a:cubicBezTo>
                  <a:close/>
                  <a:moveTo>
                    <a:pt x="353545" y="31"/>
                  </a:moveTo>
                  <a:cubicBezTo>
                    <a:pt x="442128" y="1224"/>
                    <a:pt x="529995" y="36206"/>
                    <a:pt x="596150" y="104695"/>
                  </a:cubicBezTo>
                  <a:lnTo>
                    <a:pt x="596149" y="104695"/>
                  </a:lnTo>
                  <a:cubicBezTo>
                    <a:pt x="728458" y="241671"/>
                    <a:pt x="723814" y="460801"/>
                    <a:pt x="585776" y="594135"/>
                  </a:cubicBezTo>
                  <a:cubicBezTo>
                    <a:pt x="422622" y="751730"/>
                    <a:pt x="335996" y="988553"/>
                    <a:pt x="325897" y="1304602"/>
                  </a:cubicBezTo>
                  <a:cubicBezTo>
                    <a:pt x="329197" y="988462"/>
                    <a:pt x="252655" y="749441"/>
                    <a:pt x="96271" y="587541"/>
                  </a:cubicBezTo>
                  <a:cubicBezTo>
                    <a:pt x="-36038" y="450565"/>
                    <a:pt x="-31394" y="231436"/>
                    <a:pt x="106644" y="98101"/>
                  </a:cubicBezTo>
                  <a:cubicBezTo>
                    <a:pt x="175663" y="31434"/>
                    <a:pt x="264962" y="-1162"/>
                    <a:pt x="353545" y="31"/>
                  </a:cubicBezTo>
                  <a:close/>
                </a:path>
              </a:pathLst>
            </a:custGeom>
            <a:grp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99" name="Oval 18"/>
            <p:cNvSpPr/>
            <p:nvPr/>
          </p:nvSpPr>
          <p:spPr>
            <a:xfrm>
              <a:off x="2582603" y="2726405"/>
              <a:ext cx="457200" cy="457200"/>
            </a:xfrm>
            <a:prstGeom prst="ellipse">
              <a:avLst/>
            </a:prstGeom>
            <a:grp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8600" name="TextBox 19"/>
          <p:cNvSpPr txBox="1"/>
          <p:nvPr/>
        </p:nvSpPr>
        <p:spPr>
          <a:xfrm>
            <a:off x="547326" y="2892439"/>
            <a:ext cx="281425" cy="584775"/>
          </a:xfrm>
          <a:prstGeom prst="rect">
            <a:avLst/>
          </a:prstGeom>
          <a:noFill/>
        </p:spPr>
        <p:txBody>
          <a:bodyPr wrap="square" rtlCol="0">
            <a:spAutoFit/>
          </a:bodyPr>
          <a:lstStyle/>
          <a:p>
            <a:r>
              <a:rPr lang="bn-IN"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২</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45" name="Group 20"/>
          <p:cNvGrpSpPr/>
          <p:nvPr/>
        </p:nvGrpSpPr>
        <p:grpSpPr>
          <a:xfrm>
            <a:off x="456512" y="4388758"/>
            <a:ext cx="692240" cy="1304602"/>
            <a:chOff x="2464993" y="2612200"/>
            <a:chExt cx="692420" cy="1304602"/>
          </a:xfrm>
          <a:solidFill>
            <a:schemeClr val="accent6">
              <a:lumMod val="60000"/>
              <a:lumOff val="40000"/>
            </a:schemeClr>
          </a:solidFill>
          <a:effectLst>
            <a:outerShdw blurRad="12700" dist="25400" dir="19200000" sy="23000" kx="-1200000" algn="bl" rotWithShape="0">
              <a:prstClr val="black">
                <a:alpha val="66000"/>
              </a:prstClr>
            </a:outerShdw>
          </a:effectLst>
        </p:grpSpPr>
        <p:sp>
          <p:nvSpPr>
            <p:cNvPr id="1048601" name="Freeform 21"/>
            <p:cNvSpPr/>
            <p:nvPr/>
          </p:nvSpPr>
          <p:spPr>
            <a:xfrm>
              <a:off x="2464993" y="2612200"/>
              <a:ext cx="692420" cy="1304602"/>
            </a:xfrm>
            <a:custGeom>
              <a:avLst/>
              <a:gdLst>
                <a:gd name="connsiteX0" fmla="*/ 346210 w 692420"/>
                <a:gd name="connsiteY0" fmla="*/ 71798 h 1304602"/>
                <a:gd name="connsiteX1" fmla="*/ 71890 w 692420"/>
                <a:gd name="connsiteY1" fmla="*/ 346118 h 1304602"/>
                <a:gd name="connsiteX2" fmla="*/ 346210 w 692420"/>
                <a:gd name="connsiteY2" fmla="*/ 620438 h 1304602"/>
                <a:gd name="connsiteX3" fmla="*/ 620530 w 692420"/>
                <a:gd name="connsiteY3" fmla="*/ 346118 h 1304602"/>
                <a:gd name="connsiteX4" fmla="*/ 346210 w 692420"/>
                <a:gd name="connsiteY4" fmla="*/ 71798 h 1304602"/>
                <a:gd name="connsiteX5" fmla="*/ 353545 w 692420"/>
                <a:gd name="connsiteY5" fmla="*/ 31 h 1304602"/>
                <a:gd name="connsiteX6" fmla="*/ 596150 w 692420"/>
                <a:gd name="connsiteY6" fmla="*/ 104695 h 1304602"/>
                <a:gd name="connsiteX7" fmla="*/ 596149 w 692420"/>
                <a:gd name="connsiteY7" fmla="*/ 104695 h 1304602"/>
                <a:gd name="connsiteX8" fmla="*/ 585776 w 692420"/>
                <a:gd name="connsiteY8" fmla="*/ 594135 h 1304602"/>
                <a:gd name="connsiteX9" fmla="*/ 325897 w 692420"/>
                <a:gd name="connsiteY9" fmla="*/ 1304602 h 1304602"/>
                <a:gd name="connsiteX10" fmla="*/ 96271 w 692420"/>
                <a:gd name="connsiteY10" fmla="*/ 587541 h 1304602"/>
                <a:gd name="connsiteX11" fmla="*/ 106644 w 692420"/>
                <a:gd name="connsiteY11" fmla="*/ 98101 h 1304602"/>
                <a:gd name="connsiteX12" fmla="*/ 353545 w 692420"/>
                <a:gd name="connsiteY12" fmla="*/ 31 h 130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420" h="1304602">
                  <a:moveTo>
                    <a:pt x="346210" y="71798"/>
                  </a:moveTo>
                  <a:cubicBezTo>
                    <a:pt x="194707" y="71798"/>
                    <a:pt x="71890" y="194615"/>
                    <a:pt x="71890" y="346118"/>
                  </a:cubicBezTo>
                  <a:cubicBezTo>
                    <a:pt x="71890" y="497621"/>
                    <a:pt x="194707" y="620438"/>
                    <a:pt x="346210" y="620438"/>
                  </a:cubicBezTo>
                  <a:cubicBezTo>
                    <a:pt x="497713" y="620438"/>
                    <a:pt x="620530" y="497621"/>
                    <a:pt x="620530" y="346118"/>
                  </a:cubicBezTo>
                  <a:cubicBezTo>
                    <a:pt x="620530" y="194615"/>
                    <a:pt x="497713" y="71798"/>
                    <a:pt x="346210" y="71798"/>
                  </a:cubicBezTo>
                  <a:close/>
                  <a:moveTo>
                    <a:pt x="353545" y="31"/>
                  </a:moveTo>
                  <a:cubicBezTo>
                    <a:pt x="442128" y="1224"/>
                    <a:pt x="529995" y="36206"/>
                    <a:pt x="596150" y="104695"/>
                  </a:cubicBezTo>
                  <a:lnTo>
                    <a:pt x="596149" y="104695"/>
                  </a:lnTo>
                  <a:cubicBezTo>
                    <a:pt x="728458" y="241671"/>
                    <a:pt x="723814" y="460801"/>
                    <a:pt x="585776" y="594135"/>
                  </a:cubicBezTo>
                  <a:cubicBezTo>
                    <a:pt x="422622" y="751730"/>
                    <a:pt x="335996" y="988553"/>
                    <a:pt x="325897" y="1304602"/>
                  </a:cubicBezTo>
                  <a:cubicBezTo>
                    <a:pt x="329197" y="988462"/>
                    <a:pt x="252655" y="749441"/>
                    <a:pt x="96271" y="587541"/>
                  </a:cubicBezTo>
                  <a:cubicBezTo>
                    <a:pt x="-36038" y="450565"/>
                    <a:pt x="-31394" y="231436"/>
                    <a:pt x="106644" y="98101"/>
                  </a:cubicBezTo>
                  <a:cubicBezTo>
                    <a:pt x="175663" y="31434"/>
                    <a:pt x="264962" y="-1162"/>
                    <a:pt x="353545" y="31"/>
                  </a:cubicBezTo>
                  <a:close/>
                </a:path>
              </a:pathLst>
            </a:custGeom>
            <a:grp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02" name="Oval 22"/>
            <p:cNvSpPr/>
            <p:nvPr/>
          </p:nvSpPr>
          <p:spPr>
            <a:xfrm>
              <a:off x="2582603" y="2726405"/>
              <a:ext cx="457200" cy="457200"/>
            </a:xfrm>
            <a:prstGeom prst="ellipse">
              <a:avLst/>
            </a:prstGeom>
            <a:grp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8603" name="TextBox 23"/>
          <p:cNvSpPr txBox="1"/>
          <p:nvPr/>
        </p:nvSpPr>
        <p:spPr>
          <a:xfrm>
            <a:off x="535395" y="4433484"/>
            <a:ext cx="491795" cy="584775"/>
          </a:xfrm>
          <a:prstGeom prst="rect">
            <a:avLst/>
          </a:prstGeom>
          <a:noFill/>
        </p:spPr>
        <p:txBody>
          <a:bodyPr wrap="square" rtlCol="0">
            <a:spAutoFit/>
          </a:bodyPr>
          <a:lstStyle/>
          <a:p>
            <a:r>
              <a:rPr lang="bn-IN"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৩</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8" name="Half Frame 17"/>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0" name="Half Frame 19"/>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2449245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48597"/>
                                        </p:tgtEl>
                                        <p:attrNameLst>
                                          <p:attrName>style.visibility</p:attrName>
                                        </p:attrNameLst>
                                      </p:cBhvr>
                                      <p:to>
                                        <p:strVal val="visible"/>
                                      </p:to>
                                    </p:set>
                                    <p:anim calcmode="lin" valueType="num">
                                      <p:cBhvr>
                                        <p:cTn id="11" dur="1000" fill="hold"/>
                                        <p:tgtEl>
                                          <p:spTgt spid="1048597"/>
                                        </p:tgtEl>
                                        <p:attrNameLst>
                                          <p:attrName>ppt_w</p:attrName>
                                        </p:attrNameLst>
                                      </p:cBhvr>
                                      <p:tavLst>
                                        <p:tav tm="0">
                                          <p:val>
                                            <p:fltVal val="0"/>
                                          </p:val>
                                        </p:tav>
                                        <p:tav tm="100000">
                                          <p:val>
                                            <p:strVal val="#ppt_w"/>
                                          </p:val>
                                        </p:tav>
                                      </p:tavLst>
                                    </p:anim>
                                    <p:anim calcmode="lin" valueType="num">
                                      <p:cBhvr>
                                        <p:cTn id="12" dur="1000" fill="hold"/>
                                        <p:tgtEl>
                                          <p:spTgt spid="1048597"/>
                                        </p:tgtEl>
                                        <p:attrNameLst>
                                          <p:attrName>ppt_h</p:attrName>
                                        </p:attrNameLst>
                                      </p:cBhvr>
                                      <p:tavLst>
                                        <p:tav tm="0">
                                          <p:val>
                                            <p:fltVal val="0"/>
                                          </p:val>
                                        </p:tav>
                                        <p:tav tm="100000">
                                          <p:val>
                                            <p:strVal val="#ppt_h"/>
                                          </p:val>
                                        </p:tav>
                                      </p:tavLst>
                                    </p:anim>
                                    <p:animEffect transition="in" filter="fade">
                                      <p:cBhvr>
                                        <p:cTn id="13" dur="1000"/>
                                        <p:tgtEl>
                                          <p:spTgt spid="104859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48591"/>
                                        </p:tgtEl>
                                        <p:attrNameLst>
                                          <p:attrName>style.visibility</p:attrName>
                                        </p:attrNameLst>
                                      </p:cBhvr>
                                      <p:to>
                                        <p:strVal val="visible"/>
                                      </p:to>
                                    </p:set>
                                    <p:animEffect transition="in" filter="wipe(left)">
                                      <p:cBhvr>
                                        <p:cTn id="17" dur="1500"/>
                                        <p:tgtEl>
                                          <p:spTgt spid="1048591"/>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1000"/>
                                        <p:tgtEl>
                                          <p:spTgt spid="44"/>
                                        </p:tgtEl>
                                      </p:cBhvr>
                                    </p:animEffect>
                                  </p:childTnLst>
                                </p:cTn>
                              </p:par>
                            </p:childTnLst>
                          </p:cTn>
                        </p:par>
                        <p:par>
                          <p:cTn id="22" fill="hold">
                            <p:stCondLst>
                              <p:cond delay="4500"/>
                            </p:stCondLst>
                            <p:childTnLst>
                              <p:par>
                                <p:cTn id="23" presetID="53" presetClass="entr" presetSubtype="16" fill="hold" grpId="0" nodeType="afterEffect">
                                  <p:stCondLst>
                                    <p:cond delay="0"/>
                                  </p:stCondLst>
                                  <p:childTnLst>
                                    <p:set>
                                      <p:cBhvr>
                                        <p:cTn id="24" dur="1" fill="hold">
                                          <p:stCondLst>
                                            <p:cond delay="0"/>
                                          </p:stCondLst>
                                        </p:cTn>
                                        <p:tgtEl>
                                          <p:spTgt spid="1048600"/>
                                        </p:tgtEl>
                                        <p:attrNameLst>
                                          <p:attrName>style.visibility</p:attrName>
                                        </p:attrNameLst>
                                      </p:cBhvr>
                                      <p:to>
                                        <p:strVal val="visible"/>
                                      </p:to>
                                    </p:set>
                                    <p:anim calcmode="lin" valueType="num">
                                      <p:cBhvr>
                                        <p:cTn id="25" dur="1000" fill="hold"/>
                                        <p:tgtEl>
                                          <p:spTgt spid="1048600"/>
                                        </p:tgtEl>
                                        <p:attrNameLst>
                                          <p:attrName>ppt_w</p:attrName>
                                        </p:attrNameLst>
                                      </p:cBhvr>
                                      <p:tavLst>
                                        <p:tav tm="0">
                                          <p:val>
                                            <p:fltVal val="0"/>
                                          </p:val>
                                        </p:tav>
                                        <p:tav tm="100000">
                                          <p:val>
                                            <p:strVal val="#ppt_w"/>
                                          </p:val>
                                        </p:tav>
                                      </p:tavLst>
                                    </p:anim>
                                    <p:anim calcmode="lin" valueType="num">
                                      <p:cBhvr>
                                        <p:cTn id="26" dur="1000" fill="hold"/>
                                        <p:tgtEl>
                                          <p:spTgt spid="1048600"/>
                                        </p:tgtEl>
                                        <p:attrNameLst>
                                          <p:attrName>ppt_h</p:attrName>
                                        </p:attrNameLst>
                                      </p:cBhvr>
                                      <p:tavLst>
                                        <p:tav tm="0">
                                          <p:val>
                                            <p:fltVal val="0"/>
                                          </p:val>
                                        </p:tav>
                                        <p:tav tm="100000">
                                          <p:val>
                                            <p:strVal val="#ppt_h"/>
                                          </p:val>
                                        </p:tav>
                                      </p:tavLst>
                                    </p:anim>
                                    <p:animEffect transition="in" filter="fade">
                                      <p:cBhvr>
                                        <p:cTn id="27" dur="1000"/>
                                        <p:tgtEl>
                                          <p:spTgt spid="1048600"/>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048592"/>
                                        </p:tgtEl>
                                        <p:attrNameLst>
                                          <p:attrName>style.visibility</p:attrName>
                                        </p:attrNameLst>
                                      </p:cBhvr>
                                      <p:to>
                                        <p:strVal val="visible"/>
                                      </p:to>
                                    </p:set>
                                    <p:animEffect transition="in" filter="wipe(left)">
                                      <p:cBhvr>
                                        <p:cTn id="31" dur="1500"/>
                                        <p:tgtEl>
                                          <p:spTgt spid="1048592"/>
                                        </p:tgtEl>
                                      </p:cBhvr>
                                    </p:animEffect>
                                  </p:childTnLst>
                                </p:cTn>
                              </p:par>
                            </p:childTnLst>
                          </p:cTn>
                        </p:par>
                        <p:par>
                          <p:cTn id="32" fill="hold">
                            <p:stCondLst>
                              <p:cond delay="7000"/>
                            </p:stCondLst>
                            <p:childTnLst>
                              <p:par>
                                <p:cTn id="33" presetID="22" presetClass="entr" presetSubtype="4"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down)">
                                      <p:cBhvr>
                                        <p:cTn id="35" dur="1000"/>
                                        <p:tgtEl>
                                          <p:spTgt spid="45"/>
                                        </p:tgtEl>
                                      </p:cBhvr>
                                    </p:animEffect>
                                  </p:childTnLst>
                                </p:cTn>
                              </p:par>
                            </p:childTnLst>
                          </p:cTn>
                        </p:par>
                        <p:par>
                          <p:cTn id="36" fill="hold">
                            <p:stCondLst>
                              <p:cond delay="8000"/>
                            </p:stCondLst>
                            <p:childTnLst>
                              <p:par>
                                <p:cTn id="37" presetID="53" presetClass="entr" presetSubtype="16" fill="hold" grpId="0" nodeType="afterEffect">
                                  <p:stCondLst>
                                    <p:cond delay="0"/>
                                  </p:stCondLst>
                                  <p:childTnLst>
                                    <p:set>
                                      <p:cBhvr>
                                        <p:cTn id="38" dur="1" fill="hold">
                                          <p:stCondLst>
                                            <p:cond delay="0"/>
                                          </p:stCondLst>
                                        </p:cTn>
                                        <p:tgtEl>
                                          <p:spTgt spid="1048603"/>
                                        </p:tgtEl>
                                        <p:attrNameLst>
                                          <p:attrName>style.visibility</p:attrName>
                                        </p:attrNameLst>
                                      </p:cBhvr>
                                      <p:to>
                                        <p:strVal val="visible"/>
                                      </p:to>
                                    </p:set>
                                    <p:anim calcmode="lin" valueType="num">
                                      <p:cBhvr>
                                        <p:cTn id="39" dur="1000" fill="hold"/>
                                        <p:tgtEl>
                                          <p:spTgt spid="1048603"/>
                                        </p:tgtEl>
                                        <p:attrNameLst>
                                          <p:attrName>ppt_w</p:attrName>
                                        </p:attrNameLst>
                                      </p:cBhvr>
                                      <p:tavLst>
                                        <p:tav tm="0">
                                          <p:val>
                                            <p:fltVal val="0"/>
                                          </p:val>
                                        </p:tav>
                                        <p:tav tm="100000">
                                          <p:val>
                                            <p:strVal val="#ppt_w"/>
                                          </p:val>
                                        </p:tav>
                                      </p:tavLst>
                                    </p:anim>
                                    <p:anim calcmode="lin" valueType="num">
                                      <p:cBhvr>
                                        <p:cTn id="40" dur="1000" fill="hold"/>
                                        <p:tgtEl>
                                          <p:spTgt spid="1048603"/>
                                        </p:tgtEl>
                                        <p:attrNameLst>
                                          <p:attrName>ppt_h</p:attrName>
                                        </p:attrNameLst>
                                      </p:cBhvr>
                                      <p:tavLst>
                                        <p:tav tm="0">
                                          <p:val>
                                            <p:fltVal val="0"/>
                                          </p:val>
                                        </p:tav>
                                        <p:tav tm="100000">
                                          <p:val>
                                            <p:strVal val="#ppt_h"/>
                                          </p:val>
                                        </p:tav>
                                      </p:tavLst>
                                    </p:anim>
                                    <p:animEffect transition="in" filter="fade">
                                      <p:cBhvr>
                                        <p:cTn id="41" dur="1000"/>
                                        <p:tgtEl>
                                          <p:spTgt spid="1048603"/>
                                        </p:tgtEl>
                                      </p:cBhvr>
                                    </p:animEffect>
                                  </p:childTnLst>
                                </p:cTn>
                              </p:par>
                            </p:childTnLst>
                          </p:cTn>
                        </p:par>
                        <p:par>
                          <p:cTn id="42" fill="hold">
                            <p:stCondLst>
                              <p:cond delay="9000"/>
                            </p:stCondLst>
                            <p:childTnLst>
                              <p:par>
                                <p:cTn id="43" presetID="22" presetClass="entr" presetSubtype="8" fill="hold" grpId="0" nodeType="afterEffect">
                                  <p:stCondLst>
                                    <p:cond delay="0"/>
                                  </p:stCondLst>
                                  <p:childTnLst>
                                    <p:set>
                                      <p:cBhvr>
                                        <p:cTn id="44" dur="1" fill="hold">
                                          <p:stCondLst>
                                            <p:cond delay="0"/>
                                          </p:stCondLst>
                                        </p:cTn>
                                        <p:tgtEl>
                                          <p:spTgt spid="1048593"/>
                                        </p:tgtEl>
                                        <p:attrNameLst>
                                          <p:attrName>style.visibility</p:attrName>
                                        </p:attrNameLst>
                                      </p:cBhvr>
                                      <p:to>
                                        <p:strVal val="visible"/>
                                      </p:to>
                                    </p:set>
                                    <p:animEffect transition="in" filter="wipe(left)">
                                      <p:cBhvr>
                                        <p:cTn id="45" dur="1500"/>
                                        <p:tgtEl>
                                          <p:spTgt spid="1048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1" grpId="0" animBg="1"/>
      <p:bldP spid="1048592" grpId="0" animBg="1"/>
      <p:bldP spid="1048593" grpId="0" animBg="1"/>
      <p:bldP spid="1048597" grpId="0"/>
      <p:bldP spid="1048600" grpId="0"/>
      <p:bldP spid="10486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6"/>
          <p:cNvSpPr/>
          <p:nvPr/>
        </p:nvSpPr>
        <p:spPr>
          <a:xfrm>
            <a:off x="3377408" y="5695579"/>
            <a:ext cx="5123911" cy="830997"/>
          </a:xfrm>
          <a:prstGeom prst="rect">
            <a:avLst/>
          </a:prstGeom>
        </p:spPr>
        <p:txBody>
          <a:bodyPr wrap="square">
            <a:spAutoFit/>
          </a:bodyPr>
          <a:lstStyle/>
          <a:p>
            <a:r>
              <a:rPr lang="bn-IN" sz="4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নির্দিষ্ট আদর্শ মান।      </a:t>
            </a:r>
            <a:endParaRPr lang="en-US" sz="4800" dirty="0">
              <a:solidFill>
                <a:srgbClr val="002060"/>
              </a:solidFill>
            </a:endParaRPr>
          </a:p>
        </p:txBody>
      </p:sp>
      <p:sp>
        <p:nvSpPr>
          <p:cNvPr id="1048608" name="Rectangle 7"/>
          <p:cNvSpPr/>
          <p:nvPr/>
        </p:nvSpPr>
        <p:spPr>
          <a:xfrm>
            <a:off x="275899" y="5695579"/>
            <a:ext cx="11673322" cy="830997"/>
          </a:xfrm>
          <a:prstGeom prst="rect">
            <a:avLst/>
          </a:prstGeom>
        </p:spPr>
        <p:txBody>
          <a:bodyPr wrap="square">
            <a:spAutoFit/>
          </a:bodyPr>
          <a:lstStyle/>
          <a:p>
            <a:r>
              <a:rPr lang="bn-IN" sz="48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দুইটি নির্দিষ্ট তাপমাত্রার ব্যবধানের অংশকে আদর্শমান ধরা হয়।       </a:t>
            </a:r>
            <a:endParaRPr lang="en-US" sz="4800" dirty="0">
              <a:solidFill>
                <a:srgbClr val="C00000"/>
              </a:solidFill>
            </a:endParaRPr>
          </a:p>
        </p:txBody>
      </p:sp>
      <p:sp>
        <p:nvSpPr>
          <p:cNvPr id="1048609" name="Rectangle 8"/>
          <p:cNvSpPr/>
          <p:nvPr/>
        </p:nvSpPr>
        <p:spPr>
          <a:xfrm>
            <a:off x="4219293" y="80447"/>
            <a:ext cx="4189450" cy="769441"/>
          </a:xfrm>
          <a:prstGeom prst="rect">
            <a:avLst/>
          </a:prstGeom>
        </p:spPr>
        <p:txBody>
          <a:bodyPr wrap="square">
            <a:spAutoFit/>
          </a:bodyPr>
          <a:lstStyle/>
          <a:p>
            <a:r>
              <a:rPr lang="bn-IN" sz="4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আদর্শ মান কী?       </a:t>
            </a:r>
            <a:endParaRPr lang="en-US" sz="4400" dirty="0">
              <a:solidFill>
                <a:srgbClr val="00B050"/>
              </a:solidFill>
            </a:endParaRPr>
          </a:p>
        </p:txBody>
      </p:sp>
      <p:sp>
        <p:nvSpPr>
          <p:cNvPr id="1048610" name="Rectangle 9"/>
          <p:cNvSpPr/>
          <p:nvPr/>
        </p:nvSpPr>
        <p:spPr>
          <a:xfrm>
            <a:off x="1325916" y="33733"/>
            <a:ext cx="9573288" cy="769441"/>
          </a:xfrm>
          <a:prstGeom prst="rect">
            <a:avLst/>
          </a:prstGeom>
        </p:spPr>
        <p:txBody>
          <a:bodyPr wrap="square">
            <a:spAutoFit/>
          </a:bodyPr>
          <a:lstStyle/>
          <a:p>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কিছু পরিমাপের</a:t>
            </a:r>
            <a:r>
              <a:rPr lang="en-US"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 কী ঠিক করে নিতে হয়?        </a:t>
            </a:r>
            <a:endParaRPr lang="en-US"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11" name="Rectangle 10"/>
          <p:cNvSpPr/>
          <p:nvPr/>
        </p:nvSpPr>
        <p:spPr>
          <a:xfrm>
            <a:off x="2710680" y="111224"/>
            <a:ext cx="6803762" cy="769441"/>
          </a:xfrm>
          <a:prstGeom prst="rect">
            <a:avLst/>
          </a:prstGeom>
        </p:spPr>
        <p:txBody>
          <a:bodyPr wrap="square">
            <a:spAutoFit/>
          </a:bodyPr>
          <a:lstStyle/>
          <a:p>
            <a:r>
              <a:rPr lang="bn-IN" sz="44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দুইটি আদর্শমানকে কী বলা হয়?       </a:t>
            </a:r>
            <a:endParaRPr lang="en-US" sz="4400" dirty="0">
              <a:solidFill>
                <a:srgbClr val="00B0F0"/>
              </a:solidFill>
            </a:endParaRPr>
          </a:p>
        </p:txBody>
      </p:sp>
      <p:sp>
        <p:nvSpPr>
          <p:cNvPr id="1048612" name="Rectangle 11"/>
          <p:cNvSpPr/>
          <p:nvPr/>
        </p:nvSpPr>
        <p:spPr>
          <a:xfrm>
            <a:off x="2397977" y="5501987"/>
            <a:ext cx="8740922" cy="830997"/>
          </a:xfrm>
          <a:prstGeom prst="rect">
            <a:avLst/>
          </a:prstGeom>
        </p:spPr>
        <p:txBody>
          <a:bodyPr wrap="square">
            <a:spAutoFit/>
          </a:bodyPr>
          <a:lstStyle/>
          <a:p>
            <a:r>
              <a:rPr lang="bn-IN" sz="480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স্থিরাঙ্ক, নিম্ন স্থিরাঙ্ক এবং উর্ধ্ব স্থিরাঙ্ক।       </a:t>
            </a:r>
            <a:endParaRPr lang="en-US" sz="4800" dirty="0">
              <a:solidFill>
                <a:srgbClr val="00B0F0"/>
              </a:solidFill>
            </a:endParaRPr>
          </a:p>
        </p:txBody>
      </p:sp>
      <p:pic>
        <p:nvPicPr>
          <p:cNvPr id="2097164" name="Picture 1"/>
          <p:cNvPicPr>
            <a:picLocks noChangeAspect="1"/>
          </p:cNvPicPr>
          <p:nvPr/>
        </p:nvPicPr>
        <p:blipFill>
          <a:blip r:embed="rId2"/>
          <a:stretch>
            <a:fillRect/>
          </a:stretch>
        </p:blipFill>
        <p:spPr>
          <a:xfrm>
            <a:off x="4086080" y="849889"/>
            <a:ext cx="3426354" cy="4569663"/>
          </a:xfrm>
          <a:prstGeom prst="rect">
            <a:avLst/>
          </a:prstGeom>
        </p:spPr>
      </p:pic>
      <p:sp>
        <p:nvSpPr>
          <p:cNvPr id="9" name="Half Frame 8"/>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35492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97164"/>
                                        </p:tgtEl>
                                        <p:attrNameLst>
                                          <p:attrName>style.visibility</p:attrName>
                                        </p:attrNameLst>
                                      </p:cBhvr>
                                      <p:to>
                                        <p:strVal val="visible"/>
                                      </p:to>
                                    </p:set>
                                    <p:animEffect transition="in" filter="wipe(down)">
                                      <p:cBhvr>
                                        <p:cTn id="7" dur="1000"/>
                                        <p:tgtEl>
                                          <p:spTgt spid="209716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48610"/>
                                        </p:tgtEl>
                                        <p:attrNameLst>
                                          <p:attrName>style.visibility</p:attrName>
                                        </p:attrNameLst>
                                      </p:cBhvr>
                                      <p:to>
                                        <p:strVal val="visible"/>
                                      </p:to>
                                    </p:set>
                                    <p:anim calcmode="lin" valueType="num">
                                      <p:cBhvr>
                                        <p:cTn id="11" dur="1000" fill="hold"/>
                                        <p:tgtEl>
                                          <p:spTgt spid="1048610"/>
                                        </p:tgtEl>
                                        <p:attrNameLst>
                                          <p:attrName>ppt_w</p:attrName>
                                        </p:attrNameLst>
                                      </p:cBhvr>
                                      <p:tavLst>
                                        <p:tav tm="0">
                                          <p:val>
                                            <p:fltVal val="0"/>
                                          </p:val>
                                        </p:tav>
                                        <p:tav tm="100000">
                                          <p:val>
                                            <p:strVal val="#ppt_w"/>
                                          </p:val>
                                        </p:tav>
                                      </p:tavLst>
                                    </p:anim>
                                    <p:anim calcmode="lin" valueType="num">
                                      <p:cBhvr>
                                        <p:cTn id="12" dur="1000" fill="hold"/>
                                        <p:tgtEl>
                                          <p:spTgt spid="1048610"/>
                                        </p:tgtEl>
                                        <p:attrNameLst>
                                          <p:attrName>ppt_h</p:attrName>
                                        </p:attrNameLst>
                                      </p:cBhvr>
                                      <p:tavLst>
                                        <p:tav tm="0">
                                          <p:val>
                                            <p:fltVal val="0"/>
                                          </p:val>
                                        </p:tav>
                                        <p:tav tm="100000">
                                          <p:val>
                                            <p:strVal val="#ppt_h"/>
                                          </p:val>
                                        </p:tav>
                                      </p:tavLst>
                                    </p:anim>
                                    <p:animEffect transition="in" filter="fade">
                                      <p:cBhvr>
                                        <p:cTn id="13" dur="1000"/>
                                        <p:tgtEl>
                                          <p:spTgt spid="10486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48607"/>
                                        </p:tgtEl>
                                        <p:attrNameLst>
                                          <p:attrName>style.visibility</p:attrName>
                                        </p:attrNameLst>
                                      </p:cBhvr>
                                      <p:to>
                                        <p:strVal val="visible"/>
                                      </p:to>
                                    </p:set>
                                    <p:anim calcmode="lin" valueType="num">
                                      <p:cBhvr>
                                        <p:cTn id="18" dur="1000" fill="hold"/>
                                        <p:tgtEl>
                                          <p:spTgt spid="1048607"/>
                                        </p:tgtEl>
                                        <p:attrNameLst>
                                          <p:attrName>ppt_w</p:attrName>
                                        </p:attrNameLst>
                                      </p:cBhvr>
                                      <p:tavLst>
                                        <p:tav tm="0">
                                          <p:val>
                                            <p:fltVal val="0"/>
                                          </p:val>
                                        </p:tav>
                                        <p:tav tm="100000">
                                          <p:val>
                                            <p:strVal val="#ppt_w"/>
                                          </p:val>
                                        </p:tav>
                                      </p:tavLst>
                                    </p:anim>
                                    <p:anim calcmode="lin" valueType="num">
                                      <p:cBhvr>
                                        <p:cTn id="19" dur="1000" fill="hold"/>
                                        <p:tgtEl>
                                          <p:spTgt spid="1048607"/>
                                        </p:tgtEl>
                                        <p:attrNameLst>
                                          <p:attrName>ppt_h</p:attrName>
                                        </p:attrNameLst>
                                      </p:cBhvr>
                                      <p:tavLst>
                                        <p:tav tm="0">
                                          <p:val>
                                            <p:fltVal val="0"/>
                                          </p:val>
                                        </p:tav>
                                        <p:tav tm="100000">
                                          <p:val>
                                            <p:strVal val="#ppt_h"/>
                                          </p:val>
                                        </p:tav>
                                      </p:tavLst>
                                    </p:anim>
                                    <p:animEffect transition="in" filter="fade">
                                      <p:cBhvr>
                                        <p:cTn id="20" dur="1000"/>
                                        <p:tgtEl>
                                          <p:spTgt spid="104860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48610"/>
                                        </p:tgtEl>
                                      </p:cBhvr>
                                    </p:animEffect>
                                    <p:set>
                                      <p:cBhvr>
                                        <p:cTn id="25" dur="1" fill="hold">
                                          <p:stCondLst>
                                            <p:cond delay="499"/>
                                          </p:stCondLst>
                                        </p:cTn>
                                        <p:tgtEl>
                                          <p:spTgt spid="1048610"/>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048609"/>
                                        </p:tgtEl>
                                        <p:attrNameLst>
                                          <p:attrName>style.visibility</p:attrName>
                                        </p:attrNameLst>
                                      </p:cBhvr>
                                      <p:to>
                                        <p:strVal val="visible"/>
                                      </p:to>
                                    </p:set>
                                    <p:anim calcmode="lin" valueType="num">
                                      <p:cBhvr>
                                        <p:cTn id="29" dur="1000" fill="hold"/>
                                        <p:tgtEl>
                                          <p:spTgt spid="1048609"/>
                                        </p:tgtEl>
                                        <p:attrNameLst>
                                          <p:attrName>ppt_w</p:attrName>
                                        </p:attrNameLst>
                                      </p:cBhvr>
                                      <p:tavLst>
                                        <p:tav tm="0">
                                          <p:val>
                                            <p:fltVal val="0"/>
                                          </p:val>
                                        </p:tav>
                                        <p:tav tm="100000">
                                          <p:val>
                                            <p:strVal val="#ppt_w"/>
                                          </p:val>
                                        </p:tav>
                                      </p:tavLst>
                                    </p:anim>
                                    <p:anim calcmode="lin" valueType="num">
                                      <p:cBhvr>
                                        <p:cTn id="30" dur="1000" fill="hold"/>
                                        <p:tgtEl>
                                          <p:spTgt spid="1048609"/>
                                        </p:tgtEl>
                                        <p:attrNameLst>
                                          <p:attrName>ppt_h</p:attrName>
                                        </p:attrNameLst>
                                      </p:cBhvr>
                                      <p:tavLst>
                                        <p:tav tm="0">
                                          <p:val>
                                            <p:fltVal val="0"/>
                                          </p:val>
                                        </p:tav>
                                        <p:tav tm="100000">
                                          <p:val>
                                            <p:strVal val="#ppt_h"/>
                                          </p:val>
                                        </p:tav>
                                      </p:tavLst>
                                    </p:anim>
                                    <p:animEffect transition="in" filter="fade">
                                      <p:cBhvr>
                                        <p:cTn id="31" dur="1000"/>
                                        <p:tgtEl>
                                          <p:spTgt spid="104860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48607"/>
                                        </p:tgtEl>
                                      </p:cBhvr>
                                    </p:animEffect>
                                    <p:set>
                                      <p:cBhvr>
                                        <p:cTn id="36" dur="1" fill="hold">
                                          <p:stCondLst>
                                            <p:cond delay="499"/>
                                          </p:stCondLst>
                                        </p:cTn>
                                        <p:tgtEl>
                                          <p:spTgt spid="1048607"/>
                                        </p:tgtEl>
                                        <p:attrNameLst>
                                          <p:attrName>style.visibility</p:attrName>
                                        </p:attrNameLst>
                                      </p:cBhvr>
                                      <p:to>
                                        <p:strVal val="hidden"/>
                                      </p:to>
                                    </p:set>
                                  </p:childTnLst>
                                </p:cTn>
                              </p:par>
                            </p:childTnLst>
                          </p:cTn>
                        </p:par>
                        <p:par>
                          <p:cTn id="37" fill="hold">
                            <p:stCondLst>
                              <p:cond delay="500"/>
                            </p:stCondLst>
                            <p:childTnLst>
                              <p:par>
                                <p:cTn id="38" presetID="53" presetClass="entr" presetSubtype="16" fill="hold" grpId="0" nodeType="afterEffect">
                                  <p:stCondLst>
                                    <p:cond delay="200"/>
                                  </p:stCondLst>
                                  <p:childTnLst>
                                    <p:set>
                                      <p:cBhvr>
                                        <p:cTn id="39" dur="1" fill="hold">
                                          <p:stCondLst>
                                            <p:cond delay="0"/>
                                          </p:stCondLst>
                                        </p:cTn>
                                        <p:tgtEl>
                                          <p:spTgt spid="1048608"/>
                                        </p:tgtEl>
                                        <p:attrNameLst>
                                          <p:attrName>style.visibility</p:attrName>
                                        </p:attrNameLst>
                                      </p:cBhvr>
                                      <p:to>
                                        <p:strVal val="visible"/>
                                      </p:to>
                                    </p:set>
                                    <p:anim calcmode="lin" valueType="num">
                                      <p:cBhvr>
                                        <p:cTn id="40" dur="1000" fill="hold"/>
                                        <p:tgtEl>
                                          <p:spTgt spid="1048608"/>
                                        </p:tgtEl>
                                        <p:attrNameLst>
                                          <p:attrName>ppt_w</p:attrName>
                                        </p:attrNameLst>
                                      </p:cBhvr>
                                      <p:tavLst>
                                        <p:tav tm="0">
                                          <p:val>
                                            <p:fltVal val="0"/>
                                          </p:val>
                                        </p:tav>
                                        <p:tav tm="100000">
                                          <p:val>
                                            <p:strVal val="#ppt_w"/>
                                          </p:val>
                                        </p:tav>
                                      </p:tavLst>
                                    </p:anim>
                                    <p:anim calcmode="lin" valueType="num">
                                      <p:cBhvr>
                                        <p:cTn id="41" dur="1000" fill="hold"/>
                                        <p:tgtEl>
                                          <p:spTgt spid="1048608"/>
                                        </p:tgtEl>
                                        <p:attrNameLst>
                                          <p:attrName>ppt_h</p:attrName>
                                        </p:attrNameLst>
                                      </p:cBhvr>
                                      <p:tavLst>
                                        <p:tav tm="0">
                                          <p:val>
                                            <p:fltVal val="0"/>
                                          </p:val>
                                        </p:tav>
                                        <p:tav tm="100000">
                                          <p:val>
                                            <p:strVal val="#ppt_h"/>
                                          </p:val>
                                        </p:tav>
                                      </p:tavLst>
                                    </p:anim>
                                    <p:animEffect transition="in" filter="fade">
                                      <p:cBhvr>
                                        <p:cTn id="42" dur="1000"/>
                                        <p:tgtEl>
                                          <p:spTgt spid="104860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048609"/>
                                        </p:tgtEl>
                                      </p:cBhvr>
                                    </p:animEffect>
                                    <p:set>
                                      <p:cBhvr>
                                        <p:cTn id="47" dur="1" fill="hold">
                                          <p:stCondLst>
                                            <p:cond delay="499"/>
                                          </p:stCondLst>
                                        </p:cTn>
                                        <p:tgtEl>
                                          <p:spTgt spid="104860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48608"/>
                                        </p:tgtEl>
                                      </p:cBhvr>
                                    </p:animEffect>
                                    <p:set>
                                      <p:cBhvr>
                                        <p:cTn id="50" dur="1" fill="hold">
                                          <p:stCondLst>
                                            <p:cond delay="499"/>
                                          </p:stCondLst>
                                        </p:cTn>
                                        <p:tgtEl>
                                          <p:spTgt spid="1048608"/>
                                        </p:tgtEl>
                                        <p:attrNameLst>
                                          <p:attrName>style.visibility</p:attrName>
                                        </p:attrNameLst>
                                      </p:cBhvr>
                                      <p:to>
                                        <p:strVal val="hidden"/>
                                      </p:to>
                                    </p:se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048611"/>
                                        </p:tgtEl>
                                        <p:attrNameLst>
                                          <p:attrName>style.visibility</p:attrName>
                                        </p:attrNameLst>
                                      </p:cBhvr>
                                      <p:to>
                                        <p:strVal val="visible"/>
                                      </p:to>
                                    </p:set>
                                    <p:anim calcmode="lin" valueType="num">
                                      <p:cBhvr>
                                        <p:cTn id="54" dur="1000" fill="hold"/>
                                        <p:tgtEl>
                                          <p:spTgt spid="1048611"/>
                                        </p:tgtEl>
                                        <p:attrNameLst>
                                          <p:attrName>ppt_w</p:attrName>
                                        </p:attrNameLst>
                                      </p:cBhvr>
                                      <p:tavLst>
                                        <p:tav tm="0">
                                          <p:val>
                                            <p:fltVal val="0"/>
                                          </p:val>
                                        </p:tav>
                                        <p:tav tm="100000">
                                          <p:val>
                                            <p:strVal val="#ppt_w"/>
                                          </p:val>
                                        </p:tav>
                                      </p:tavLst>
                                    </p:anim>
                                    <p:anim calcmode="lin" valueType="num">
                                      <p:cBhvr>
                                        <p:cTn id="55" dur="1000" fill="hold"/>
                                        <p:tgtEl>
                                          <p:spTgt spid="1048611"/>
                                        </p:tgtEl>
                                        <p:attrNameLst>
                                          <p:attrName>ppt_h</p:attrName>
                                        </p:attrNameLst>
                                      </p:cBhvr>
                                      <p:tavLst>
                                        <p:tav tm="0">
                                          <p:val>
                                            <p:fltVal val="0"/>
                                          </p:val>
                                        </p:tav>
                                        <p:tav tm="100000">
                                          <p:val>
                                            <p:strVal val="#ppt_h"/>
                                          </p:val>
                                        </p:tav>
                                      </p:tavLst>
                                    </p:anim>
                                    <p:animEffect transition="in" filter="fade">
                                      <p:cBhvr>
                                        <p:cTn id="56" dur="1000"/>
                                        <p:tgtEl>
                                          <p:spTgt spid="10486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48612"/>
                                        </p:tgtEl>
                                        <p:attrNameLst>
                                          <p:attrName>style.visibility</p:attrName>
                                        </p:attrNameLst>
                                      </p:cBhvr>
                                      <p:to>
                                        <p:strVal val="visible"/>
                                      </p:to>
                                    </p:set>
                                    <p:anim calcmode="lin" valueType="num">
                                      <p:cBhvr>
                                        <p:cTn id="61" dur="1000" fill="hold"/>
                                        <p:tgtEl>
                                          <p:spTgt spid="1048612"/>
                                        </p:tgtEl>
                                        <p:attrNameLst>
                                          <p:attrName>ppt_w</p:attrName>
                                        </p:attrNameLst>
                                      </p:cBhvr>
                                      <p:tavLst>
                                        <p:tav tm="0">
                                          <p:val>
                                            <p:fltVal val="0"/>
                                          </p:val>
                                        </p:tav>
                                        <p:tav tm="100000">
                                          <p:val>
                                            <p:strVal val="#ppt_w"/>
                                          </p:val>
                                        </p:tav>
                                      </p:tavLst>
                                    </p:anim>
                                    <p:anim calcmode="lin" valueType="num">
                                      <p:cBhvr>
                                        <p:cTn id="62" dur="1000" fill="hold"/>
                                        <p:tgtEl>
                                          <p:spTgt spid="1048612"/>
                                        </p:tgtEl>
                                        <p:attrNameLst>
                                          <p:attrName>ppt_h</p:attrName>
                                        </p:attrNameLst>
                                      </p:cBhvr>
                                      <p:tavLst>
                                        <p:tav tm="0">
                                          <p:val>
                                            <p:fltVal val="0"/>
                                          </p:val>
                                        </p:tav>
                                        <p:tav tm="100000">
                                          <p:val>
                                            <p:strVal val="#ppt_h"/>
                                          </p:val>
                                        </p:tav>
                                      </p:tavLst>
                                    </p:anim>
                                    <p:animEffect transition="in" filter="fade">
                                      <p:cBhvr>
                                        <p:cTn id="63" dur="1000"/>
                                        <p:tgtEl>
                                          <p:spTgt spid="104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1048608" grpId="1"/>
      <p:bldP spid="1048609" grpId="0"/>
      <p:bldP spid="1048609" grpId="1"/>
      <p:bldP spid="1048610" grpId="0"/>
      <p:bldP spid="1048610" grpId="1"/>
      <p:bldP spid="1048611" grpId="0"/>
      <p:bldP spid="10486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Rectangle 6"/>
          <p:cNvSpPr/>
          <p:nvPr/>
        </p:nvSpPr>
        <p:spPr>
          <a:xfrm>
            <a:off x="80036" y="4794588"/>
            <a:ext cx="12038963" cy="1938992"/>
          </a:xfrm>
          <a:prstGeom prst="rect">
            <a:avLst/>
          </a:prstGeom>
        </p:spPr>
        <p:txBody>
          <a:bodyPr wrap="square">
            <a:spAutoFit/>
          </a:bodyPr>
          <a:lstStyle/>
          <a:p>
            <a:r>
              <a:rPr lang="bn-IN" sz="6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স্বাভাবিক চাপে যে তাপমাত্রায় বিশুদ্ধ বরফ গলে পানিতে পরিণত হয় সেই তাপমাত্রাই নিম্ন স্থিরাঙ্ক।      </a:t>
            </a:r>
            <a:endParaRPr lang="en-US" sz="6000" dirty="0">
              <a:solidFill>
                <a:srgbClr val="002060"/>
              </a:solidFill>
            </a:endParaRPr>
          </a:p>
        </p:txBody>
      </p:sp>
      <p:sp>
        <p:nvSpPr>
          <p:cNvPr id="1048614" name="Rectangle 7"/>
          <p:cNvSpPr/>
          <p:nvPr/>
        </p:nvSpPr>
        <p:spPr>
          <a:xfrm>
            <a:off x="80036" y="4628594"/>
            <a:ext cx="11673322" cy="1938992"/>
          </a:xfrm>
          <a:prstGeom prst="rect">
            <a:avLst/>
          </a:prstGeom>
        </p:spPr>
        <p:txBody>
          <a:bodyPr wrap="square">
            <a:spAutoFit/>
          </a:bodyPr>
          <a:lstStyle/>
          <a:p>
            <a:r>
              <a:rPr lang="bn-IN" sz="60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স্বাভাবিক চাপে যে তাপমাত্রায় বিশুদ্ধ পানি ফুটে বাষ্পে পরিণত হয়, সেই তাপমাত্রাই উর্ধ্ব স্থিরাঙ্ক ।       </a:t>
            </a:r>
            <a:endParaRPr lang="en-US" sz="6000" dirty="0">
              <a:solidFill>
                <a:srgbClr val="FF0000"/>
              </a:solidFill>
            </a:endParaRPr>
          </a:p>
        </p:txBody>
      </p:sp>
      <p:sp>
        <p:nvSpPr>
          <p:cNvPr id="1048615" name="Rectangle 8"/>
          <p:cNvSpPr/>
          <p:nvPr/>
        </p:nvSpPr>
        <p:spPr>
          <a:xfrm>
            <a:off x="4295061" y="158838"/>
            <a:ext cx="4443709" cy="769441"/>
          </a:xfrm>
          <a:prstGeom prst="rect">
            <a:avLst/>
          </a:prstGeom>
        </p:spPr>
        <p:txBody>
          <a:bodyPr wrap="square">
            <a:spAutoFit/>
          </a:bodyPr>
          <a:lstStyle/>
          <a:p>
            <a:r>
              <a:rPr lang="bn-IN" sz="4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উর্ধ্ব স্থিরাঙ্ক কী?       </a:t>
            </a:r>
            <a:endParaRPr lang="en-US" sz="4400" dirty="0">
              <a:solidFill>
                <a:srgbClr val="00B050"/>
              </a:solidFill>
            </a:endParaRPr>
          </a:p>
        </p:txBody>
      </p:sp>
      <p:sp>
        <p:nvSpPr>
          <p:cNvPr id="1048616" name="Rectangle 9"/>
          <p:cNvSpPr/>
          <p:nvPr/>
        </p:nvSpPr>
        <p:spPr>
          <a:xfrm>
            <a:off x="4470206" y="107589"/>
            <a:ext cx="3782703" cy="769441"/>
          </a:xfrm>
          <a:prstGeom prst="rect">
            <a:avLst/>
          </a:prstGeom>
        </p:spPr>
        <p:txBody>
          <a:bodyPr wrap="square">
            <a:spAutoFit/>
          </a:bodyPr>
          <a:lstStyle/>
          <a:p>
            <a:r>
              <a:rPr lang="bn-IN"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নিম্ন স্থিরাঙ্ক কী?         </a:t>
            </a:r>
            <a:endParaRPr lang="en-US" sz="44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48617" name="Rectangle 10"/>
          <p:cNvSpPr/>
          <p:nvPr/>
        </p:nvSpPr>
        <p:spPr>
          <a:xfrm>
            <a:off x="2697637" y="107589"/>
            <a:ext cx="6803762" cy="769441"/>
          </a:xfrm>
          <a:prstGeom prst="rect">
            <a:avLst/>
          </a:prstGeom>
        </p:spPr>
        <p:txBody>
          <a:bodyPr wrap="square">
            <a:spAutoFit/>
          </a:bodyPr>
          <a:lstStyle/>
          <a:p>
            <a:r>
              <a:rPr lang="bn-IN" sz="44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দুইটি আদর্শমানকে কী বলা হয়?       </a:t>
            </a:r>
            <a:endParaRPr lang="en-US" sz="4400" dirty="0">
              <a:solidFill>
                <a:srgbClr val="00B0F0"/>
              </a:solidFill>
            </a:endParaRPr>
          </a:p>
        </p:txBody>
      </p:sp>
      <p:sp>
        <p:nvSpPr>
          <p:cNvPr id="1048618" name="Rectangle 11"/>
          <p:cNvSpPr/>
          <p:nvPr/>
        </p:nvSpPr>
        <p:spPr>
          <a:xfrm>
            <a:off x="779819" y="4967378"/>
            <a:ext cx="10484516" cy="1015663"/>
          </a:xfrm>
          <a:prstGeom prst="rect">
            <a:avLst/>
          </a:prstGeom>
        </p:spPr>
        <p:txBody>
          <a:bodyPr wrap="square">
            <a:spAutoFit/>
          </a:bodyPr>
          <a:lstStyle/>
          <a:p>
            <a:r>
              <a:rPr lang="bn-IN" sz="60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স্থিরাঙ্ক, নিম্ন স্থিরাঙ্ক এবং উর্ধ্ব স্থিরাঙ্ক।       </a:t>
            </a:r>
            <a:endParaRPr lang="en-US" sz="6000" dirty="0">
              <a:solidFill>
                <a:srgbClr val="00B0F0"/>
              </a:solidFill>
            </a:endParaRPr>
          </a:p>
        </p:txBody>
      </p:sp>
      <p:pic>
        <p:nvPicPr>
          <p:cNvPr id="2097165" name="Picture 2"/>
          <p:cNvPicPr>
            <a:picLocks noChangeAspect="1"/>
          </p:cNvPicPr>
          <p:nvPr/>
        </p:nvPicPr>
        <p:blipFill>
          <a:blip r:embed="rId2"/>
          <a:stretch>
            <a:fillRect/>
          </a:stretch>
        </p:blipFill>
        <p:spPr>
          <a:xfrm>
            <a:off x="6021310" y="1328170"/>
            <a:ext cx="5299466" cy="3154004"/>
          </a:xfrm>
          <a:prstGeom prst="rect">
            <a:avLst/>
          </a:prstGeom>
        </p:spPr>
      </p:pic>
      <p:pic>
        <p:nvPicPr>
          <p:cNvPr id="2097166" name="Picture 3"/>
          <p:cNvPicPr>
            <a:picLocks noChangeAspect="1"/>
          </p:cNvPicPr>
          <p:nvPr/>
        </p:nvPicPr>
        <p:blipFill>
          <a:blip r:embed="rId3" cstate="print"/>
          <a:stretch>
            <a:fillRect/>
          </a:stretch>
        </p:blipFill>
        <p:spPr>
          <a:xfrm>
            <a:off x="1142704" y="1441344"/>
            <a:ext cx="4180251" cy="3136005"/>
          </a:xfrm>
          <a:prstGeom prst="rect">
            <a:avLst/>
          </a:prstGeom>
        </p:spPr>
      </p:pic>
      <p:pic>
        <p:nvPicPr>
          <p:cNvPr id="2097167" name="Picture 5"/>
          <p:cNvPicPr>
            <a:picLocks noChangeAspect="1"/>
          </p:cNvPicPr>
          <p:nvPr/>
        </p:nvPicPr>
        <p:blipFill>
          <a:blip r:embed="rId4" cstate="print"/>
          <a:stretch>
            <a:fillRect/>
          </a:stretch>
        </p:blipFill>
        <p:spPr>
          <a:xfrm>
            <a:off x="3051226" y="1198739"/>
            <a:ext cx="6214348" cy="3496481"/>
          </a:xfrm>
          <a:prstGeom prst="rect">
            <a:avLst/>
          </a:prstGeom>
        </p:spPr>
      </p:pic>
      <p:sp>
        <p:nvSpPr>
          <p:cNvPr id="11" name="Half Frame 10"/>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3" name="Half Frame 12"/>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74262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66"/>
                                        </p:tgtEl>
                                        <p:attrNameLst>
                                          <p:attrName>style.visibility</p:attrName>
                                        </p:attrNameLst>
                                      </p:cBhvr>
                                      <p:to>
                                        <p:strVal val="visible"/>
                                      </p:to>
                                    </p:set>
                                    <p:anim calcmode="lin" valueType="num">
                                      <p:cBhvr>
                                        <p:cTn id="7" dur="1000" fill="hold"/>
                                        <p:tgtEl>
                                          <p:spTgt spid="2097166"/>
                                        </p:tgtEl>
                                        <p:attrNameLst>
                                          <p:attrName>ppt_w</p:attrName>
                                        </p:attrNameLst>
                                      </p:cBhvr>
                                      <p:tavLst>
                                        <p:tav tm="0">
                                          <p:val>
                                            <p:fltVal val="0"/>
                                          </p:val>
                                        </p:tav>
                                        <p:tav tm="100000">
                                          <p:val>
                                            <p:strVal val="#ppt_w"/>
                                          </p:val>
                                        </p:tav>
                                      </p:tavLst>
                                    </p:anim>
                                    <p:anim calcmode="lin" valueType="num">
                                      <p:cBhvr>
                                        <p:cTn id="8" dur="1000" fill="hold"/>
                                        <p:tgtEl>
                                          <p:spTgt spid="2097166"/>
                                        </p:tgtEl>
                                        <p:attrNameLst>
                                          <p:attrName>ppt_h</p:attrName>
                                        </p:attrNameLst>
                                      </p:cBhvr>
                                      <p:tavLst>
                                        <p:tav tm="0">
                                          <p:val>
                                            <p:fltVal val="0"/>
                                          </p:val>
                                        </p:tav>
                                        <p:tav tm="100000">
                                          <p:val>
                                            <p:strVal val="#ppt_h"/>
                                          </p:val>
                                        </p:tav>
                                      </p:tavLst>
                                    </p:anim>
                                    <p:animEffect transition="in" filter="fade">
                                      <p:cBhvr>
                                        <p:cTn id="9" dur="1000"/>
                                        <p:tgtEl>
                                          <p:spTgt spid="209716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097165"/>
                                        </p:tgtEl>
                                        <p:attrNameLst>
                                          <p:attrName>style.visibility</p:attrName>
                                        </p:attrNameLst>
                                      </p:cBhvr>
                                      <p:to>
                                        <p:strVal val="visible"/>
                                      </p:to>
                                    </p:set>
                                    <p:anim calcmode="lin" valueType="num">
                                      <p:cBhvr>
                                        <p:cTn id="13" dur="1000" fill="hold"/>
                                        <p:tgtEl>
                                          <p:spTgt spid="2097165"/>
                                        </p:tgtEl>
                                        <p:attrNameLst>
                                          <p:attrName>ppt_w</p:attrName>
                                        </p:attrNameLst>
                                      </p:cBhvr>
                                      <p:tavLst>
                                        <p:tav tm="0">
                                          <p:val>
                                            <p:fltVal val="0"/>
                                          </p:val>
                                        </p:tav>
                                        <p:tav tm="100000">
                                          <p:val>
                                            <p:strVal val="#ppt_w"/>
                                          </p:val>
                                        </p:tav>
                                      </p:tavLst>
                                    </p:anim>
                                    <p:anim calcmode="lin" valueType="num">
                                      <p:cBhvr>
                                        <p:cTn id="14" dur="1000" fill="hold"/>
                                        <p:tgtEl>
                                          <p:spTgt spid="2097165"/>
                                        </p:tgtEl>
                                        <p:attrNameLst>
                                          <p:attrName>ppt_h</p:attrName>
                                        </p:attrNameLst>
                                      </p:cBhvr>
                                      <p:tavLst>
                                        <p:tav tm="0">
                                          <p:val>
                                            <p:fltVal val="0"/>
                                          </p:val>
                                        </p:tav>
                                        <p:tav tm="100000">
                                          <p:val>
                                            <p:strVal val="#ppt_h"/>
                                          </p:val>
                                        </p:tav>
                                      </p:tavLst>
                                    </p:anim>
                                    <p:animEffect transition="in" filter="fade">
                                      <p:cBhvr>
                                        <p:cTn id="15" dur="1000"/>
                                        <p:tgtEl>
                                          <p:spTgt spid="209716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048616"/>
                                        </p:tgtEl>
                                        <p:attrNameLst>
                                          <p:attrName>style.visibility</p:attrName>
                                        </p:attrNameLst>
                                      </p:cBhvr>
                                      <p:to>
                                        <p:strVal val="visible"/>
                                      </p:to>
                                    </p:set>
                                    <p:anim calcmode="lin" valueType="num">
                                      <p:cBhvr>
                                        <p:cTn id="19" dur="1000" fill="hold"/>
                                        <p:tgtEl>
                                          <p:spTgt spid="1048616"/>
                                        </p:tgtEl>
                                        <p:attrNameLst>
                                          <p:attrName>ppt_w</p:attrName>
                                        </p:attrNameLst>
                                      </p:cBhvr>
                                      <p:tavLst>
                                        <p:tav tm="0">
                                          <p:val>
                                            <p:fltVal val="0"/>
                                          </p:val>
                                        </p:tav>
                                        <p:tav tm="100000">
                                          <p:val>
                                            <p:strVal val="#ppt_w"/>
                                          </p:val>
                                        </p:tav>
                                      </p:tavLst>
                                    </p:anim>
                                    <p:anim calcmode="lin" valueType="num">
                                      <p:cBhvr>
                                        <p:cTn id="20" dur="1000" fill="hold"/>
                                        <p:tgtEl>
                                          <p:spTgt spid="1048616"/>
                                        </p:tgtEl>
                                        <p:attrNameLst>
                                          <p:attrName>ppt_h</p:attrName>
                                        </p:attrNameLst>
                                      </p:cBhvr>
                                      <p:tavLst>
                                        <p:tav tm="0">
                                          <p:val>
                                            <p:fltVal val="0"/>
                                          </p:val>
                                        </p:tav>
                                        <p:tav tm="100000">
                                          <p:val>
                                            <p:strVal val="#ppt_h"/>
                                          </p:val>
                                        </p:tav>
                                      </p:tavLst>
                                    </p:anim>
                                    <p:animEffect transition="in" filter="fade">
                                      <p:cBhvr>
                                        <p:cTn id="21" dur="1000"/>
                                        <p:tgtEl>
                                          <p:spTgt spid="10486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48613"/>
                                        </p:tgtEl>
                                        <p:attrNameLst>
                                          <p:attrName>style.visibility</p:attrName>
                                        </p:attrNameLst>
                                      </p:cBhvr>
                                      <p:to>
                                        <p:strVal val="visible"/>
                                      </p:to>
                                    </p:set>
                                    <p:anim calcmode="lin" valueType="num">
                                      <p:cBhvr>
                                        <p:cTn id="26" dur="1000" fill="hold"/>
                                        <p:tgtEl>
                                          <p:spTgt spid="1048613"/>
                                        </p:tgtEl>
                                        <p:attrNameLst>
                                          <p:attrName>ppt_w</p:attrName>
                                        </p:attrNameLst>
                                      </p:cBhvr>
                                      <p:tavLst>
                                        <p:tav tm="0">
                                          <p:val>
                                            <p:fltVal val="0"/>
                                          </p:val>
                                        </p:tav>
                                        <p:tav tm="100000">
                                          <p:val>
                                            <p:strVal val="#ppt_w"/>
                                          </p:val>
                                        </p:tav>
                                      </p:tavLst>
                                    </p:anim>
                                    <p:anim calcmode="lin" valueType="num">
                                      <p:cBhvr>
                                        <p:cTn id="27" dur="1000" fill="hold"/>
                                        <p:tgtEl>
                                          <p:spTgt spid="1048613"/>
                                        </p:tgtEl>
                                        <p:attrNameLst>
                                          <p:attrName>ppt_h</p:attrName>
                                        </p:attrNameLst>
                                      </p:cBhvr>
                                      <p:tavLst>
                                        <p:tav tm="0">
                                          <p:val>
                                            <p:fltVal val="0"/>
                                          </p:val>
                                        </p:tav>
                                        <p:tav tm="100000">
                                          <p:val>
                                            <p:strVal val="#ppt_h"/>
                                          </p:val>
                                        </p:tav>
                                      </p:tavLst>
                                    </p:anim>
                                    <p:animEffect transition="in" filter="fade">
                                      <p:cBhvr>
                                        <p:cTn id="28" dur="1000"/>
                                        <p:tgtEl>
                                          <p:spTgt spid="10486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48616"/>
                                        </p:tgtEl>
                                      </p:cBhvr>
                                    </p:animEffect>
                                    <p:set>
                                      <p:cBhvr>
                                        <p:cTn id="33" dur="1" fill="hold">
                                          <p:stCondLst>
                                            <p:cond delay="499"/>
                                          </p:stCondLst>
                                        </p:cTn>
                                        <p:tgtEl>
                                          <p:spTgt spid="1048616"/>
                                        </p:tgtEl>
                                        <p:attrNameLst>
                                          <p:attrName>style.visibility</p:attrName>
                                        </p:attrNameLst>
                                      </p:cBhvr>
                                      <p:to>
                                        <p:strVal val="hidden"/>
                                      </p:to>
                                    </p:se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048615"/>
                                        </p:tgtEl>
                                        <p:attrNameLst>
                                          <p:attrName>style.visibility</p:attrName>
                                        </p:attrNameLst>
                                      </p:cBhvr>
                                      <p:to>
                                        <p:strVal val="visible"/>
                                      </p:to>
                                    </p:set>
                                    <p:anim calcmode="lin" valueType="num">
                                      <p:cBhvr>
                                        <p:cTn id="37" dur="1000" fill="hold"/>
                                        <p:tgtEl>
                                          <p:spTgt spid="1048615"/>
                                        </p:tgtEl>
                                        <p:attrNameLst>
                                          <p:attrName>ppt_w</p:attrName>
                                        </p:attrNameLst>
                                      </p:cBhvr>
                                      <p:tavLst>
                                        <p:tav tm="0">
                                          <p:val>
                                            <p:fltVal val="0"/>
                                          </p:val>
                                        </p:tav>
                                        <p:tav tm="100000">
                                          <p:val>
                                            <p:strVal val="#ppt_w"/>
                                          </p:val>
                                        </p:tav>
                                      </p:tavLst>
                                    </p:anim>
                                    <p:anim calcmode="lin" valueType="num">
                                      <p:cBhvr>
                                        <p:cTn id="38" dur="1000" fill="hold"/>
                                        <p:tgtEl>
                                          <p:spTgt spid="1048615"/>
                                        </p:tgtEl>
                                        <p:attrNameLst>
                                          <p:attrName>ppt_h</p:attrName>
                                        </p:attrNameLst>
                                      </p:cBhvr>
                                      <p:tavLst>
                                        <p:tav tm="0">
                                          <p:val>
                                            <p:fltVal val="0"/>
                                          </p:val>
                                        </p:tav>
                                        <p:tav tm="100000">
                                          <p:val>
                                            <p:strVal val="#ppt_h"/>
                                          </p:val>
                                        </p:tav>
                                      </p:tavLst>
                                    </p:anim>
                                    <p:animEffect transition="in" filter="fade">
                                      <p:cBhvr>
                                        <p:cTn id="39" dur="1000"/>
                                        <p:tgtEl>
                                          <p:spTgt spid="10486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2097166"/>
                                        </p:tgtEl>
                                      </p:cBhvr>
                                    </p:animEffect>
                                    <p:set>
                                      <p:cBhvr>
                                        <p:cTn id="44" dur="1" fill="hold">
                                          <p:stCondLst>
                                            <p:cond delay="499"/>
                                          </p:stCondLst>
                                        </p:cTn>
                                        <p:tgtEl>
                                          <p:spTgt spid="2097166"/>
                                        </p:tgtEl>
                                        <p:attrNameLst>
                                          <p:attrName>style.visibility</p:attrName>
                                        </p:attrNameLst>
                                      </p:cBhvr>
                                      <p:to>
                                        <p:strVal val="hidden"/>
                                      </p:to>
                                    </p:set>
                                  </p:childTnLst>
                                </p:cTn>
                              </p:par>
                              <p:par>
                                <p:cTn id="45" presetID="16" presetClass="exit" presetSubtype="21" fill="hold" nodeType="withEffect">
                                  <p:stCondLst>
                                    <p:cond delay="0"/>
                                  </p:stCondLst>
                                  <p:childTnLst>
                                    <p:animEffect transition="out" filter="barn(inVertical)">
                                      <p:cBhvr>
                                        <p:cTn id="46" dur="500"/>
                                        <p:tgtEl>
                                          <p:spTgt spid="2097165"/>
                                        </p:tgtEl>
                                      </p:cBhvr>
                                    </p:animEffect>
                                    <p:set>
                                      <p:cBhvr>
                                        <p:cTn id="47" dur="1" fill="hold">
                                          <p:stCondLst>
                                            <p:cond delay="499"/>
                                          </p:stCondLst>
                                        </p:cTn>
                                        <p:tgtEl>
                                          <p:spTgt spid="2097165"/>
                                        </p:tgtEl>
                                        <p:attrNameLst>
                                          <p:attrName>style.visibility</p:attrName>
                                        </p:attrNameLst>
                                      </p:cBhvr>
                                      <p:to>
                                        <p:strVal val="hidden"/>
                                      </p:to>
                                    </p:set>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2097167"/>
                                        </p:tgtEl>
                                        <p:attrNameLst>
                                          <p:attrName>style.visibility</p:attrName>
                                        </p:attrNameLst>
                                      </p:cBhvr>
                                      <p:to>
                                        <p:strVal val="visible"/>
                                      </p:to>
                                    </p:set>
                                    <p:anim calcmode="lin" valueType="num">
                                      <p:cBhvr>
                                        <p:cTn id="51" dur="1000" fill="hold"/>
                                        <p:tgtEl>
                                          <p:spTgt spid="2097167"/>
                                        </p:tgtEl>
                                        <p:attrNameLst>
                                          <p:attrName>ppt_w</p:attrName>
                                        </p:attrNameLst>
                                      </p:cBhvr>
                                      <p:tavLst>
                                        <p:tav tm="0">
                                          <p:val>
                                            <p:fltVal val="0"/>
                                          </p:val>
                                        </p:tav>
                                        <p:tav tm="100000">
                                          <p:val>
                                            <p:strVal val="#ppt_w"/>
                                          </p:val>
                                        </p:tav>
                                      </p:tavLst>
                                    </p:anim>
                                    <p:anim calcmode="lin" valueType="num">
                                      <p:cBhvr>
                                        <p:cTn id="52" dur="1000" fill="hold"/>
                                        <p:tgtEl>
                                          <p:spTgt spid="2097167"/>
                                        </p:tgtEl>
                                        <p:attrNameLst>
                                          <p:attrName>ppt_h</p:attrName>
                                        </p:attrNameLst>
                                      </p:cBhvr>
                                      <p:tavLst>
                                        <p:tav tm="0">
                                          <p:val>
                                            <p:fltVal val="0"/>
                                          </p:val>
                                        </p:tav>
                                        <p:tav tm="100000">
                                          <p:val>
                                            <p:strVal val="#ppt_h"/>
                                          </p:val>
                                        </p:tav>
                                      </p:tavLst>
                                    </p:anim>
                                    <p:animEffect transition="in" filter="fade">
                                      <p:cBhvr>
                                        <p:cTn id="53" dur="1000"/>
                                        <p:tgtEl>
                                          <p:spTgt spid="209716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048613"/>
                                        </p:tgtEl>
                                      </p:cBhvr>
                                    </p:animEffect>
                                    <p:set>
                                      <p:cBhvr>
                                        <p:cTn id="58" dur="1" fill="hold">
                                          <p:stCondLst>
                                            <p:cond delay="499"/>
                                          </p:stCondLst>
                                        </p:cTn>
                                        <p:tgtEl>
                                          <p:spTgt spid="1048613"/>
                                        </p:tgtEl>
                                        <p:attrNameLst>
                                          <p:attrName>style.visibility</p:attrName>
                                        </p:attrNameLst>
                                      </p:cBhvr>
                                      <p:to>
                                        <p:strVal val="hidden"/>
                                      </p:to>
                                    </p:set>
                                  </p:childTnLst>
                                </p:cTn>
                              </p:par>
                            </p:childTnLst>
                          </p:cTn>
                        </p:par>
                        <p:par>
                          <p:cTn id="59" fill="hold">
                            <p:stCondLst>
                              <p:cond delay="500"/>
                            </p:stCondLst>
                            <p:childTnLst>
                              <p:par>
                                <p:cTn id="60" presetID="53" presetClass="entr" presetSubtype="16" fill="hold" grpId="0" nodeType="afterEffect">
                                  <p:stCondLst>
                                    <p:cond delay="200"/>
                                  </p:stCondLst>
                                  <p:childTnLst>
                                    <p:set>
                                      <p:cBhvr>
                                        <p:cTn id="61" dur="1" fill="hold">
                                          <p:stCondLst>
                                            <p:cond delay="0"/>
                                          </p:stCondLst>
                                        </p:cTn>
                                        <p:tgtEl>
                                          <p:spTgt spid="1048614"/>
                                        </p:tgtEl>
                                        <p:attrNameLst>
                                          <p:attrName>style.visibility</p:attrName>
                                        </p:attrNameLst>
                                      </p:cBhvr>
                                      <p:to>
                                        <p:strVal val="visible"/>
                                      </p:to>
                                    </p:set>
                                    <p:anim calcmode="lin" valueType="num">
                                      <p:cBhvr>
                                        <p:cTn id="62" dur="1000" fill="hold"/>
                                        <p:tgtEl>
                                          <p:spTgt spid="1048614"/>
                                        </p:tgtEl>
                                        <p:attrNameLst>
                                          <p:attrName>ppt_w</p:attrName>
                                        </p:attrNameLst>
                                      </p:cBhvr>
                                      <p:tavLst>
                                        <p:tav tm="0">
                                          <p:val>
                                            <p:fltVal val="0"/>
                                          </p:val>
                                        </p:tav>
                                        <p:tav tm="100000">
                                          <p:val>
                                            <p:strVal val="#ppt_w"/>
                                          </p:val>
                                        </p:tav>
                                      </p:tavLst>
                                    </p:anim>
                                    <p:anim calcmode="lin" valueType="num">
                                      <p:cBhvr>
                                        <p:cTn id="63" dur="1000" fill="hold"/>
                                        <p:tgtEl>
                                          <p:spTgt spid="1048614"/>
                                        </p:tgtEl>
                                        <p:attrNameLst>
                                          <p:attrName>ppt_h</p:attrName>
                                        </p:attrNameLst>
                                      </p:cBhvr>
                                      <p:tavLst>
                                        <p:tav tm="0">
                                          <p:val>
                                            <p:fltVal val="0"/>
                                          </p:val>
                                        </p:tav>
                                        <p:tav tm="100000">
                                          <p:val>
                                            <p:strVal val="#ppt_h"/>
                                          </p:val>
                                        </p:tav>
                                      </p:tavLst>
                                    </p:anim>
                                    <p:animEffect transition="in" filter="fade">
                                      <p:cBhvr>
                                        <p:cTn id="64" dur="1000"/>
                                        <p:tgtEl>
                                          <p:spTgt spid="10486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48615"/>
                                        </p:tgtEl>
                                      </p:cBhvr>
                                    </p:animEffect>
                                    <p:set>
                                      <p:cBhvr>
                                        <p:cTn id="69" dur="1" fill="hold">
                                          <p:stCondLst>
                                            <p:cond delay="499"/>
                                          </p:stCondLst>
                                        </p:cTn>
                                        <p:tgtEl>
                                          <p:spTgt spid="10486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048614"/>
                                        </p:tgtEl>
                                      </p:cBhvr>
                                    </p:animEffect>
                                    <p:set>
                                      <p:cBhvr>
                                        <p:cTn id="72" dur="1" fill="hold">
                                          <p:stCondLst>
                                            <p:cond delay="499"/>
                                          </p:stCondLst>
                                        </p:cTn>
                                        <p:tgtEl>
                                          <p:spTgt spid="1048614"/>
                                        </p:tgtEl>
                                        <p:attrNameLst>
                                          <p:attrName>style.visibility</p:attrName>
                                        </p:attrNameLst>
                                      </p:cBhvr>
                                      <p:to>
                                        <p:strVal val="hidden"/>
                                      </p:to>
                                    </p:se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1048617"/>
                                        </p:tgtEl>
                                        <p:attrNameLst>
                                          <p:attrName>style.visibility</p:attrName>
                                        </p:attrNameLst>
                                      </p:cBhvr>
                                      <p:to>
                                        <p:strVal val="visible"/>
                                      </p:to>
                                    </p:set>
                                    <p:anim calcmode="lin" valueType="num">
                                      <p:cBhvr>
                                        <p:cTn id="76" dur="1000" fill="hold"/>
                                        <p:tgtEl>
                                          <p:spTgt spid="1048617"/>
                                        </p:tgtEl>
                                        <p:attrNameLst>
                                          <p:attrName>ppt_w</p:attrName>
                                        </p:attrNameLst>
                                      </p:cBhvr>
                                      <p:tavLst>
                                        <p:tav tm="0">
                                          <p:val>
                                            <p:fltVal val="0"/>
                                          </p:val>
                                        </p:tav>
                                        <p:tav tm="100000">
                                          <p:val>
                                            <p:strVal val="#ppt_w"/>
                                          </p:val>
                                        </p:tav>
                                      </p:tavLst>
                                    </p:anim>
                                    <p:anim calcmode="lin" valueType="num">
                                      <p:cBhvr>
                                        <p:cTn id="77" dur="1000" fill="hold"/>
                                        <p:tgtEl>
                                          <p:spTgt spid="1048617"/>
                                        </p:tgtEl>
                                        <p:attrNameLst>
                                          <p:attrName>ppt_h</p:attrName>
                                        </p:attrNameLst>
                                      </p:cBhvr>
                                      <p:tavLst>
                                        <p:tav tm="0">
                                          <p:val>
                                            <p:fltVal val="0"/>
                                          </p:val>
                                        </p:tav>
                                        <p:tav tm="100000">
                                          <p:val>
                                            <p:strVal val="#ppt_h"/>
                                          </p:val>
                                        </p:tav>
                                      </p:tavLst>
                                    </p:anim>
                                    <p:animEffect transition="in" filter="fade">
                                      <p:cBhvr>
                                        <p:cTn id="78" dur="1000"/>
                                        <p:tgtEl>
                                          <p:spTgt spid="1048617"/>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048618"/>
                                        </p:tgtEl>
                                        <p:attrNameLst>
                                          <p:attrName>style.visibility</p:attrName>
                                        </p:attrNameLst>
                                      </p:cBhvr>
                                      <p:to>
                                        <p:strVal val="visible"/>
                                      </p:to>
                                    </p:set>
                                    <p:anim calcmode="lin" valueType="num">
                                      <p:cBhvr>
                                        <p:cTn id="83" dur="1000" fill="hold"/>
                                        <p:tgtEl>
                                          <p:spTgt spid="1048618"/>
                                        </p:tgtEl>
                                        <p:attrNameLst>
                                          <p:attrName>ppt_w</p:attrName>
                                        </p:attrNameLst>
                                      </p:cBhvr>
                                      <p:tavLst>
                                        <p:tav tm="0">
                                          <p:val>
                                            <p:fltVal val="0"/>
                                          </p:val>
                                        </p:tav>
                                        <p:tav tm="100000">
                                          <p:val>
                                            <p:strVal val="#ppt_w"/>
                                          </p:val>
                                        </p:tav>
                                      </p:tavLst>
                                    </p:anim>
                                    <p:anim calcmode="lin" valueType="num">
                                      <p:cBhvr>
                                        <p:cTn id="84" dur="1000" fill="hold"/>
                                        <p:tgtEl>
                                          <p:spTgt spid="1048618"/>
                                        </p:tgtEl>
                                        <p:attrNameLst>
                                          <p:attrName>ppt_h</p:attrName>
                                        </p:attrNameLst>
                                      </p:cBhvr>
                                      <p:tavLst>
                                        <p:tav tm="0">
                                          <p:val>
                                            <p:fltVal val="0"/>
                                          </p:val>
                                        </p:tav>
                                        <p:tav tm="100000">
                                          <p:val>
                                            <p:strVal val="#ppt_h"/>
                                          </p:val>
                                        </p:tav>
                                      </p:tavLst>
                                    </p:anim>
                                    <p:animEffect transition="in" filter="fade">
                                      <p:cBhvr>
                                        <p:cTn id="85" dur="1000"/>
                                        <p:tgtEl>
                                          <p:spTgt spid="10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p:bldP spid="1048613" grpId="1"/>
      <p:bldP spid="1048614" grpId="0"/>
      <p:bldP spid="1048614" grpId="1"/>
      <p:bldP spid="1048615" grpId="0"/>
      <p:bldP spid="1048615" grpId="1"/>
      <p:bldP spid="1048616" grpId="0"/>
      <p:bldP spid="1048616" grpId="1"/>
      <p:bldP spid="1048617" grpId="0"/>
      <p:bldP spid="10486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Rectangle 1"/>
          <p:cNvSpPr/>
          <p:nvPr/>
        </p:nvSpPr>
        <p:spPr>
          <a:xfrm>
            <a:off x="1546711" y="804873"/>
            <a:ext cx="8519116" cy="1569660"/>
          </a:xfrm>
          <a:prstGeom prst="rect">
            <a:avLst/>
          </a:prstGeom>
        </p:spPr>
        <p:txBody>
          <a:bodyPr wrap="square">
            <a:spAutoFit/>
            <a:scene3d>
              <a:camera prst="orthographicFront"/>
              <a:lightRig rig="threePt" dir="t"/>
            </a:scene3d>
            <a:sp3d extrusionH="190500">
              <a:bevelT w="38100" h="38100" prst="angle"/>
            </a:sp3d>
          </a:bodyPr>
          <a:lstStyle/>
          <a:p>
            <a:pPr algn="ctr"/>
            <a:r>
              <a:rPr lang="bn-IN" sz="9600" b="1" dirty="0">
                <a:gradFill>
                  <a:gsLst>
                    <a:gs pos="36000">
                      <a:srgbClr val="C00000"/>
                    </a:gs>
                    <a:gs pos="47000">
                      <a:srgbClr val="FFC000"/>
                    </a:gs>
                    <a:gs pos="62000">
                      <a:srgbClr val="002060"/>
                    </a:gs>
                    <a:gs pos="85000">
                      <a:srgbClr val="00B050"/>
                    </a:gs>
                  </a:gsLst>
                  <a:lin ang="5400000" scaled="1"/>
                </a:gradFill>
                <a:effectLst>
                  <a:outerShdw blurRad="38100" dist="38100" dir="2700000" algn="tl">
                    <a:srgbClr val="000000">
                      <a:alpha val="43137"/>
                    </a:srgbClr>
                  </a:outerShdw>
                </a:effectLst>
                <a:latin typeface="NikoshBAN" pitchFamily="2" charset="0"/>
                <a:cs typeface="NikoshBAN" pitchFamily="2" charset="0"/>
              </a:rPr>
              <a:t>একক কাজ </a:t>
            </a:r>
            <a:endParaRPr lang="en-US" sz="9600" b="1" dirty="0">
              <a:gradFill>
                <a:gsLst>
                  <a:gs pos="36000">
                    <a:srgbClr val="C00000"/>
                  </a:gs>
                  <a:gs pos="47000">
                    <a:srgbClr val="FFC000"/>
                  </a:gs>
                  <a:gs pos="62000">
                    <a:srgbClr val="002060"/>
                  </a:gs>
                  <a:gs pos="85000">
                    <a:srgbClr val="00B050"/>
                  </a:gs>
                </a:gsLst>
                <a:lin ang="5400000" scaled="1"/>
              </a:gradFill>
            </a:endParaRPr>
          </a:p>
        </p:txBody>
      </p:sp>
      <p:sp>
        <p:nvSpPr>
          <p:cNvPr id="1048620" name="TextBox 2"/>
          <p:cNvSpPr txBox="1"/>
          <p:nvPr/>
        </p:nvSpPr>
        <p:spPr>
          <a:xfrm>
            <a:off x="53592" y="2964095"/>
            <a:ext cx="12078924" cy="1015663"/>
          </a:xfrm>
          <a:prstGeom prst="rect">
            <a:avLst/>
          </a:prstGeom>
          <a:noFill/>
        </p:spPr>
        <p:txBody>
          <a:bodyPr wrap="square" rtlCol="0">
            <a:spAutoFit/>
          </a:bodyPr>
          <a:lstStyle/>
          <a:p>
            <a:pPr algn="ctr"/>
            <a:r>
              <a:rPr lang="bn-IN" sz="60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তাপমাত্রা</a:t>
            </a:r>
            <a:r>
              <a:rPr lang="en-US" sz="60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0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পরিমাপের স্কেল বলতে কী বুঝ লিখ?</a:t>
            </a:r>
            <a:r>
              <a:rPr lang="bn-IN" sz="60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000" dirty="0">
                <a:effectLst>
                  <a:outerShdw blurRad="38100" dist="38100" dir="2700000" algn="tl">
                    <a:srgbClr val="000000">
                      <a:alpha val="43137"/>
                    </a:srgbClr>
                  </a:outerShdw>
                </a:effectLst>
                <a:latin typeface="NikoshBAN" pitchFamily="2" charset="0"/>
                <a:cs typeface="NikoshBAN" pitchFamily="2" charset="0"/>
              </a:rPr>
              <a:t>    </a:t>
            </a:r>
            <a:endParaRPr lang="en-US" sz="6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Half Frame 3"/>
          <p:cNvSpPr/>
          <p:nvPr/>
        </p:nvSpPr>
        <p:spPr>
          <a:xfrm>
            <a:off x="-14748" y="-14748"/>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10892552" y="5658616"/>
            <a:ext cx="1293812" cy="1196924"/>
          </a:xfrm>
          <a:prstGeom prst="halfFrame">
            <a:avLst>
              <a:gd name="adj1" fmla="val 12386"/>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10972800" y="34416"/>
            <a:ext cx="1293812" cy="1196924"/>
          </a:xfrm>
          <a:prstGeom prst="halfFrame">
            <a:avLst>
              <a:gd name="adj1" fmla="val 12386"/>
              <a:gd name="adj2" fmla="val 1115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42504" y="5608584"/>
            <a:ext cx="1293812" cy="1196924"/>
          </a:xfrm>
          <a:prstGeom prst="halfFrame">
            <a:avLst>
              <a:gd name="adj1" fmla="val 11154"/>
              <a:gd name="adj2" fmla="val 123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 name="Footer Placeholder 1"/>
          <p:cNvSpPr>
            <a:spLocks noGrp="1"/>
          </p:cNvSpPr>
          <p:nvPr>
            <p:ph type="ftr" sz="quarter" idx="11"/>
          </p:nvPr>
        </p:nvSpPr>
        <p:spPr/>
        <p:txBody>
          <a:bodyPr/>
          <a:lstStyle/>
          <a:p>
            <a:r>
              <a:rPr lang="as-IN" smtClean="0"/>
              <a:t>ডিমলা তিতপাড়া আদর্শ উচ্চ বিদ্যালয় </a:t>
            </a:r>
            <a:endParaRPr lang="en-US"/>
          </a:p>
        </p:txBody>
      </p:sp>
    </p:spTree>
    <p:extLst>
      <p:ext uri="{BB962C8B-B14F-4D97-AF65-F5344CB8AC3E}">
        <p14:creationId xmlns:p14="http://schemas.microsoft.com/office/powerpoint/2010/main" val="4106006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19"/>
                                        </p:tgtEl>
                                        <p:attrNameLst>
                                          <p:attrName>style.visibility</p:attrName>
                                        </p:attrNameLst>
                                      </p:cBhvr>
                                      <p:to>
                                        <p:strVal val="visible"/>
                                      </p:to>
                                    </p:set>
                                    <p:anim calcmode="lin" valueType="num">
                                      <p:cBhvr>
                                        <p:cTn id="7" dur="1000" fill="hold"/>
                                        <p:tgtEl>
                                          <p:spTgt spid="1048619"/>
                                        </p:tgtEl>
                                        <p:attrNameLst>
                                          <p:attrName>ppt_w</p:attrName>
                                        </p:attrNameLst>
                                      </p:cBhvr>
                                      <p:tavLst>
                                        <p:tav tm="0">
                                          <p:val>
                                            <p:fltVal val="0"/>
                                          </p:val>
                                        </p:tav>
                                        <p:tav tm="100000">
                                          <p:val>
                                            <p:strVal val="#ppt_w"/>
                                          </p:val>
                                        </p:tav>
                                      </p:tavLst>
                                    </p:anim>
                                    <p:anim calcmode="lin" valueType="num">
                                      <p:cBhvr>
                                        <p:cTn id="8" dur="1000" fill="hold"/>
                                        <p:tgtEl>
                                          <p:spTgt spid="1048619"/>
                                        </p:tgtEl>
                                        <p:attrNameLst>
                                          <p:attrName>ppt_h</p:attrName>
                                        </p:attrNameLst>
                                      </p:cBhvr>
                                      <p:tavLst>
                                        <p:tav tm="0">
                                          <p:val>
                                            <p:fltVal val="0"/>
                                          </p:val>
                                        </p:tav>
                                        <p:tav tm="100000">
                                          <p:val>
                                            <p:strVal val="#ppt_h"/>
                                          </p:val>
                                        </p:tav>
                                      </p:tavLst>
                                    </p:anim>
                                    <p:animEffect transition="in" filter="fade">
                                      <p:cBhvr>
                                        <p:cTn id="9" dur="1000"/>
                                        <p:tgtEl>
                                          <p:spTgt spid="104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8|2.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735</Words>
  <Application>Microsoft Office PowerPoint</Application>
  <PresentationFormat>Custom</PresentationFormat>
  <Paragraphs>124</Paragraphs>
  <Slides>20</Slides>
  <Notes>4</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KARUNA</dc:creator>
  <cp:lastModifiedBy>KARUNA</cp:lastModifiedBy>
  <cp:revision>11</cp:revision>
  <dcterms:created xsi:type="dcterms:W3CDTF">2021-07-09T03:34:18Z</dcterms:created>
  <dcterms:modified xsi:type="dcterms:W3CDTF">2021-07-10T06:05:15Z</dcterms:modified>
</cp:coreProperties>
</file>