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95" r:id="rId3"/>
    <p:sldId id="256" r:id="rId4"/>
    <p:sldId id="258" r:id="rId5"/>
    <p:sldId id="288" r:id="rId6"/>
    <p:sldId id="284" r:id="rId7"/>
    <p:sldId id="289" r:id="rId8"/>
    <p:sldId id="291" r:id="rId9"/>
    <p:sldId id="257" r:id="rId10"/>
    <p:sldId id="259" r:id="rId11"/>
    <p:sldId id="274" r:id="rId12"/>
    <p:sldId id="261" r:id="rId13"/>
    <p:sldId id="292" r:id="rId14"/>
    <p:sldId id="262" r:id="rId15"/>
    <p:sldId id="293" r:id="rId16"/>
    <p:sldId id="265" r:id="rId17"/>
    <p:sldId id="286" r:id="rId18"/>
    <p:sldId id="285" r:id="rId19"/>
    <p:sldId id="287" r:id="rId20"/>
    <p:sldId id="275" r:id="rId21"/>
    <p:sldId id="297" r:id="rId22"/>
    <p:sldId id="290" r:id="rId23"/>
    <p:sldId id="279" r:id="rId24"/>
    <p:sldId id="278" r:id="rId25"/>
    <p:sldId id="280" r:id="rId26"/>
    <p:sldId id="263" r:id="rId27"/>
    <p:sldId id="282" r:id="rId28"/>
    <p:sldId id="299" r:id="rId29"/>
    <p:sldId id="29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FDB59-2A30-4503-9E17-B82F9B590E15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1DA2D-8ECE-4496-89A9-A702D2F34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23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FDB59-2A30-4503-9E17-B82F9B590E15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1DA2D-8ECE-4496-89A9-A702D2F34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0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FDB59-2A30-4503-9E17-B82F9B590E15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1DA2D-8ECE-4496-89A9-A702D2F34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293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FDB59-2A30-4503-9E17-B82F9B590E15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1DA2D-8ECE-4496-89A9-A702D2F34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774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FDB59-2A30-4503-9E17-B82F9B590E15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1DA2D-8ECE-4496-89A9-A702D2F34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51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FDB59-2A30-4503-9E17-B82F9B590E15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1DA2D-8ECE-4496-89A9-A702D2F34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165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FDB59-2A30-4503-9E17-B82F9B590E15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1DA2D-8ECE-4496-89A9-A702D2F34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95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FDB59-2A30-4503-9E17-B82F9B590E15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1DA2D-8ECE-4496-89A9-A702D2F34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382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FDB59-2A30-4503-9E17-B82F9B590E15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1DA2D-8ECE-4496-89A9-A702D2F34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68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FDB59-2A30-4503-9E17-B82F9B590E15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1DA2D-8ECE-4496-89A9-A702D2F34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71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FDB59-2A30-4503-9E17-B82F9B590E15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1DA2D-8ECE-4496-89A9-A702D2F34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013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FDB59-2A30-4503-9E17-B82F9B590E15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1DA2D-8ECE-4496-89A9-A702D2F34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080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bulbuli108404@gmail.com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359"/>
            </a:avLst>
          </a:prstGeom>
          <a:gradFill flip="none" rotWithShape="1">
            <a:gsLst>
              <a:gs pos="0">
                <a:srgbClr val="FFC000"/>
              </a:gs>
              <a:gs pos="69015">
                <a:schemeClr val="tx1">
                  <a:lumMod val="75000"/>
                  <a:lumOff val="25000"/>
                </a:schemeClr>
              </a:gs>
              <a:gs pos="53000">
                <a:schemeClr val="accent5">
                  <a:lumMod val="50000"/>
                </a:schemeClr>
              </a:gs>
              <a:gs pos="84000">
                <a:srgbClr val="002060"/>
              </a:gs>
              <a:gs pos="37000">
                <a:schemeClr val="accent4">
                  <a:lumMod val="40000"/>
                  <a:lumOff val="60000"/>
                </a:schemeClr>
              </a:gs>
              <a:gs pos="27000">
                <a:srgbClr val="FF0000"/>
              </a:gs>
              <a:gs pos="14000">
                <a:schemeClr val="accent1">
                  <a:lumMod val="45000"/>
                  <a:lumOff val="55000"/>
                </a:schemeClr>
              </a:gs>
              <a:gs pos="83000">
                <a:srgbClr val="00B0F0"/>
              </a:gs>
              <a:gs pos="100000">
                <a:srgbClr val="7030A0"/>
              </a:gs>
            </a:gsLst>
            <a:lin ang="8100000" scaled="1"/>
            <a:tileRect/>
          </a:gra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2888" y="-348310"/>
            <a:ext cx="12139113" cy="7005739"/>
            <a:chOff x="-153439" y="309461"/>
            <a:chExt cx="12139113" cy="606317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40" t="1235" b="10840"/>
            <a:stretch/>
          </p:blipFill>
          <p:spPr>
            <a:xfrm>
              <a:off x="4176719" y="1237930"/>
              <a:ext cx="4153273" cy="513470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688" t="1235" b="10840"/>
            <a:stretch/>
          </p:blipFill>
          <p:spPr>
            <a:xfrm>
              <a:off x="8329992" y="1237929"/>
              <a:ext cx="3475678" cy="513470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40" t="1235" b="10840"/>
            <a:stretch/>
          </p:blipFill>
          <p:spPr>
            <a:xfrm flipH="1">
              <a:off x="23446" y="1237930"/>
              <a:ext cx="4153273" cy="513470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2703" b="70946" l="125" r="9981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38" b="28732"/>
            <a:stretch/>
          </p:blipFill>
          <p:spPr>
            <a:xfrm>
              <a:off x="-153439" y="352923"/>
              <a:ext cx="6583680" cy="177001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2703" b="70946" l="125" r="9981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38" r="12931" b="28732"/>
            <a:stretch/>
          </p:blipFill>
          <p:spPr>
            <a:xfrm>
              <a:off x="6253355" y="309461"/>
              <a:ext cx="5732319" cy="17700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154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359"/>
            </a:avLst>
          </a:prstGeom>
          <a:gradFill flip="none" rotWithShape="1">
            <a:gsLst>
              <a:gs pos="0">
                <a:srgbClr val="FFC000"/>
              </a:gs>
              <a:gs pos="69015">
                <a:schemeClr val="tx1">
                  <a:lumMod val="75000"/>
                  <a:lumOff val="25000"/>
                </a:schemeClr>
              </a:gs>
              <a:gs pos="53000">
                <a:schemeClr val="accent5">
                  <a:lumMod val="50000"/>
                </a:schemeClr>
              </a:gs>
              <a:gs pos="84000">
                <a:srgbClr val="002060"/>
              </a:gs>
              <a:gs pos="37000">
                <a:schemeClr val="accent4">
                  <a:lumMod val="40000"/>
                  <a:lumOff val="60000"/>
                </a:schemeClr>
              </a:gs>
              <a:gs pos="27000">
                <a:srgbClr val="FF0000"/>
              </a:gs>
              <a:gs pos="14000">
                <a:schemeClr val="accent1">
                  <a:lumMod val="45000"/>
                  <a:lumOff val="55000"/>
                </a:schemeClr>
              </a:gs>
              <a:gs pos="83000">
                <a:srgbClr val="00B0F0"/>
              </a:gs>
              <a:gs pos="100000">
                <a:srgbClr val="7030A0"/>
              </a:gs>
            </a:gsLst>
            <a:lin ang="8100000" scaled="1"/>
            <a:tileRect/>
          </a:gra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31506" y="430434"/>
            <a:ext cx="336662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9586" y="1725716"/>
            <a:ext cx="6282490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……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7431" y="2586640"/>
            <a:ext cx="10043397" cy="3391577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যৌগিক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 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পরমানু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 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ল্যাটিন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অণুর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 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36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36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কণিকাগুলোর</a:t>
            </a:r>
            <a:r>
              <a:rPr lang="en-US" sz="36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 । </a:t>
            </a:r>
          </a:p>
          <a:p>
            <a:pPr>
              <a:buFont typeface="Wingdings" panose="05000000000000000000" pitchFamily="2" charset="2"/>
              <a:buChar char="Ø"/>
            </a:pPr>
            <a:endParaRPr lang="bn-BD" sz="7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bn-BD" sz="60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bn-BD" sz="60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8" algn="r">
              <a:buFont typeface="Wingdings" panose="05000000000000000000" pitchFamily="2" charset="2"/>
              <a:buChar char="Ø"/>
            </a:pPr>
            <a:endParaRPr lang="bn-BD" sz="6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8" algn="r">
              <a:buFont typeface="Wingdings" panose="05000000000000000000" pitchFamily="2" charset="2"/>
              <a:buChar char="Ø"/>
            </a:pP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50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1" y="476646"/>
            <a:ext cx="8686800" cy="4976484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553237" y="5575833"/>
            <a:ext cx="67056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অনুবিক্ষণ যন্ত্রের সাহায্যে পরমাণুর পরীক্ষা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359"/>
            </a:avLst>
          </a:prstGeom>
          <a:gradFill flip="none" rotWithShape="1">
            <a:gsLst>
              <a:gs pos="0">
                <a:srgbClr val="FFC000"/>
              </a:gs>
              <a:gs pos="69015">
                <a:schemeClr val="tx1">
                  <a:lumMod val="75000"/>
                  <a:lumOff val="25000"/>
                </a:schemeClr>
              </a:gs>
              <a:gs pos="53000">
                <a:schemeClr val="accent5">
                  <a:lumMod val="50000"/>
                </a:schemeClr>
              </a:gs>
              <a:gs pos="84000">
                <a:srgbClr val="002060"/>
              </a:gs>
              <a:gs pos="37000">
                <a:schemeClr val="accent4">
                  <a:lumMod val="40000"/>
                  <a:lumOff val="60000"/>
                </a:schemeClr>
              </a:gs>
              <a:gs pos="27000">
                <a:srgbClr val="FF0000"/>
              </a:gs>
              <a:gs pos="14000">
                <a:schemeClr val="accent1">
                  <a:lumMod val="45000"/>
                  <a:lumOff val="55000"/>
                </a:schemeClr>
              </a:gs>
              <a:gs pos="83000">
                <a:srgbClr val="00B0F0"/>
              </a:gs>
              <a:gs pos="100000">
                <a:srgbClr val="7030A0"/>
              </a:gs>
            </a:gsLst>
            <a:lin ang="8100000" scaled="1"/>
            <a:tileRect/>
          </a:gra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57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359"/>
            </a:avLst>
          </a:prstGeom>
          <a:gradFill flip="none" rotWithShape="1">
            <a:gsLst>
              <a:gs pos="0">
                <a:srgbClr val="FFC000"/>
              </a:gs>
              <a:gs pos="69015">
                <a:schemeClr val="tx1">
                  <a:lumMod val="75000"/>
                  <a:lumOff val="25000"/>
                </a:schemeClr>
              </a:gs>
              <a:gs pos="53000">
                <a:schemeClr val="accent5">
                  <a:lumMod val="50000"/>
                </a:schemeClr>
              </a:gs>
              <a:gs pos="84000">
                <a:srgbClr val="002060"/>
              </a:gs>
              <a:gs pos="37000">
                <a:schemeClr val="accent4">
                  <a:lumMod val="40000"/>
                  <a:lumOff val="60000"/>
                </a:schemeClr>
              </a:gs>
              <a:gs pos="27000">
                <a:srgbClr val="FF0000"/>
              </a:gs>
              <a:gs pos="14000">
                <a:schemeClr val="accent1">
                  <a:lumMod val="45000"/>
                  <a:lumOff val="55000"/>
                </a:schemeClr>
              </a:gs>
              <a:gs pos="83000">
                <a:srgbClr val="00B0F0"/>
              </a:gs>
              <a:gs pos="100000">
                <a:srgbClr val="7030A0"/>
              </a:gs>
            </a:gsLst>
            <a:lin ang="8100000" scaled="1"/>
            <a:tileRect/>
          </a:gra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94551" y="1453299"/>
            <a:ext cx="10043397" cy="3391577"/>
          </a:xfrm>
          <a:prstGeom prst="rect">
            <a:avLst/>
          </a:prstGeom>
          <a:noFill/>
          <a:ln>
            <a:noFill/>
          </a:ln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যে পদার্থকে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রাসা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নিক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পদ্ধতিতে বিশ্লেষণ করে দুই বা ততোধিক ভিন্ন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বিশিষ্ট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পদার্থে পরিণত করা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না, তাকে মৌল বা মৌলিক পদার্থ বলে। অর্থাৎ, যে সকল পদার্থকে ভাঙলে বা বিশ্লেষণ করলে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ঐ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পদার্থ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ছা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আর কোনো পদার্থ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না, তাকে মৌলিক পদার্থ বলে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আবিস্কৃত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১১৮টি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৯৮টি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গবেষণাগারে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কৃত্রিম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bn-BD" sz="7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bn-BD" sz="60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bn-BD" sz="60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8" algn="r">
              <a:buFont typeface="Wingdings" panose="05000000000000000000" pitchFamily="2" charset="2"/>
              <a:buChar char="Ø"/>
            </a:pPr>
            <a:endParaRPr lang="bn-BD" sz="6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8" algn="r">
              <a:buFont typeface="Wingdings" panose="05000000000000000000" pitchFamily="2" charset="2"/>
              <a:buChar char="Ø"/>
            </a:pP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498502" y="218942"/>
            <a:ext cx="5151549" cy="798489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মোলিক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0000" endA="300" endPos="50000" dist="29997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73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64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359"/>
            </a:avLst>
          </a:prstGeom>
          <a:gradFill flip="none" rotWithShape="1">
            <a:gsLst>
              <a:gs pos="0">
                <a:srgbClr val="FFC000"/>
              </a:gs>
              <a:gs pos="69015">
                <a:schemeClr val="tx1">
                  <a:lumMod val="75000"/>
                  <a:lumOff val="25000"/>
                </a:schemeClr>
              </a:gs>
              <a:gs pos="53000">
                <a:schemeClr val="accent5">
                  <a:lumMod val="50000"/>
                </a:schemeClr>
              </a:gs>
              <a:gs pos="84000">
                <a:srgbClr val="002060"/>
              </a:gs>
              <a:gs pos="37000">
                <a:schemeClr val="accent4">
                  <a:lumMod val="40000"/>
                  <a:lumOff val="60000"/>
                </a:schemeClr>
              </a:gs>
              <a:gs pos="27000">
                <a:srgbClr val="FF0000"/>
              </a:gs>
              <a:gs pos="14000">
                <a:schemeClr val="accent1">
                  <a:lumMod val="45000"/>
                  <a:lumOff val="55000"/>
                </a:schemeClr>
              </a:gs>
              <a:gs pos="83000">
                <a:srgbClr val="00B0F0"/>
              </a:gs>
              <a:gs pos="100000">
                <a:srgbClr val="7030A0"/>
              </a:gs>
            </a:gsLst>
            <a:lin ang="8100000" scaled="1"/>
            <a:tileRect/>
          </a:gra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08" y="3664392"/>
            <a:ext cx="4726647" cy="26619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08" y="455104"/>
            <a:ext cx="4788436" cy="30167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772" y="455104"/>
            <a:ext cx="5074275" cy="30635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22772" y="4145378"/>
            <a:ext cx="4275786" cy="170001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0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359"/>
            </a:avLst>
          </a:prstGeom>
          <a:gradFill flip="none" rotWithShape="1">
            <a:gsLst>
              <a:gs pos="0">
                <a:srgbClr val="FFC000"/>
              </a:gs>
              <a:gs pos="69015">
                <a:schemeClr val="tx1">
                  <a:lumMod val="75000"/>
                  <a:lumOff val="25000"/>
                </a:schemeClr>
              </a:gs>
              <a:gs pos="53000">
                <a:schemeClr val="accent5">
                  <a:lumMod val="50000"/>
                </a:schemeClr>
              </a:gs>
              <a:gs pos="84000">
                <a:srgbClr val="002060"/>
              </a:gs>
              <a:gs pos="37000">
                <a:schemeClr val="accent4">
                  <a:lumMod val="40000"/>
                  <a:lumOff val="60000"/>
                </a:schemeClr>
              </a:gs>
              <a:gs pos="27000">
                <a:srgbClr val="FF0000"/>
              </a:gs>
              <a:gs pos="14000">
                <a:schemeClr val="accent1">
                  <a:lumMod val="45000"/>
                  <a:lumOff val="55000"/>
                </a:schemeClr>
              </a:gs>
              <a:gs pos="83000">
                <a:srgbClr val="00B0F0"/>
              </a:gs>
              <a:gs pos="100000">
                <a:srgbClr val="7030A0"/>
              </a:gs>
            </a:gsLst>
            <a:lin ang="8100000" scaled="1"/>
            <a:tileRect/>
          </a:gra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43037" y="1733211"/>
            <a:ext cx="10043397" cy="3391577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যে পদার্থকে বিশ্লেষণ করলে বিভিন্ন ধরনের মৌলিক পদার্থ পাওয়া যায় তাকে যৌগিক পদার্থ বলে।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উদাহরণ : পানি (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H </a:t>
            </a:r>
            <a:r>
              <a:rPr lang="en-US" sz="3600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O)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যৌগিক পদার্থ। কারণ, পানির অণুতে সম্পূর্ণ ভিন্নধর্মী হাইড্রোজেন (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H)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 অক্সিজেন (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O)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পরমাণু বিদ্যমান এবং হাইড্রোজেন ও অক্সিজেন এ দুইটি মৌল নির্দিষ্ট ভর অনুপাতে পরস্পর যুক্ত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উৎপন্ন করে।</a:t>
            </a:r>
            <a:endParaRPr lang="bn-BD" sz="60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8" algn="r">
              <a:buFont typeface="Wingdings" panose="05000000000000000000" pitchFamily="2" charset="2"/>
              <a:buChar char="Ø"/>
            </a:pPr>
            <a:endParaRPr lang="bn-BD" sz="6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8" algn="r">
              <a:buFont typeface="Wingdings" panose="05000000000000000000" pitchFamily="2" charset="2"/>
              <a:buChar char="Ø"/>
            </a:pP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498502" y="218942"/>
            <a:ext cx="5151549" cy="798489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যৌগিক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0000" endA="300" endPos="50000" dist="29997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65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359"/>
            </a:avLst>
          </a:prstGeom>
          <a:gradFill flip="none" rotWithShape="1">
            <a:gsLst>
              <a:gs pos="0">
                <a:srgbClr val="FFC000"/>
              </a:gs>
              <a:gs pos="69015">
                <a:schemeClr val="tx1">
                  <a:lumMod val="75000"/>
                  <a:lumOff val="25000"/>
                </a:schemeClr>
              </a:gs>
              <a:gs pos="53000">
                <a:schemeClr val="accent5">
                  <a:lumMod val="50000"/>
                </a:schemeClr>
              </a:gs>
              <a:gs pos="84000">
                <a:srgbClr val="002060"/>
              </a:gs>
              <a:gs pos="37000">
                <a:schemeClr val="accent4">
                  <a:lumMod val="40000"/>
                  <a:lumOff val="60000"/>
                </a:schemeClr>
              </a:gs>
              <a:gs pos="27000">
                <a:srgbClr val="FF0000"/>
              </a:gs>
              <a:gs pos="14000">
                <a:schemeClr val="accent1">
                  <a:lumMod val="45000"/>
                  <a:lumOff val="55000"/>
                </a:schemeClr>
              </a:gs>
              <a:gs pos="83000">
                <a:srgbClr val="00B0F0"/>
              </a:gs>
              <a:gs pos="100000">
                <a:srgbClr val="7030A0"/>
              </a:gs>
            </a:gsLst>
            <a:lin ang="8100000" scaled="1"/>
            <a:tileRect/>
          </a:gra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423" y="1231609"/>
            <a:ext cx="8143875" cy="503872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653049" y="433120"/>
            <a:ext cx="5151549" cy="798489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যৌগিক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0000" endA="300" endPos="50000" dist="29997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08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359"/>
            </a:avLst>
          </a:prstGeom>
          <a:gradFill flip="none" rotWithShape="1">
            <a:gsLst>
              <a:gs pos="0">
                <a:srgbClr val="FFC000"/>
              </a:gs>
              <a:gs pos="69015">
                <a:schemeClr val="tx1">
                  <a:lumMod val="75000"/>
                  <a:lumOff val="25000"/>
                </a:schemeClr>
              </a:gs>
              <a:gs pos="53000">
                <a:schemeClr val="accent5">
                  <a:lumMod val="50000"/>
                </a:schemeClr>
              </a:gs>
              <a:gs pos="84000">
                <a:srgbClr val="002060"/>
              </a:gs>
              <a:gs pos="37000">
                <a:schemeClr val="accent4">
                  <a:lumMod val="40000"/>
                  <a:lumOff val="60000"/>
                </a:schemeClr>
              </a:gs>
              <a:gs pos="27000">
                <a:srgbClr val="FF0000"/>
              </a:gs>
              <a:gs pos="14000">
                <a:schemeClr val="accent1">
                  <a:lumMod val="45000"/>
                  <a:lumOff val="55000"/>
                </a:schemeClr>
              </a:gs>
              <a:gs pos="83000">
                <a:srgbClr val="00B0F0"/>
              </a:gs>
              <a:gs pos="100000">
                <a:srgbClr val="7030A0"/>
              </a:gs>
            </a:gsLst>
            <a:lin ang="8100000" scaled="1"/>
            <a:tileRect/>
          </a:gra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956975"/>
              </p:ext>
            </p:extLst>
          </p:nvPr>
        </p:nvGraphicFramePr>
        <p:xfrm>
          <a:off x="1159098" y="719666"/>
          <a:ext cx="10187188" cy="56692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093594"/>
                <a:gridCol w="5093594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</a:t>
                      </a:r>
                      <a:r>
                        <a:rPr lang="en-US" sz="4800" dirty="0" err="1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অণু</a:t>
                      </a:r>
                      <a:endParaRPr lang="en-US" sz="4800" dirty="0" smtClean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</a:t>
                      </a:r>
                      <a:r>
                        <a:rPr lang="en-US" sz="4800" dirty="0" err="1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পরমাণু</a:t>
                      </a:r>
                      <a:endParaRPr lang="en-US" sz="4800" dirty="0" smtClean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১.অণু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মৌলিক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যৌগিক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পদার্থের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ক্ষুদ্রতম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কণা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১.পরমানু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মৌলিক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পদার্থের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ক্ষুদ্রতম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থাকতে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কণা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২.অণু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স্বাধীনভাবে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মুক্ত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অবস্থায়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থাকতে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পারে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২.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সাধারণত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পরমানু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স্বাধীনভাবে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মুক্ত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অবস্থায়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থাকতে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পারেনা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তবে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কো্নো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কোনো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মৌলিক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পদার্থের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পরমানু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স্বাধীনভাবে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থাকতে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পারে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।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যেমন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হিলিয়াম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নিয়ন,আর্গন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ইত্যাদি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। 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৩.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অণু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সরাসরি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রাসায়নিক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বিক্সিয়ায়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অংশগ্রহন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করে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।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রাসায়নিক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বিক্সিয়ায়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অংশগ্রহণের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পূর্বে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অণু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পরমানুতে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বিশ্লিষ্ট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৩.পরমানু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সরাসরি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রাসায়নিক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বিক্সিয়ায়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অংশ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গ্রহন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করে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৪.পৃথিবীতে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যৌগিক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পদার্থের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অসংখ্য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বলে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অণুর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সংখ্যাও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অসংখ্য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৪.বিভিন্ন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প্রকার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পরমানুর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সীমিত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৫.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অণুকে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ভাঙলে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একই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ভিন্ন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মৈলের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পরমানু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পাওয়া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যায়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।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৫.পরমানুকে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ভাঙলে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ওই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মৌলের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আর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অস্তিত্ব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থাকে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।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088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359"/>
            </a:avLst>
          </a:prstGeom>
          <a:gradFill flip="none" rotWithShape="1">
            <a:gsLst>
              <a:gs pos="0">
                <a:srgbClr val="FFC000"/>
              </a:gs>
              <a:gs pos="69015">
                <a:schemeClr val="tx1">
                  <a:lumMod val="75000"/>
                  <a:lumOff val="25000"/>
                </a:schemeClr>
              </a:gs>
              <a:gs pos="53000">
                <a:schemeClr val="accent5">
                  <a:lumMod val="50000"/>
                </a:schemeClr>
              </a:gs>
              <a:gs pos="84000">
                <a:srgbClr val="002060"/>
              </a:gs>
              <a:gs pos="37000">
                <a:schemeClr val="accent4">
                  <a:lumMod val="40000"/>
                  <a:lumOff val="60000"/>
                </a:schemeClr>
              </a:gs>
              <a:gs pos="27000">
                <a:srgbClr val="FF0000"/>
              </a:gs>
              <a:gs pos="14000">
                <a:schemeClr val="accent1">
                  <a:lumMod val="45000"/>
                  <a:lumOff val="55000"/>
                </a:schemeClr>
              </a:gs>
              <a:gs pos="83000">
                <a:srgbClr val="00B0F0"/>
              </a:gs>
              <a:gs pos="100000">
                <a:srgbClr val="7030A0"/>
              </a:gs>
            </a:gsLst>
            <a:lin ang="8100000" scaled="1"/>
            <a:tileRect/>
          </a:gra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20889" y="847991"/>
            <a:ext cx="11266890" cy="2075513"/>
          </a:xfrm>
          <a:prstGeom prst="rect">
            <a:avLst/>
          </a:prstGeom>
          <a:noFill/>
          <a:ln>
            <a:noFill/>
          </a:ln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ল্যাটিন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আলদা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bn-BD" sz="7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bn-BD" sz="60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bn-BD" sz="60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8" algn="r">
              <a:buFont typeface="Wingdings" panose="05000000000000000000" pitchFamily="2" charset="2"/>
              <a:buChar char="Ø"/>
            </a:pPr>
            <a:endParaRPr lang="bn-BD" sz="6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8" algn="r">
              <a:buFont typeface="Wingdings" panose="05000000000000000000" pitchFamily="2" charset="2"/>
              <a:buChar char="Ø"/>
            </a:pP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200635"/>
              </p:ext>
            </p:extLst>
          </p:nvPr>
        </p:nvGraphicFramePr>
        <p:xfrm>
          <a:off x="3211133" y="3037864"/>
          <a:ext cx="5486401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0891"/>
                <a:gridCol w="2180891"/>
                <a:gridCol w="112461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মৌল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ইংরেজি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প্রতীক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কার্বন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Carbon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C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ক্লোরিন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Chlorin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Cl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ক্যালসিয়াম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Calcium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Ca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কোবাল্ট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Cobalt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Co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ক্যাডমিয়াম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Cadmium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Cd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ক্রোমিয়াম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Chromium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Cr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2498502" y="218942"/>
            <a:ext cx="5151549" cy="798489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4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endParaRPr lang="en-US" sz="40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12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8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359"/>
            </a:avLst>
          </a:prstGeom>
          <a:gradFill flip="none" rotWithShape="1">
            <a:gsLst>
              <a:gs pos="0">
                <a:srgbClr val="FFC000"/>
              </a:gs>
              <a:gs pos="69015">
                <a:schemeClr val="tx1">
                  <a:lumMod val="75000"/>
                  <a:lumOff val="25000"/>
                </a:schemeClr>
              </a:gs>
              <a:gs pos="53000">
                <a:schemeClr val="accent5">
                  <a:lumMod val="50000"/>
                </a:schemeClr>
              </a:gs>
              <a:gs pos="84000">
                <a:srgbClr val="002060"/>
              </a:gs>
              <a:gs pos="37000">
                <a:schemeClr val="accent4">
                  <a:lumMod val="40000"/>
                  <a:lumOff val="60000"/>
                </a:schemeClr>
              </a:gs>
              <a:gs pos="27000">
                <a:srgbClr val="FF0000"/>
              </a:gs>
              <a:gs pos="14000">
                <a:schemeClr val="accent1">
                  <a:lumMod val="45000"/>
                  <a:lumOff val="55000"/>
                </a:schemeClr>
              </a:gs>
              <a:gs pos="83000">
                <a:srgbClr val="00B0F0"/>
              </a:gs>
              <a:gs pos="100000">
                <a:srgbClr val="7030A0"/>
              </a:gs>
            </a:gsLst>
            <a:lin ang="8100000" scaled="1"/>
            <a:tileRect/>
          </a:gra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492534"/>
              </p:ext>
            </p:extLst>
          </p:nvPr>
        </p:nvGraphicFramePr>
        <p:xfrm>
          <a:off x="4134118" y="706787"/>
          <a:ext cx="7018986" cy="55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9662"/>
                <a:gridCol w="2339662"/>
                <a:gridCol w="23396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মৌল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ল্যাটিন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প্রতীক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সোডিয়াম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Natrium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Na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কপার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Cuprum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Cu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পটাশিয়াম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Kalium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K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সিলভার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Argentum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Ag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টিন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Stannum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Sn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এন্টিমনি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Stibium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Sb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গোল্ড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Aurum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Au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লেড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Plumbum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Pb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টাংস্টেন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Wolfram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আয়রন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Ferrum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Fe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মারকারি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Hydrurgyrum</a:t>
                      </a:r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Hg 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386366" y="334852"/>
            <a:ext cx="3515933" cy="798489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endParaRPr lang="en-US" sz="40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70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359"/>
            </a:avLst>
          </a:prstGeom>
          <a:gradFill flip="none" rotWithShape="1">
            <a:gsLst>
              <a:gs pos="0">
                <a:srgbClr val="FFC000"/>
              </a:gs>
              <a:gs pos="69015">
                <a:schemeClr val="tx1">
                  <a:lumMod val="75000"/>
                  <a:lumOff val="25000"/>
                </a:schemeClr>
              </a:gs>
              <a:gs pos="53000">
                <a:schemeClr val="accent5">
                  <a:lumMod val="50000"/>
                </a:schemeClr>
              </a:gs>
              <a:gs pos="84000">
                <a:srgbClr val="002060"/>
              </a:gs>
              <a:gs pos="37000">
                <a:schemeClr val="accent4">
                  <a:lumMod val="40000"/>
                  <a:lumOff val="60000"/>
                </a:schemeClr>
              </a:gs>
              <a:gs pos="27000">
                <a:srgbClr val="FF0000"/>
              </a:gs>
              <a:gs pos="14000">
                <a:schemeClr val="accent1">
                  <a:lumMod val="45000"/>
                  <a:lumOff val="55000"/>
                </a:schemeClr>
              </a:gs>
              <a:gs pos="83000">
                <a:srgbClr val="00B0F0"/>
              </a:gs>
              <a:gs pos="100000">
                <a:srgbClr val="7030A0"/>
              </a:gs>
            </a:gsLst>
            <a:lin ang="8100000" scaled="1"/>
            <a:tileRect/>
          </a:gra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 txBox="1">
                <a:spLocks/>
              </p:cNvSpPr>
              <p:nvPr/>
            </p:nvSpPr>
            <p:spPr>
              <a:xfrm>
                <a:off x="462556" y="1326724"/>
                <a:ext cx="11266890" cy="17406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কোন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যৌগে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উপস্থিত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মৌলের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ইংরেজি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ল্যাটিন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নামের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সংক্ষিপ্ত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রূপকে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সংকেত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প্রত্যেকটি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যৌগকে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সংক্ষেপে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প্রকাশ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তাদের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আলাদা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আলদা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সংকেত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ব্যবহার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হাইড্রোজেন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অণুর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সংকেত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𝐇</m:t>
                        </m:r>
                      </m:e>
                      <m:sub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b>
                    </m:sSub>
                  </m:oMath>
                </a14:m>
                <a:endParaRPr lang="bn-BD" sz="3600" b="1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endParaRPr lang="bn-BD" sz="72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endParaRPr lang="bn-BD" sz="60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endParaRPr lang="bn-BD" sz="60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lvl="8" algn="r">
                  <a:buFont typeface="Wingdings" panose="05000000000000000000" pitchFamily="2" charset="2"/>
                  <a:buChar char="Ø"/>
                </a:pPr>
                <a:endParaRPr lang="bn-BD" sz="60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lvl="8" algn="r">
                  <a:buFont typeface="Wingdings" panose="05000000000000000000" pitchFamily="2" charset="2"/>
                  <a:buChar char="Ø"/>
                </a:pPr>
                <a:endParaRPr lang="en-US" sz="6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556" y="1326724"/>
                <a:ext cx="11266890" cy="1740661"/>
              </a:xfrm>
              <a:prstGeom prst="rect">
                <a:avLst/>
              </a:prstGeom>
              <a:blipFill rotWithShape="0">
                <a:blip r:embed="rId2"/>
                <a:stretch>
                  <a:fillRect l="-1677" t="-7719" b="-52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4256261"/>
                  </p:ext>
                </p:extLst>
              </p:nvPr>
            </p:nvGraphicFramePr>
            <p:xfrm>
              <a:off x="2112135" y="3103809"/>
              <a:ext cx="5718220" cy="3230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67554"/>
                    <a:gridCol w="2450666"/>
                  </a:tblGrid>
                  <a:tr h="555246">
                    <a:tc>
                      <a:txBody>
                        <a:bodyPr/>
                        <a:lstStyle/>
                        <a:p>
                          <a:r>
                            <a:rPr lang="en-US" sz="3600" dirty="0" err="1" smtClean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অণুর</a:t>
                          </a:r>
                          <a:r>
                            <a:rPr lang="en-US" sz="3600" baseline="0" dirty="0" smtClean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3600" baseline="0" dirty="0" err="1" smtClean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নাম</a:t>
                          </a:r>
                          <a:r>
                            <a:rPr lang="en-US" sz="3600" baseline="0" dirty="0" smtClean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endParaRPr lang="en-US" sz="3600" dirty="0">
                            <a:solidFill>
                              <a:schemeClr val="tx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err="1" smtClean="0">
                              <a:solidFill>
                                <a:schemeClr val="tx1"/>
                              </a:solidFill>
                            </a:rPr>
                            <a:t>সংকেত</a:t>
                          </a:r>
                          <a:r>
                            <a:rPr lang="en-US" sz="280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90565">
                    <a:tc>
                      <a:txBody>
                        <a:bodyPr/>
                        <a:lstStyle/>
                        <a:p>
                          <a:r>
                            <a:rPr lang="en-US" sz="2000" dirty="0" err="1" smtClean="0"/>
                            <a:t>নাইট্রোজেন</a:t>
                          </a:r>
                          <a:r>
                            <a:rPr lang="en-US" sz="2000" dirty="0" smtClean="0"/>
                            <a:t> 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 err="1" smtClean="0"/>
                            <a:t>এমোনিয়া</a:t>
                          </a:r>
                          <a:r>
                            <a:rPr lang="en-US" sz="2000" baseline="0" dirty="0" smtClean="0"/>
                            <a:t> 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/>
                            <a:t>N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 err="1" smtClean="0"/>
                            <a:t>ক্লোরিন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𝐶𝑙</m:t>
                                    </m:r>
                                  </m:e>
                                  <m:sub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 err="1" smtClean="0"/>
                            <a:t>সালফিউরিক</a:t>
                          </a:r>
                          <a:r>
                            <a:rPr lang="en-US" sz="2000" dirty="0" smtClean="0"/>
                            <a:t> </a:t>
                          </a:r>
                          <a:r>
                            <a:rPr lang="en-US" sz="2000" dirty="0" err="1" smtClean="0"/>
                            <a:t>এসিড</a:t>
                          </a:r>
                          <a:r>
                            <a:rPr lang="en-US" sz="2000" dirty="0" smtClean="0"/>
                            <a:t> 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800" dirty="0" smtClean="0"/>
                            <a:t>S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 err="1" smtClean="0"/>
                            <a:t>হাইড্রোক্লোরিক</a:t>
                          </a:r>
                          <a:r>
                            <a:rPr lang="en-US" sz="2000" baseline="0" dirty="0" smtClean="0"/>
                            <a:t> </a:t>
                          </a:r>
                          <a:r>
                            <a:rPr lang="en-US" sz="2000" baseline="0" dirty="0" err="1" smtClean="0"/>
                            <a:t>এসিড</a:t>
                          </a:r>
                          <a:r>
                            <a:rPr lang="en-US" sz="2000" baseline="0" dirty="0" smtClean="0"/>
                            <a:t> 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 smtClean="0"/>
                            <a:t>HCl</a:t>
                          </a:r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4256261"/>
                  </p:ext>
                </p:extLst>
              </p:nvPr>
            </p:nvGraphicFramePr>
            <p:xfrm>
              <a:off x="2112135" y="3103809"/>
              <a:ext cx="5718220" cy="3230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67554"/>
                    <a:gridCol w="2450666"/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sz="3600" dirty="0" err="1" smtClean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অণুর</a:t>
                          </a:r>
                          <a:r>
                            <a:rPr lang="en-US" sz="3600" baseline="0" dirty="0" smtClean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3600" baseline="0" dirty="0" err="1" smtClean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নাম</a:t>
                          </a:r>
                          <a:r>
                            <a:rPr lang="en-US" sz="3600" baseline="0" dirty="0" smtClean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endParaRPr lang="en-US" sz="3600" dirty="0">
                            <a:solidFill>
                              <a:schemeClr val="tx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err="1" smtClean="0">
                              <a:solidFill>
                                <a:schemeClr val="tx1"/>
                              </a:solidFill>
                            </a:rPr>
                            <a:t>সংকেত</a:t>
                          </a:r>
                          <a:r>
                            <a:rPr lang="en-US" sz="280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000" dirty="0" err="1" smtClean="0"/>
                            <a:t>নাইট্রোজেন</a:t>
                          </a:r>
                          <a:r>
                            <a:rPr lang="en-US" sz="2000" dirty="0" smtClean="0"/>
                            <a:t> 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33831" t="-141176" r="-498" b="-434118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000" dirty="0" err="1" smtClean="0"/>
                            <a:t>এমোনিয়া</a:t>
                          </a:r>
                          <a:r>
                            <a:rPr lang="en-US" sz="2000" baseline="0" dirty="0" smtClean="0"/>
                            <a:t> 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33831" t="-238372" r="-498" b="-329070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000" dirty="0" err="1" smtClean="0"/>
                            <a:t>ক্লোরিন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33831" t="-342353" r="-498" b="-232941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000" dirty="0" err="1" smtClean="0"/>
                            <a:t>সালফিউরিক</a:t>
                          </a:r>
                          <a:r>
                            <a:rPr lang="en-US" sz="2000" dirty="0" smtClean="0"/>
                            <a:t> </a:t>
                          </a:r>
                          <a:r>
                            <a:rPr lang="en-US" sz="2000" dirty="0" err="1" smtClean="0"/>
                            <a:t>এসিড</a:t>
                          </a:r>
                          <a:r>
                            <a:rPr lang="en-US" sz="2000" dirty="0" smtClean="0"/>
                            <a:t> 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33831" t="-442353" r="-498" b="-132941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000" dirty="0" err="1" smtClean="0"/>
                            <a:t>হাইড্রোক্লোরিক</a:t>
                          </a:r>
                          <a:r>
                            <a:rPr lang="en-US" sz="2000" baseline="0" dirty="0" smtClean="0"/>
                            <a:t> </a:t>
                          </a:r>
                          <a:r>
                            <a:rPr lang="en-US" sz="2000" baseline="0" dirty="0" err="1" smtClean="0"/>
                            <a:t>এসিড</a:t>
                          </a:r>
                          <a:r>
                            <a:rPr lang="en-US" sz="2000" baseline="0" dirty="0" smtClean="0"/>
                            <a:t> 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 smtClean="0"/>
                            <a:t>HCl</a:t>
                          </a:r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Rounded Rectangle 4"/>
          <p:cNvSpPr/>
          <p:nvPr/>
        </p:nvSpPr>
        <p:spPr>
          <a:xfrm>
            <a:off x="2498502" y="218942"/>
            <a:ext cx="5151549" cy="798489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যৌগের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86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nut 5"/>
          <p:cNvSpPr/>
          <p:nvPr/>
        </p:nvSpPr>
        <p:spPr>
          <a:xfrm>
            <a:off x="382055" y="296214"/>
            <a:ext cx="1276434" cy="1220344"/>
          </a:xfrm>
          <a:prstGeom prst="donut">
            <a:avLst>
              <a:gd name="adj" fmla="val 1497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569945" y="527574"/>
            <a:ext cx="743701" cy="689953"/>
          </a:xfrm>
          <a:prstGeom prst="star5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82055" y="282767"/>
            <a:ext cx="1276434" cy="1220344"/>
            <a:chOff x="382055" y="282767"/>
            <a:chExt cx="1276434" cy="1220344"/>
          </a:xfrm>
        </p:grpSpPr>
        <p:sp>
          <p:nvSpPr>
            <p:cNvPr id="38" name="Donut 37"/>
            <p:cNvSpPr/>
            <p:nvPr/>
          </p:nvSpPr>
          <p:spPr>
            <a:xfrm>
              <a:off x="382055" y="282767"/>
              <a:ext cx="1276434" cy="1220344"/>
            </a:xfrm>
            <a:prstGeom prst="donut">
              <a:avLst>
                <a:gd name="adj" fmla="val 14976"/>
              </a:avLst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5-Point Star 38"/>
            <p:cNvSpPr/>
            <p:nvPr/>
          </p:nvSpPr>
          <p:spPr>
            <a:xfrm>
              <a:off x="569945" y="514127"/>
              <a:ext cx="743701" cy="689953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0350294" y="248931"/>
            <a:ext cx="1276434" cy="1220344"/>
            <a:chOff x="382055" y="282767"/>
            <a:chExt cx="1276434" cy="1220344"/>
          </a:xfrm>
        </p:grpSpPr>
        <p:sp>
          <p:nvSpPr>
            <p:cNvPr id="41" name="Donut 40"/>
            <p:cNvSpPr/>
            <p:nvPr/>
          </p:nvSpPr>
          <p:spPr>
            <a:xfrm>
              <a:off x="382055" y="282767"/>
              <a:ext cx="1276434" cy="1220344"/>
            </a:xfrm>
            <a:prstGeom prst="donut">
              <a:avLst>
                <a:gd name="adj" fmla="val 14976"/>
              </a:avLst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5-Point Star 41"/>
            <p:cNvSpPr/>
            <p:nvPr/>
          </p:nvSpPr>
          <p:spPr>
            <a:xfrm>
              <a:off x="569945" y="514127"/>
              <a:ext cx="743701" cy="689953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411" y="1376055"/>
            <a:ext cx="3810000" cy="3810000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3038764" y="1328246"/>
            <a:ext cx="6952129" cy="497875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অনলাইন</a:t>
            </a:r>
            <a:r>
              <a:rPr lang="en-US" sz="5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5400" b="1" cap="none" spc="0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ক্লাসে</a:t>
            </a:r>
            <a:r>
              <a:rPr lang="en-US" sz="5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5400" b="1" cap="none" spc="0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সবাইকে</a:t>
            </a:r>
            <a:r>
              <a:rPr lang="en-US" sz="5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5400" b="1" cap="none" spc="0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স্বাগতম</a:t>
            </a:r>
            <a:r>
              <a:rPr lang="en-US" sz="5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en-U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78875" y="5138246"/>
            <a:ext cx="11397971" cy="1554480"/>
            <a:chOff x="228757" y="4930569"/>
            <a:chExt cx="11716697" cy="1851232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741" b="100000" l="463" r="985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8094" y="4995867"/>
              <a:ext cx="1737360" cy="1737360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741" b="100000" l="463" r="985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2402" y="4963218"/>
              <a:ext cx="1737360" cy="1737360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741" b="100000" l="463" r="985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2442" y="4930569"/>
              <a:ext cx="1737360" cy="1737360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741" b="100000" l="463" r="985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0003" y="4991212"/>
              <a:ext cx="1737360" cy="1737360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741" b="100000" l="463" r="985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757" y="4956598"/>
              <a:ext cx="1737360" cy="1737360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741" b="100000" l="463" r="985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814" y="4955463"/>
              <a:ext cx="1737360" cy="1737360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741" b="100000" l="463" r="985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6357" y="4970387"/>
              <a:ext cx="1737360" cy="1737360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741" b="100000" l="463" r="985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0010" y="5044441"/>
              <a:ext cx="1737360" cy="1737360"/>
            </a:xfrm>
            <a:prstGeom prst="rect">
              <a:avLst/>
            </a:prstGeom>
          </p:spPr>
        </p:pic>
      </p:grpSp>
      <p:sp>
        <p:nvSpPr>
          <p:cNvPr id="36" name="Frame 35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359"/>
            </a:avLst>
          </a:prstGeom>
          <a:gradFill flip="none" rotWithShape="1">
            <a:gsLst>
              <a:gs pos="0">
                <a:srgbClr val="FFC000"/>
              </a:gs>
              <a:gs pos="69015">
                <a:schemeClr val="tx1">
                  <a:lumMod val="75000"/>
                  <a:lumOff val="25000"/>
                </a:schemeClr>
              </a:gs>
              <a:gs pos="53000">
                <a:schemeClr val="accent5">
                  <a:lumMod val="50000"/>
                </a:schemeClr>
              </a:gs>
              <a:gs pos="84000">
                <a:srgbClr val="002060"/>
              </a:gs>
              <a:gs pos="37000">
                <a:schemeClr val="accent4">
                  <a:lumMod val="40000"/>
                  <a:lumOff val="60000"/>
                </a:schemeClr>
              </a:gs>
              <a:gs pos="27000">
                <a:srgbClr val="FF0000"/>
              </a:gs>
              <a:gs pos="14000">
                <a:schemeClr val="accent1">
                  <a:lumMod val="45000"/>
                  <a:lumOff val="55000"/>
                </a:schemeClr>
              </a:gs>
              <a:gs pos="83000">
                <a:srgbClr val="00B0F0"/>
              </a:gs>
              <a:gs pos="100000">
                <a:srgbClr val="7030A0"/>
              </a:gs>
            </a:gsLst>
            <a:lin ang="8100000" scaled="1"/>
            <a:tileRect/>
          </a:gra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809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60" r="61219"/>
          <a:stretch/>
        </p:blipFill>
        <p:spPr>
          <a:xfrm>
            <a:off x="2565160" y="1311529"/>
            <a:ext cx="4350025" cy="43481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206730" y="1176270"/>
            <a:ext cx="9906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4935198" y="3542763"/>
            <a:ext cx="1749030" cy="12954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285963" y="2286000"/>
            <a:ext cx="79653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098591" y="1949956"/>
            <a:ext cx="133707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কক্ষপথ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97199" y="4838164"/>
            <a:ext cx="1674067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240368" y="2971800"/>
            <a:ext cx="762000" cy="73624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FF0000"/>
                </a:solidFill>
              </a:rPr>
              <a:t>+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359"/>
            </a:avLst>
          </a:prstGeom>
          <a:gradFill flip="none" rotWithShape="1">
            <a:gsLst>
              <a:gs pos="0">
                <a:srgbClr val="FFC000"/>
              </a:gs>
              <a:gs pos="69015">
                <a:schemeClr val="tx1">
                  <a:lumMod val="75000"/>
                  <a:lumOff val="25000"/>
                </a:schemeClr>
              </a:gs>
              <a:gs pos="53000">
                <a:schemeClr val="accent5">
                  <a:lumMod val="50000"/>
                </a:schemeClr>
              </a:gs>
              <a:gs pos="84000">
                <a:srgbClr val="002060"/>
              </a:gs>
              <a:gs pos="37000">
                <a:schemeClr val="accent4">
                  <a:lumMod val="40000"/>
                  <a:lumOff val="60000"/>
                </a:schemeClr>
              </a:gs>
              <a:gs pos="27000">
                <a:srgbClr val="FF0000"/>
              </a:gs>
              <a:gs pos="14000">
                <a:schemeClr val="accent1">
                  <a:lumMod val="45000"/>
                  <a:lumOff val="55000"/>
                </a:schemeClr>
              </a:gs>
              <a:gs pos="83000">
                <a:srgbClr val="00B0F0"/>
              </a:gs>
              <a:gs pos="100000">
                <a:srgbClr val="7030A0"/>
              </a:gs>
            </a:gsLst>
            <a:lin ang="8100000" scaled="1"/>
            <a:tileRect/>
          </a:gra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498502" y="218942"/>
            <a:ext cx="5151549" cy="798489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ক্লোরিন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পরমানু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72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6" presetClass="emph" presetSubtype="0" repeatCount="28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4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9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400"/>
                            </p:stCondLst>
                            <p:childTnLst>
                              <p:par>
                                <p:cTn id="44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3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109117" y="2193558"/>
            <a:ext cx="4332025" cy="12601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078941" y="2537027"/>
            <a:ext cx="518046" cy="45265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119884" y="2618915"/>
            <a:ext cx="2286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065293" y="2716723"/>
            <a:ext cx="228600" cy="152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194379" y="2850925"/>
            <a:ext cx="2286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254087" y="2564323"/>
            <a:ext cx="228600" cy="152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321189" y="2744019"/>
            <a:ext cx="228600" cy="152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382035" y="2623459"/>
            <a:ext cx="2286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508544" y="1013027"/>
            <a:ext cx="187656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3997656" y="2721840"/>
            <a:ext cx="187656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7508544" y="4468186"/>
            <a:ext cx="187656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 rot="3528760">
            <a:off x="4248435" y="2227533"/>
            <a:ext cx="4332025" cy="12601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 rot="18534749">
            <a:off x="4109117" y="2162852"/>
            <a:ext cx="4332025" cy="12601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2440548" y="4790094"/>
            <a:ext cx="304800" cy="381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prstClr val="white"/>
                </a:solidFill>
              </a:rPr>
              <a:t>-</a:t>
            </a:r>
            <a:endParaRPr lang="en-US" sz="5400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4800392"/>
            <a:ext cx="1528723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414790" y="5384442"/>
            <a:ext cx="3048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prstClr val="white"/>
                </a:solidFill>
              </a:rPr>
              <a:t>+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2438400" y="5943600"/>
            <a:ext cx="304800" cy="381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95600" y="5410200"/>
            <a:ext cx="990600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প্রোটন</a:t>
            </a:r>
            <a:endParaRPr lang="en-US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95600" y="6033753"/>
            <a:ext cx="1102056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নিউট্রন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85312" y="151327"/>
            <a:ext cx="4044288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পরমাণু চার্জ নিরপেক্ষ কেন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Frame 22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359"/>
            </a:avLst>
          </a:prstGeom>
          <a:gradFill flip="none" rotWithShape="1">
            <a:gsLst>
              <a:gs pos="0">
                <a:srgbClr val="FFC000"/>
              </a:gs>
              <a:gs pos="69015">
                <a:schemeClr val="tx1">
                  <a:lumMod val="75000"/>
                  <a:lumOff val="25000"/>
                </a:schemeClr>
              </a:gs>
              <a:gs pos="53000">
                <a:schemeClr val="accent5">
                  <a:lumMod val="50000"/>
                </a:schemeClr>
              </a:gs>
              <a:gs pos="84000">
                <a:srgbClr val="002060"/>
              </a:gs>
              <a:gs pos="37000">
                <a:schemeClr val="accent4">
                  <a:lumMod val="40000"/>
                  <a:lumOff val="60000"/>
                </a:schemeClr>
              </a:gs>
              <a:gs pos="27000">
                <a:srgbClr val="FF0000"/>
              </a:gs>
              <a:gs pos="14000">
                <a:schemeClr val="accent1">
                  <a:lumMod val="45000"/>
                  <a:lumOff val="55000"/>
                </a:schemeClr>
              </a:gs>
              <a:gs pos="83000">
                <a:srgbClr val="00B0F0"/>
              </a:gs>
              <a:gs pos="100000">
                <a:srgbClr val="7030A0"/>
              </a:gs>
            </a:gsLst>
            <a:lin ang="8100000" scaled="1"/>
            <a:tileRect/>
          </a:gra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3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1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6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1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6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1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600"/>
                            </p:stCondLst>
                            <p:childTnLst>
                              <p:par>
                                <p:cTn id="75" presetID="1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1042 0.00995 C -0.04132 0.03194 -0.11945 -0.06713 -0.18577 -0.21435 C -0.25295 -0.36389 -0.28177 -0.50209 -0.25174 -0.52662 C -0.22153 -0.55093 -0.14341 -0.45093 -0.07639 -0.30232 C -0.00973 -0.15463 0.01927 -0.01528 -0.01042 0.00995 Z " pathEditMode="relative" rAng="8940000" ptsTypes="AAAAA">
                                      <p:cBhvr>
                                        <p:cTn id="7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66" y="-2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600"/>
                            </p:stCondLst>
                            <p:childTnLst>
                              <p:par>
                                <p:cTn id="78" presetID="1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069 -0.00347 C 0.03038 0.02847 -0.01129 0.16435 -0.09341 0.29954 C -0.17535 0.43403 -0.26632 0.51736 -0.29618 0.48519 C -0.32604 0.45301 -0.28334 0.31713 -0.20157 0.18287 C -0.11927 0.04792 -0.02934 -0.03588 0.00069 -0.00347 Z " pathEditMode="relative" rAng="2340000" ptsTypes="AAAAA">
                                      <p:cBhvr>
                                        <p:cTn id="7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26" y="2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600"/>
                            </p:stCondLst>
                            <p:childTnLst>
                              <p:par>
                                <p:cTn id="81" presetID="1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17 0.00023 C -0.00017 -0.05023 0.10625 -0.0919 0.23767 -0.0919 C 0.36875 -0.0919 0.47552 -0.05023 0.47552 0.00023 C 0.47552 0.05115 0.36875 0.09213 0.23767 0.09213 C 0.10625 0.09213 -0.00017 0.05115 -0.00017 0.00023 Z " pathEditMode="relative" rAng="16200000" ptsTypes="AAAAA">
                                      <p:cBhvr>
                                        <p:cTn id="8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600"/>
                            </p:stCondLst>
                            <p:childTnLst>
                              <p:par>
                                <p:cTn id="8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3100"/>
                            </p:stCondLst>
                            <p:childTnLst>
                              <p:par>
                                <p:cTn id="89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3600"/>
                            </p:stCondLst>
                            <p:childTnLst>
                              <p:par>
                                <p:cTn id="9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4100"/>
                            </p:stCondLst>
                            <p:childTnLst>
                              <p:par>
                                <p:cTn id="9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600"/>
                            </p:stCondLst>
                            <p:childTnLst>
                              <p:par>
                                <p:cTn id="103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100"/>
                            </p:stCondLst>
                            <p:childTnLst>
                              <p:par>
                                <p:cTn id="10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600"/>
                            </p:stCondLst>
                            <p:childTnLst>
                              <p:par>
                                <p:cTn id="1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6100"/>
                            </p:stCondLst>
                            <p:childTnLst>
                              <p:par>
                                <p:cTn id="117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6600"/>
                            </p:stCondLst>
                            <p:childTnLst>
                              <p:par>
                                <p:cTn id="1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5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1" grpId="0" animBg="1"/>
      <p:bldP spid="2" grpId="0" animBg="1"/>
      <p:bldP spid="2" grpId="1" animBg="1"/>
      <p:bldP spid="3" grpId="0" animBg="1"/>
      <p:bldP spid="14" grpId="0" animBg="1"/>
      <p:bldP spid="14" grpId="1" animBg="1"/>
      <p:bldP spid="22" grpId="0" animBg="1"/>
      <p:bldP spid="22" grpId="1" animBg="1"/>
      <p:bldP spid="16" grpId="0" animBg="1"/>
      <p:bldP spid="17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78104" y="1397948"/>
                <a:ext cx="11435793" cy="242720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just"/>
                <a:r>
                  <a:rPr lang="bn-BD" sz="2800" b="1" dirty="0" smtClean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0000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dirty="0" smtClean="0">
                    <a:ln w="6600">
                      <a:solidFill>
                        <a:schemeClr val="accent2"/>
                      </a:solidFill>
                      <a:prstDash val="solid"/>
                    </a:ln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পরমাণুতে প্রোটন, ইলেকট্রন ও নিউট্রনসহ বিভিন্ন কনিকা রয়েছে</a:t>
                </a:r>
                <a:r>
                  <a:rPr lang="bn-BD" sz="2000" dirty="0" smtClean="0">
                    <a:ln w="6600">
                      <a:solidFill>
                        <a:schemeClr val="accent2"/>
                      </a:solidFill>
                      <a:prstDash val="solid"/>
                    </a:ln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bn-BD" sz="2800" dirty="0" smtClean="0">
                    <a:ln w="6600">
                      <a:solidFill>
                        <a:schemeClr val="accent2"/>
                      </a:solidFill>
                      <a:prstDash val="solid"/>
                    </a:ln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এই তিনটি পরমানুর স্থায়ী কনিকা। স্বাভাবিক অবস্থায় পরমাণুর প্রোটন ও ইলেকট্রন সমান থাকে। নিউট্রন সংখ্যা কখনো সমান আবার কখনো বেশী থাকে। ভিন্ন ভিন্ন মৌলের প্রতিটি পরমানুই একই বৈশিষ্টের অধিকারী। প্রোটন ও নিউট্রনের আপেক্ষিক </a:t>
                </a:r>
                <a:r>
                  <a:rPr lang="bn-BD" sz="2800" dirty="0" smtClean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ভর সমান, ইলেকট্রনের আপেক্ষিক ভর ১টি প্রোটন বা ১টি নিউট্রনের ভাগের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1840</m:t>
                        </m:r>
                      </m:den>
                    </m:f>
                  </m:oMath>
                </a14:m>
                <a:r>
                  <a:rPr lang="en-US" sz="2800" dirty="0" smtClean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dirty="0" smtClean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সমান।</a:t>
                </a:r>
                <a:endParaRPr lang="en-US" sz="2800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chemeClr val="tx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:endParaRPr lang="en-US" sz="280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104" y="1397948"/>
                <a:ext cx="11435793" cy="242720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7546985"/>
                  </p:ext>
                </p:extLst>
              </p:nvPr>
            </p:nvGraphicFramePr>
            <p:xfrm>
              <a:off x="594249" y="3554062"/>
              <a:ext cx="11003502" cy="246085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8565"/>
                    <a:gridCol w="971169"/>
                    <a:gridCol w="1775853"/>
                    <a:gridCol w="2122699"/>
                    <a:gridCol w="2469545"/>
                    <a:gridCol w="2455671"/>
                  </a:tblGrid>
                  <a:tr h="601579">
                    <a:tc>
                      <a:txBody>
                        <a:bodyPr/>
                        <a:lstStyle/>
                        <a:p>
                          <a:r>
                            <a:rPr lang="bn-BD" dirty="0" smtClean="0"/>
                            <a:t>কণিকা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bn-BD" dirty="0" smtClean="0"/>
                            <a:t>প্রতীক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bn-BD" dirty="0" smtClean="0"/>
                            <a:t>আপেক্ষিক</a:t>
                          </a:r>
                          <a:r>
                            <a:rPr lang="bn-BD" baseline="0" dirty="0" smtClean="0"/>
                            <a:t> ভর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bn-BD" dirty="0" smtClean="0"/>
                            <a:t>আপেক্ষিক আধান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bn-BD" dirty="0" smtClean="0"/>
                            <a:t>প্রকৃত</a:t>
                          </a:r>
                          <a:r>
                            <a:rPr lang="bn-BD" baseline="0" dirty="0" smtClean="0"/>
                            <a:t> ভর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bn-BD" dirty="0" smtClean="0"/>
                            <a:t>প্রকৃত</a:t>
                          </a:r>
                          <a:r>
                            <a:rPr lang="bn-BD" baseline="0" dirty="0" smtClean="0"/>
                            <a:t> আধান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bn-BD" sz="24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প্রোটন</a:t>
                          </a:r>
                          <a:endParaRPr lang="en-US" sz="24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   P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      1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        +1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Nikosh" pitchFamily="2" charset="0"/>
                              <a:cs typeface="Nikosh" pitchFamily="2" charset="0"/>
                            </a:rPr>
                            <a:t>1.67×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cs typeface="Nikosh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Nikosh" pitchFamily="2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Nikosh" pitchFamily="2" charset="0"/>
                                    </a:rPr>
                                    <m:t>‒</m:t>
                                  </m:r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  <a:cs typeface="Nikosh" pitchFamily="2" charset="0"/>
                                    </a:rPr>
                                    <m:t>2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Nikosh" pitchFamily="2" charset="0"/>
                                    </a:rPr>
                                    <m:t>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400" dirty="0" smtClean="0"/>
                            <a:t>g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>
                              <a:latin typeface="Nikosh" pitchFamily="2" charset="0"/>
                              <a:cs typeface="Nikosh" pitchFamily="2" charset="0"/>
                            </a:rPr>
                            <a:t>1.60×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cs typeface="Nikosh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Nikosh" pitchFamily="2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Nikosh" pitchFamily="2" charset="0"/>
                                    </a:rPr>
                                    <m:t>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Nikosh" pitchFamily="2" charset="0"/>
                                    </a:rPr>
                                    <m:t>19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400" dirty="0" smtClean="0"/>
                            <a:t>g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bn-BD" sz="24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নিউট্রন</a:t>
                          </a:r>
                          <a:endParaRPr lang="en-US" sz="24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   N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      1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          0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>
                              <a:latin typeface="Nikosh" pitchFamily="2" charset="0"/>
                              <a:cs typeface="Nikosh" pitchFamily="2" charset="0"/>
                            </a:rPr>
                            <a:t>1.675×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cs typeface="Nikosh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Nikosh" pitchFamily="2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Nikosh" pitchFamily="2" charset="0"/>
                                    </a:rPr>
                                    <m:t>‒</m:t>
                                  </m:r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  <a:cs typeface="Nikosh" pitchFamily="2" charset="0"/>
                                    </a:rPr>
                                    <m:t>2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Nikosh" pitchFamily="2" charset="0"/>
                                    </a:rPr>
                                    <m:t>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400" dirty="0" smtClean="0"/>
                            <a:t>g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 smtClean="0"/>
                            <a:t>0</a:t>
                          </a:r>
                          <a:endParaRPr lang="en-US" sz="32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bn-BD" sz="24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ইলেকট্রন</a:t>
                          </a:r>
                          <a:endParaRPr lang="en-US" sz="24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/>
                            <a:t>    </a:t>
                          </a:r>
                          <a:r>
                            <a:rPr lang="en-US" sz="2400" dirty="0" smtClean="0"/>
                            <a:t>e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1840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         –1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>
                              <a:latin typeface="Nikosh" pitchFamily="2" charset="0"/>
                              <a:cs typeface="Nikosh" pitchFamily="2" charset="0"/>
                            </a:rPr>
                            <a:t>9.11×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cs typeface="Nikosh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Nikosh" pitchFamily="2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Nikosh" pitchFamily="2" charset="0"/>
                                    </a:rPr>
                                    <m:t>‒</m:t>
                                  </m:r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  <a:cs typeface="Nikosh" pitchFamily="2" charset="0"/>
                                    </a:rPr>
                                    <m:t>2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Nikosh" pitchFamily="2" charset="0"/>
                                    </a:rPr>
                                    <m:t>8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400" dirty="0" smtClean="0"/>
                            <a:t>g</a:t>
                          </a:r>
                          <a:endParaRPr lang="en-US" sz="2400" dirty="0"/>
                        </a:p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" pitchFamily="2" charset="0"/>
                            </a:rPr>
                            <a:t>‒</a:t>
                          </a:r>
                          <a:r>
                            <a:rPr lang="en-US" sz="2400" dirty="0" smtClean="0">
                              <a:latin typeface="Nikosh" pitchFamily="2" charset="0"/>
                              <a:cs typeface="Nikosh" pitchFamily="2" charset="0"/>
                            </a:rPr>
                            <a:t>1.60×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cs typeface="Nikosh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Nikosh" pitchFamily="2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Nikosh" pitchFamily="2" charset="0"/>
                                    </a:rPr>
                                    <m:t>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Nikosh" pitchFamily="2" charset="0"/>
                                    </a:rPr>
                                    <m:t>19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400" dirty="0" smtClean="0"/>
                            <a:t>g</a:t>
                          </a:r>
                          <a:endParaRPr lang="en-US" sz="2400" dirty="0"/>
                        </a:p>
                        <a:p>
                          <a:endParaRPr lang="en-US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7546985"/>
                  </p:ext>
                </p:extLst>
              </p:nvPr>
            </p:nvGraphicFramePr>
            <p:xfrm>
              <a:off x="594249" y="3554062"/>
              <a:ext cx="11003502" cy="246085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8565"/>
                    <a:gridCol w="971169"/>
                    <a:gridCol w="1775853"/>
                    <a:gridCol w="2122699"/>
                    <a:gridCol w="2469545"/>
                    <a:gridCol w="2455671"/>
                  </a:tblGrid>
                  <a:tr h="601579">
                    <a:tc>
                      <a:txBody>
                        <a:bodyPr/>
                        <a:lstStyle/>
                        <a:p>
                          <a:r>
                            <a:rPr lang="bn-BD" dirty="0" smtClean="0"/>
                            <a:t>কণিকা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bn-BD" dirty="0" smtClean="0"/>
                            <a:t>প্রতীক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bn-BD" dirty="0" smtClean="0"/>
                            <a:t>আপেক্ষিক</a:t>
                          </a:r>
                          <a:r>
                            <a:rPr lang="bn-BD" baseline="0" dirty="0" smtClean="0"/>
                            <a:t> ভর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bn-BD" dirty="0" smtClean="0"/>
                            <a:t>আপেক্ষিক আধান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bn-BD" dirty="0" smtClean="0"/>
                            <a:t>প্রকৃত</a:t>
                          </a:r>
                          <a:r>
                            <a:rPr lang="bn-BD" baseline="0" dirty="0" smtClean="0"/>
                            <a:t> ভর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bn-BD" dirty="0" smtClean="0"/>
                            <a:t>প্রকৃত</a:t>
                          </a:r>
                          <a:r>
                            <a:rPr lang="bn-BD" baseline="0" dirty="0" smtClean="0"/>
                            <a:t> আধান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bn-BD" sz="24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প্রোটন</a:t>
                          </a:r>
                          <a:endParaRPr lang="en-US" sz="24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   P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      1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        +1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46667" t="-140000" r="-100494" b="-30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48387" t="-140000" r="-993" b="-309333"/>
                          </a:stretch>
                        </a:blip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bn-BD" sz="24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নিউট্রন</a:t>
                          </a:r>
                          <a:endParaRPr lang="en-US" sz="24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   N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      1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          0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46667" t="-189474" r="-100494" b="-144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 smtClean="0"/>
                            <a:t>0</a:t>
                          </a:r>
                          <a:endParaRPr lang="en-US" sz="3200" dirty="0"/>
                        </a:p>
                      </a:txBody>
                      <a:tcPr/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r>
                            <a:rPr lang="bn-BD" sz="24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ইলেকট্রন</a:t>
                          </a:r>
                          <a:endParaRPr lang="en-US" sz="24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/>
                            <a:t>    </a:t>
                          </a:r>
                          <a:r>
                            <a:rPr lang="en-US" sz="2400" dirty="0" smtClean="0"/>
                            <a:t>e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23368" t="-203704" r="-398969" b="-14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         –1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46667" t="-203704" r="-100494" b="-14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48387" t="-203704" r="-993" b="-148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Frame 4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359"/>
            </a:avLst>
          </a:prstGeom>
          <a:gradFill flip="none" rotWithShape="1">
            <a:gsLst>
              <a:gs pos="0">
                <a:srgbClr val="FFC000"/>
              </a:gs>
              <a:gs pos="69015">
                <a:schemeClr val="tx1">
                  <a:lumMod val="75000"/>
                  <a:lumOff val="25000"/>
                </a:schemeClr>
              </a:gs>
              <a:gs pos="53000">
                <a:schemeClr val="accent5">
                  <a:lumMod val="50000"/>
                </a:schemeClr>
              </a:gs>
              <a:gs pos="84000">
                <a:srgbClr val="002060"/>
              </a:gs>
              <a:gs pos="37000">
                <a:schemeClr val="accent4">
                  <a:lumMod val="40000"/>
                  <a:lumOff val="60000"/>
                </a:schemeClr>
              </a:gs>
              <a:gs pos="27000">
                <a:srgbClr val="FF0000"/>
              </a:gs>
              <a:gs pos="14000">
                <a:schemeClr val="accent1">
                  <a:lumMod val="45000"/>
                  <a:lumOff val="55000"/>
                </a:schemeClr>
              </a:gs>
              <a:gs pos="83000">
                <a:srgbClr val="00B0F0"/>
              </a:gs>
              <a:gs pos="100000">
                <a:srgbClr val="7030A0"/>
              </a:gs>
            </a:gsLst>
            <a:lin ang="8100000" scaled="1"/>
            <a:tileRect/>
          </a:gra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434107" y="207812"/>
            <a:ext cx="5189540" cy="79089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n w="0"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পরমাণুর কণিকাসমুহ</a:t>
            </a:r>
            <a:endParaRPr lang="en-US" sz="4000" dirty="0">
              <a:ln w="0"/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0000" endA="300" endPos="50000" dist="29997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1230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65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334" b="10400"/>
          <a:stretch/>
        </p:blipFill>
        <p:spPr>
          <a:xfrm>
            <a:off x="2743200" y="2133600"/>
            <a:ext cx="1962150" cy="21336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3810000" y="2286000"/>
            <a:ext cx="1143000" cy="685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495800" y="2641242"/>
            <a:ext cx="20955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964805" y="1905001"/>
            <a:ext cx="1066800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প্রোটন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6031606" y="1524000"/>
            <a:ext cx="673995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705600" y="1295401"/>
            <a:ext cx="1676400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bn-BD" sz="32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আবিস্কারক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95763" y="1303520"/>
            <a:ext cx="2057400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রাদারফোর্ড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5" name="Straight Connector 24"/>
          <p:cNvCxnSpPr>
            <a:stCxn id="17" idx="3"/>
          </p:cNvCxnSpPr>
          <p:nvPr/>
        </p:nvCxnSpPr>
        <p:spPr>
          <a:xfrm flipV="1">
            <a:off x="6031606" y="2197388"/>
            <a:ext cx="673995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717405" y="2017689"/>
            <a:ext cx="990600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আধান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06744" y="1994912"/>
            <a:ext cx="2746419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+1.60</a:t>
            </a:r>
            <a:r>
              <a:rPr lang="en-US" sz="3200" dirty="0">
                <a:solidFill>
                  <a:srgbClr val="252525"/>
                </a:solidFill>
                <a:latin typeface="TimesNewRomanPSMT"/>
              </a:rPr>
              <a:t>×10</a:t>
            </a:r>
            <a:r>
              <a:rPr lang="en-US" sz="3200" baseline="30000" dirty="0">
                <a:solidFill>
                  <a:srgbClr val="252525"/>
                </a:solidFill>
                <a:latin typeface="TimesNewRomanPSMT"/>
              </a:rPr>
              <a:t>-19</a:t>
            </a:r>
            <a:r>
              <a:rPr lang="en-US" sz="3200" dirty="0">
                <a:solidFill>
                  <a:srgbClr val="252525"/>
                </a:solidFill>
                <a:latin typeface="TimesNewRomanPSMT"/>
              </a:rPr>
              <a:t> C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6018727" y="2375080"/>
            <a:ext cx="673995" cy="6344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717406" y="2855889"/>
            <a:ext cx="750195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59899" y="2839789"/>
            <a:ext cx="2362200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1.67</a:t>
            </a:r>
            <a:r>
              <a:rPr lang="en-US" sz="2800" dirty="0">
                <a:solidFill>
                  <a:srgbClr val="252525"/>
                </a:solidFill>
                <a:latin typeface="TimesNewRomanPSMT"/>
              </a:rPr>
              <a:t>×10</a:t>
            </a:r>
            <a:r>
              <a:rPr lang="en-US" sz="2800" baseline="30000" dirty="0">
                <a:solidFill>
                  <a:srgbClr val="252525"/>
                </a:solidFill>
                <a:latin typeface="TimesNewRomanPSMT"/>
              </a:rPr>
              <a:t>-24</a:t>
            </a:r>
            <a:r>
              <a:rPr lang="en-US" sz="2800" dirty="0">
                <a:solidFill>
                  <a:srgbClr val="252525"/>
                </a:solidFill>
                <a:latin typeface="TimesNewRomanPSMT"/>
              </a:rPr>
              <a:t> g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90930" y="443529"/>
            <a:ext cx="1862070" cy="707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প্রোটন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9" name="Straight Connector 38"/>
          <p:cNvCxnSpPr>
            <a:endCxn id="7" idx="1"/>
          </p:cNvCxnSpPr>
          <p:nvPr/>
        </p:nvCxnSpPr>
        <p:spPr>
          <a:xfrm flipV="1">
            <a:off x="3962400" y="2717442"/>
            <a:ext cx="533400" cy="29206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ame 17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359"/>
            </a:avLst>
          </a:prstGeom>
          <a:gradFill flip="none" rotWithShape="1">
            <a:gsLst>
              <a:gs pos="0">
                <a:srgbClr val="FFC000"/>
              </a:gs>
              <a:gs pos="69015">
                <a:schemeClr val="tx1">
                  <a:lumMod val="75000"/>
                  <a:lumOff val="25000"/>
                </a:schemeClr>
              </a:gs>
              <a:gs pos="53000">
                <a:schemeClr val="accent5">
                  <a:lumMod val="50000"/>
                </a:schemeClr>
              </a:gs>
              <a:gs pos="84000">
                <a:srgbClr val="002060"/>
              </a:gs>
              <a:gs pos="37000">
                <a:schemeClr val="accent4">
                  <a:lumMod val="40000"/>
                  <a:lumOff val="60000"/>
                </a:schemeClr>
              </a:gs>
              <a:gs pos="27000">
                <a:srgbClr val="FF0000"/>
              </a:gs>
              <a:gs pos="14000">
                <a:schemeClr val="accent1">
                  <a:lumMod val="45000"/>
                  <a:lumOff val="55000"/>
                </a:schemeClr>
              </a:gs>
              <a:gs pos="83000">
                <a:srgbClr val="00B0F0"/>
              </a:gs>
              <a:gs pos="100000">
                <a:srgbClr val="7030A0"/>
              </a:gs>
            </a:gsLst>
            <a:lin ang="8100000" scaled="1"/>
            <a:tileRect/>
          </a:gra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6652675" y="3694089"/>
            <a:ext cx="39004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কাজঃ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পরমাণুকে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99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3" grpId="0" animBg="1"/>
      <p:bldP spid="27" grpId="0" animBg="1"/>
      <p:bldP spid="28" grpId="0" animBg="1"/>
      <p:bldP spid="35" grpId="0" animBg="1"/>
      <p:bldP spid="36" grpId="0" animBg="1"/>
      <p:bldP spid="3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8" t="4830" r="17452" b="4226"/>
          <a:stretch/>
        </p:blipFill>
        <p:spPr>
          <a:xfrm>
            <a:off x="1849153" y="1897692"/>
            <a:ext cx="3505201" cy="3824379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19" name="Rectangle 18"/>
          <p:cNvSpPr/>
          <p:nvPr/>
        </p:nvSpPr>
        <p:spPr>
          <a:xfrm rot="19763888">
            <a:off x="7726010" y="4114298"/>
            <a:ext cx="536226" cy="193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58444" y="5299418"/>
            <a:ext cx="517230" cy="263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5285251" y="2766810"/>
            <a:ext cx="1357029" cy="7625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4756767" y="1994897"/>
            <a:ext cx="900218" cy="56227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8274118" y="3791830"/>
            <a:ext cx="1328327" cy="3229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426518" y="3944230"/>
            <a:ext cx="1328327" cy="3229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71341" y="1431315"/>
            <a:ext cx="2452582" cy="61648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কক্ষপথ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11902" y="2368564"/>
            <a:ext cx="1650067" cy="56911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94126" y="5431008"/>
            <a:ext cx="1048333" cy="283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65637" y="3110291"/>
            <a:ext cx="1580316" cy="4325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আবিস্কারক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426518" y="3105261"/>
            <a:ext cx="1891309" cy="43190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জে, জে, থমসন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6" name="Straight Arrow Connector 15"/>
          <p:cNvCxnSpPr>
            <a:stCxn id="14" idx="1"/>
          </p:cNvCxnSpPr>
          <p:nvPr/>
        </p:nvCxnSpPr>
        <p:spPr>
          <a:xfrm flipH="1">
            <a:off x="5354355" y="3326575"/>
            <a:ext cx="1311283" cy="2162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681653" y="3791829"/>
            <a:ext cx="880076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আধান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5" name="Straight Arrow Connector 34"/>
          <p:cNvCxnSpPr>
            <a:stCxn id="17" idx="1"/>
          </p:cNvCxnSpPr>
          <p:nvPr/>
        </p:nvCxnSpPr>
        <p:spPr>
          <a:xfrm flipH="1" flipV="1">
            <a:off x="5370369" y="3533311"/>
            <a:ext cx="1311284" cy="520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658445" y="3770517"/>
            <a:ext cx="2470113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52525"/>
                </a:solidFill>
                <a:latin typeface="TimesNewRomanPSMT"/>
              </a:rPr>
              <a:t>-1.60× 10</a:t>
            </a:r>
            <a:r>
              <a:rPr lang="en-US" sz="2800" baseline="30000" dirty="0">
                <a:solidFill>
                  <a:srgbClr val="252525"/>
                </a:solidFill>
                <a:latin typeface="TimesNewRomanPSMT"/>
              </a:rPr>
              <a:t>-19</a:t>
            </a:r>
            <a:r>
              <a:rPr lang="en-US" sz="2800" dirty="0">
                <a:solidFill>
                  <a:srgbClr val="252525"/>
                </a:solidFill>
                <a:latin typeface="TimesNewRomanPSMT"/>
              </a:rPr>
              <a:t> C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707411" y="4630148"/>
            <a:ext cx="748385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0" name="Straight Arrow Connector 39"/>
          <p:cNvCxnSpPr>
            <a:stCxn id="37" idx="1"/>
          </p:cNvCxnSpPr>
          <p:nvPr/>
        </p:nvCxnSpPr>
        <p:spPr>
          <a:xfrm flipH="1" flipV="1">
            <a:off x="5370370" y="3555129"/>
            <a:ext cx="1337041" cy="136740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624101" y="4603317"/>
            <a:ext cx="2268071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9.11×10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-28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</a:t>
            </a:r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86201" y="482026"/>
            <a:ext cx="2725701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bn-BD" sz="3600" dirty="0"/>
              <a:t> </a:t>
            </a:r>
            <a:endParaRPr lang="en-US" sz="3600" dirty="0"/>
          </a:p>
        </p:txBody>
      </p:sp>
      <p:sp>
        <p:nvSpPr>
          <p:cNvPr id="23" name="Frame 22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359"/>
            </a:avLst>
          </a:prstGeom>
          <a:gradFill flip="none" rotWithShape="1">
            <a:gsLst>
              <a:gs pos="0">
                <a:srgbClr val="FFC000"/>
              </a:gs>
              <a:gs pos="69015">
                <a:schemeClr val="tx1">
                  <a:lumMod val="75000"/>
                  <a:lumOff val="25000"/>
                </a:schemeClr>
              </a:gs>
              <a:gs pos="53000">
                <a:schemeClr val="accent5">
                  <a:lumMod val="50000"/>
                </a:schemeClr>
              </a:gs>
              <a:gs pos="84000">
                <a:srgbClr val="002060"/>
              </a:gs>
              <a:gs pos="37000">
                <a:schemeClr val="accent4">
                  <a:lumMod val="40000"/>
                  <a:lumOff val="60000"/>
                </a:schemeClr>
              </a:gs>
              <a:gs pos="27000">
                <a:srgbClr val="FF0000"/>
              </a:gs>
              <a:gs pos="14000">
                <a:schemeClr val="accent1">
                  <a:lumMod val="45000"/>
                  <a:lumOff val="55000"/>
                </a:schemeClr>
              </a:gs>
              <a:gs pos="83000">
                <a:srgbClr val="00B0F0"/>
              </a:gs>
              <a:gs pos="100000">
                <a:srgbClr val="7030A0"/>
              </a:gs>
            </a:gsLst>
            <a:lin ang="8100000" scaled="1"/>
            <a:tileRect/>
          </a:gra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extBox 6"/>
          <p:cNvSpPr txBox="1">
            <a:spLocks noChangeArrowheads="1"/>
          </p:cNvSpPr>
          <p:nvPr/>
        </p:nvSpPr>
        <p:spPr bwMode="auto">
          <a:xfrm>
            <a:off x="6558229" y="5306239"/>
            <a:ext cx="42600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কাজঃ রাসায়নিক বন্ধন সৃষ্টি করে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25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500"/>
                            </p:stCondLst>
                            <p:childTnLst>
                              <p:par>
                                <p:cTn id="8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500"/>
                            </p:stCondLst>
                            <p:childTnLst>
                              <p:par>
                                <p:cTn id="9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4" grpId="0" animBg="1"/>
      <p:bldP spid="28" grpId="0" animBg="1"/>
      <p:bldP spid="17" grpId="0" animBg="1"/>
      <p:bldP spid="36" grpId="0" animBg="1"/>
      <p:bldP spid="37" grpId="0" animBg="1"/>
      <p:bldP spid="41" grpId="0" animBg="1"/>
      <p:bldP spid="42" grpId="0" animBg="1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7" t="5595" r="13333" b="7815"/>
          <a:stretch/>
        </p:blipFill>
        <p:spPr>
          <a:xfrm>
            <a:off x="2019300" y="1480810"/>
            <a:ext cx="2971800" cy="29718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3796584" y="2070675"/>
            <a:ext cx="1295400" cy="838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098155" y="1741870"/>
            <a:ext cx="1143000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নিউট্রন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241155" y="1455589"/>
            <a:ext cx="432516" cy="381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05600" y="1143000"/>
            <a:ext cx="1447800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bn-BD" sz="28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আবিস্কারক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98288" y="1143000"/>
            <a:ext cx="1455313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bn-BD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চ্যাডউইক</a:t>
            </a:r>
          </a:p>
        </p:txBody>
      </p:sp>
      <p:cxnSp>
        <p:nvCxnSpPr>
          <p:cNvPr id="16" name="Straight Connector 15"/>
          <p:cNvCxnSpPr>
            <a:stCxn id="5" idx="3"/>
          </p:cNvCxnSpPr>
          <p:nvPr/>
        </p:nvCxnSpPr>
        <p:spPr>
          <a:xfrm flipV="1">
            <a:off x="6241155" y="2034257"/>
            <a:ext cx="432516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691648" y="1836589"/>
            <a:ext cx="928353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bn-BD" sz="28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আধান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47160" y="1844378"/>
            <a:ext cx="990600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নাই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6241155" y="2262249"/>
            <a:ext cx="432516" cy="4165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692721" y="2601531"/>
            <a:ext cx="914400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bn-BD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17156" y="350139"/>
            <a:ext cx="1150245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নিউট্রন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864332" y="2601531"/>
            <a:ext cx="2422668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1.675</a:t>
            </a:r>
            <a:r>
              <a:rPr lang="en-US" sz="2800" dirty="0">
                <a:solidFill>
                  <a:srgbClr val="252525"/>
                </a:solidFill>
                <a:latin typeface="TimesNewRomanPSMT"/>
              </a:rPr>
              <a:t> ×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-24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942026" y="3733800"/>
            <a:ext cx="3429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ame 16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359"/>
            </a:avLst>
          </a:prstGeom>
          <a:gradFill flip="none" rotWithShape="1">
            <a:gsLst>
              <a:gs pos="0">
                <a:srgbClr val="FFC000"/>
              </a:gs>
              <a:gs pos="69015">
                <a:schemeClr val="tx1">
                  <a:lumMod val="75000"/>
                  <a:lumOff val="25000"/>
                </a:schemeClr>
              </a:gs>
              <a:gs pos="53000">
                <a:schemeClr val="accent5">
                  <a:lumMod val="50000"/>
                </a:schemeClr>
              </a:gs>
              <a:gs pos="84000">
                <a:srgbClr val="002060"/>
              </a:gs>
              <a:gs pos="37000">
                <a:schemeClr val="accent4">
                  <a:lumMod val="40000"/>
                  <a:lumOff val="60000"/>
                </a:schemeClr>
              </a:gs>
              <a:gs pos="27000">
                <a:srgbClr val="FF0000"/>
              </a:gs>
              <a:gs pos="14000">
                <a:schemeClr val="accent1">
                  <a:lumMod val="45000"/>
                  <a:lumOff val="55000"/>
                </a:schemeClr>
              </a:gs>
              <a:gs pos="83000">
                <a:srgbClr val="00B0F0"/>
              </a:gs>
              <a:gs pos="100000">
                <a:srgbClr val="7030A0"/>
              </a:gs>
            </a:gsLst>
            <a:lin ang="8100000" scaled="1"/>
            <a:tileRect/>
          </a:gra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7010399" y="3429000"/>
            <a:ext cx="33337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কাজঃ নিউক্লিয়াসের  স্থিতিশীলতা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43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  <p:bldP spid="18" grpId="0" animBg="1"/>
      <p:bldP spid="19" grpId="0" animBg="1"/>
      <p:bldP spid="23" grpId="0" animBg="1"/>
      <p:bldP spid="25" grpId="0" animBg="1"/>
      <p:bldP spid="26" grpId="0" animBg="1"/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808620" y="297531"/>
            <a:ext cx="3810000" cy="1905000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dirty="0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r>
              <a:rPr lang="bn-BD" sz="7200" dirty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4810" y="2846029"/>
            <a:ext cx="4364987" cy="1938992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ক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গ্রুপ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পরমানুর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ক্ষুদ্রতম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কণিকা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সমুহ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কর।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C:\Users\User\Desktop\Vajal\communit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1962" y="-91440"/>
            <a:ext cx="3213100" cy="262445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292827" y="2846029"/>
            <a:ext cx="4802774" cy="2554545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খ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গ্রুপ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কপার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পটাশিয়াম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টাংস্টেন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মারকারি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ল্যাটিন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 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359"/>
            </a:avLst>
          </a:prstGeom>
          <a:gradFill flip="none" rotWithShape="1">
            <a:gsLst>
              <a:gs pos="0">
                <a:srgbClr val="FFC000"/>
              </a:gs>
              <a:gs pos="69015">
                <a:schemeClr val="tx1">
                  <a:lumMod val="75000"/>
                  <a:lumOff val="25000"/>
                </a:schemeClr>
              </a:gs>
              <a:gs pos="53000">
                <a:schemeClr val="accent5">
                  <a:lumMod val="50000"/>
                </a:schemeClr>
              </a:gs>
              <a:gs pos="84000">
                <a:srgbClr val="002060"/>
              </a:gs>
              <a:gs pos="37000">
                <a:schemeClr val="accent4">
                  <a:lumMod val="40000"/>
                  <a:lumOff val="60000"/>
                </a:schemeClr>
              </a:gs>
              <a:gs pos="27000">
                <a:srgbClr val="FF0000"/>
              </a:gs>
              <a:gs pos="14000">
                <a:schemeClr val="accent1">
                  <a:lumMod val="45000"/>
                  <a:lumOff val="55000"/>
                </a:schemeClr>
              </a:gs>
              <a:gs pos="83000">
                <a:srgbClr val="00B0F0"/>
              </a:gs>
              <a:gs pos="100000">
                <a:srgbClr val="7030A0"/>
              </a:gs>
            </a:gsLst>
            <a:lin ang="8100000" scaled="1"/>
            <a:tileRect/>
          </a:gra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2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9687" y="2807309"/>
            <a:ext cx="7391400" cy="3168488"/>
          </a:xfr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l"/>
            <a:r>
              <a:rPr lang="bn-BD" sz="3300" dirty="0">
                <a:latin typeface="NikoshBAN" pitchFamily="2" charset="0"/>
                <a:ea typeface="+mj-ea"/>
                <a:cs typeface="NikoshBAN" pitchFamily="2" charset="0"/>
              </a:rPr>
              <a:t>১। পরমাণু কী?</a:t>
            </a:r>
            <a:r>
              <a:rPr lang="en-US" sz="3300" dirty="0">
                <a:latin typeface="NikoshBAN" pitchFamily="2" charset="0"/>
                <a:ea typeface="+mj-ea"/>
                <a:cs typeface="NikoshBAN" pitchFamily="2" charset="0"/>
              </a:rPr>
              <a:t>  </a:t>
            </a:r>
          </a:p>
          <a:p>
            <a:pPr algn="l"/>
            <a:r>
              <a:rPr lang="bn-BD" sz="3300" dirty="0">
                <a:latin typeface="NikoshBAN" pitchFamily="2" charset="0"/>
                <a:ea typeface="+mj-ea"/>
                <a:cs typeface="NikoshBAN" pitchFamily="2" charset="0"/>
              </a:rPr>
              <a:t>২। ইলেকট্রন পরমাণুর কোথায় অবস্থান করে?</a:t>
            </a:r>
          </a:p>
          <a:p>
            <a:pPr algn="l"/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৩। পরমাণু কি কি উপাদান দ্বারা গঠিত</a:t>
            </a:r>
            <a:r>
              <a:rPr lang="bn-BD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3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4। </a:t>
            </a:r>
            <a:r>
              <a:rPr lang="en-US" sz="3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algn="l"/>
            <a:r>
              <a:rPr lang="en-US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3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US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questionma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5073" y="312313"/>
            <a:ext cx="2478088" cy="1858566"/>
          </a:xfrm>
          <a:prstGeom prst="rect">
            <a:avLst/>
          </a:prstGeom>
          <a:ln w="38100">
            <a:noFill/>
          </a:ln>
        </p:spPr>
      </p:pic>
      <p:sp>
        <p:nvSpPr>
          <p:cNvPr id="5" name="Frame 4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359"/>
            </a:avLst>
          </a:prstGeom>
          <a:gradFill flip="none" rotWithShape="1">
            <a:gsLst>
              <a:gs pos="0">
                <a:srgbClr val="FFC000"/>
              </a:gs>
              <a:gs pos="69015">
                <a:schemeClr val="tx1">
                  <a:lumMod val="75000"/>
                  <a:lumOff val="25000"/>
                </a:schemeClr>
              </a:gs>
              <a:gs pos="53000">
                <a:schemeClr val="accent5">
                  <a:lumMod val="50000"/>
                </a:schemeClr>
              </a:gs>
              <a:gs pos="84000">
                <a:srgbClr val="002060"/>
              </a:gs>
              <a:gs pos="37000">
                <a:schemeClr val="accent4">
                  <a:lumMod val="40000"/>
                  <a:lumOff val="60000"/>
                </a:schemeClr>
              </a:gs>
              <a:gs pos="27000">
                <a:srgbClr val="FF0000"/>
              </a:gs>
              <a:gs pos="14000">
                <a:schemeClr val="accent1">
                  <a:lumMod val="45000"/>
                  <a:lumOff val="55000"/>
                </a:schemeClr>
              </a:gs>
              <a:gs pos="83000">
                <a:srgbClr val="00B0F0"/>
              </a:gs>
              <a:gs pos="100000">
                <a:srgbClr val="7030A0"/>
              </a:gs>
            </a:gsLst>
            <a:lin ang="8100000" scaled="1"/>
            <a:tileRect/>
          </a:gra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564373" y="312313"/>
            <a:ext cx="3733800" cy="1676400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</a:t>
            </a:r>
            <a:r>
              <a:rPr lang="en-US" sz="7200" dirty="0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</a:p>
        </p:txBody>
      </p:sp>
    </p:spTree>
    <p:extLst>
      <p:ext uri="{BB962C8B-B14F-4D97-AF65-F5344CB8AC3E}">
        <p14:creationId xmlns:p14="http://schemas.microsoft.com/office/powerpoint/2010/main" val="302499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746238" y="4276165"/>
            <a:ext cx="10615811" cy="1735300"/>
          </a:xfrm>
          <a:prstGeom prst="rect">
            <a:avLst/>
          </a:prstGeom>
          <a:noFill/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পোষ্টার কাগজে পরমাণুর ক্ষুদ্রতম কণা সমূহকে বিভিন্ন রং দ্বারা চিহ্নিত করে পরমাণুর একটি মডেল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326846" y="1128623"/>
            <a:ext cx="6710082" cy="2597221"/>
            <a:chOff x="2326846" y="1128623"/>
            <a:chExt cx="6710082" cy="2597221"/>
          </a:xfrm>
        </p:grpSpPr>
        <p:sp>
          <p:nvSpPr>
            <p:cNvPr id="3" name="Rectangle 2"/>
            <p:cNvSpPr/>
            <p:nvPr/>
          </p:nvSpPr>
          <p:spPr>
            <a:xfrm>
              <a:off x="3120222" y="1867707"/>
              <a:ext cx="5123330" cy="185813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00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বাড়ির</a:t>
              </a:r>
              <a:r>
                <a:rPr lang="en-US" sz="880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800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r>
                <a:rPr lang="en-US" sz="880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8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Isosceles Triangle 3"/>
            <p:cNvSpPr/>
            <p:nvPr/>
          </p:nvSpPr>
          <p:spPr>
            <a:xfrm>
              <a:off x="2326846" y="1128623"/>
              <a:ext cx="6710082" cy="927847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Frame 25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359"/>
            </a:avLst>
          </a:prstGeom>
          <a:gradFill flip="none" rotWithShape="1">
            <a:gsLst>
              <a:gs pos="0">
                <a:srgbClr val="FFC000"/>
              </a:gs>
              <a:gs pos="69015">
                <a:schemeClr val="tx1">
                  <a:lumMod val="75000"/>
                  <a:lumOff val="25000"/>
                </a:schemeClr>
              </a:gs>
              <a:gs pos="53000">
                <a:schemeClr val="accent5">
                  <a:lumMod val="50000"/>
                </a:schemeClr>
              </a:gs>
              <a:gs pos="84000">
                <a:srgbClr val="002060"/>
              </a:gs>
              <a:gs pos="37000">
                <a:schemeClr val="accent4">
                  <a:lumMod val="40000"/>
                  <a:lumOff val="60000"/>
                </a:schemeClr>
              </a:gs>
              <a:gs pos="27000">
                <a:srgbClr val="FF0000"/>
              </a:gs>
              <a:gs pos="14000">
                <a:schemeClr val="accent1">
                  <a:lumMod val="45000"/>
                  <a:lumOff val="55000"/>
                </a:schemeClr>
              </a:gs>
              <a:gs pos="83000">
                <a:srgbClr val="00B0F0"/>
              </a:gs>
              <a:gs pos="100000">
                <a:srgbClr val="7030A0"/>
              </a:gs>
            </a:gsLst>
            <a:lin ang="8100000" scaled="1"/>
            <a:tileRect/>
          </a:gra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28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78795" y="1146220"/>
            <a:ext cx="10255875" cy="5217533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10800000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0000" endA="300" endPos="50000" dist="6000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600" b="1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0000" endA="300" endPos="50000" dist="6000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0000" endA="300" endPos="50000" dist="6000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9600" b="1" dirty="0" smtClean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0000" endA="300" endPos="50000" dist="6000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0000" endA="300" endPos="50000" dist="6000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9600" b="1" dirty="0" smtClean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0000" endA="300" endPos="50000" dist="6000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0000" endA="300" endPos="50000" dist="6000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9600" b="1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0000" endA="300" endPos="50000" dist="6000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0000" endA="300" endPos="50000" dist="6000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endParaRPr lang="en-US" sz="9600" b="1" dirty="0">
              <a:solidFill>
                <a:srgbClr val="FF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0000" endA="300" endPos="50000" dist="60007" dir="5400000" sy="-100000" algn="bl" rotWithShape="0"/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286" y="1988713"/>
            <a:ext cx="3840480" cy="3840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398" y="2960745"/>
            <a:ext cx="1223198" cy="1097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699" y="2350636"/>
            <a:ext cx="1333500" cy="100012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061" y="2655781"/>
            <a:ext cx="1333500" cy="1000125"/>
          </a:xfrm>
          <a:prstGeom prst="rect">
            <a:avLst/>
          </a:prstGeom>
        </p:spPr>
      </p:pic>
      <p:sp>
        <p:nvSpPr>
          <p:cNvPr id="27" name="Frame 26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359"/>
            </a:avLst>
          </a:prstGeom>
          <a:gradFill flip="none" rotWithShape="1">
            <a:gsLst>
              <a:gs pos="0">
                <a:srgbClr val="FFC000"/>
              </a:gs>
              <a:gs pos="69015">
                <a:schemeClr val="tx1">
                  <a:lumMod val="75000"/>
                  <a:lumOff val="25000"/>
                </a:schemeClr>
              </a:gs>
              <a:gs pos="53000">
                <a:schemeClr val="accent5">
                  <a:lumMod val="50000"/>
                </a:schemeClr>
              </a:gs>
              <a:gs pos="84000">
                <a:srgbClr val="002060"/>
              </a:gs>
              <a:gs pos="37000">
                <a:schemeClr val="accent4">
                  <a:lumMod val="40000"/>
                  <a:lumOff val="60000"/>
                </a:schemeClr>
              </a:gs>
              <a:gs pos="27000">
                <a:srgbClr val="FF0000"/>
              </a:gs>
              <a:gs pos="14000">
                <a:schemeClr val="accent1">
                  <a:lumMod val="45000"/>
                  <a:lumOff val="55000"/>
                </a:schemeClr>
              </a:gs>
              <a:gs pos="83000">
                <a:srgbClr val="00B0F0"/>
              </a:gs>
              <a:gs pos="100000">
                <a:srgbClr val="7030A0"/>
              </a:gs>
            </a:gsLst>
            <a:lin ang="8100000" scaled="1"/>
            <a:tileRect/>
          </a:gra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90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1.25E-6 4.07407E-6 C 0.00234 -0.00417 0.00533 -0.00787 0.00729 -0.01296 C 0.00937 -0.01852 0.00976 -0.02963 0.01054 -0.03565 C 0.01171 -0.04583 0.01106 -0.03681 0.01367 -0.04676 C 0.01458 -0.05046 0.01484 -0.05463 0.01575 -0.0581 C 0.01653 -0.06065 0.01731 -0.06296 0.01783 -0.06551 C 0.01835 -0.06736 0.01835 -0.06944 0.01888 -0.0713 C 0.02018 -0.07523 0.02174 -0.0787 0.02317 -0.08241 L 0.02526 -0.08819 C 0.02708 -0.09815 0.02513 -0.09005 0.02955 -0.09931 C 0.0345 -0.11019 0.02916 -0.1 0.03268 -0.11065 C 0.03593 -0.12106 0.03476 -0.11574 0.03906 -0.12199 C 0.0401 -0.12361 0.04114 -0.12569 0.04218 -0.12755 C 0.04414 -0.13773 0.04179 -0.12963 0.04739 -0.13704 C 0.05117 -0.14167 0.05156 -0.14815 0.0569 -0.15 C 0.05872 -0.15069 0.06041 -0.15139 0.06224 -0.15208 C 0.0664 -0.15324 0.0707 -0.15394 0.07487 -0.15579 C 0.08164 -0.1588 0.08242 -0.15926 0.09179 -0.16134 C 0.09596 -0.16227 0.10026 -0.16273 0.10442 -0.16319 L 0.13411 -0.1669 L 0.16992 -0.16505 C 0.1746 -0.16481 0.17838 -0.16366 0.18268 -0.16134 C 0.18815 -0.15856 0.18398 -0.16019 0.19114 -0.15394 C 0.19205 -0.15301 0.19322 -0.15255 0.19427 -0.15208 C 0.19531 -0.15069 0.19622 -0.14931 0.19739 -0.14815 C 0.19843 -0.14745 0.1996 -0.14745 0.20065 -0.1463 C 0.20182 -0.14491 0.2026 -0.14236 0.20377 -0.14074 C 0.20468 -0.13935 0.20585 -0.13819 0.2069 -0.13704 C 0.20833 -0.13565 0.20963 -0.13426 0.21119 -0.1331 C 0.21328 -0.13171 0.21744 -0.1294 0.21744 -0.1294 C 0.21849 -0.12824 0.21953 -0.12662 0.2207 -0.12569 C 0.22161 -0.12477 0.22278 -0.12477 0.22382 -0.12384 C 0.23476 -0.11296 0.22617 -0.11875 0.23333 -0.11435 C 0.23372 -0.1125 0.23372 -0.11042 0.23437 -0.1088 C 0.23515 -0.10694 0.23658 -0.10648 0.2375 -0.10509 C 0.23867 -0.10324 0.23984 -0.10162 0.24075 -0.09931 C 0.24166 -0.09722 0.24205 -0.09421 0.24283 -0.0919 C 0.24661 -0.08079 0.24674 -0.0831 0.24921 -0.07315 C 0.2496 -0.0713 0.2496 -0.06921 0.25026 -0.06759 C 0.25182 -0.06319 0.25416 -0.06088 0.25651 -0.0581 C 0.26041 -0.0375 0.25429 -0.06875 0.25976 -0.04676 C 0.26067 -0.04329 0.26028 -0.03843 0.26184 -0.03565 C 0.26588 -0.02824 0.26419 -0.03218 0.26718 -0.02431 C 0.26966 -0.01088 0.26653 -0.02778 0.26927 -0.01111 C 0.26953 -0.00926 0.26966 -0.00718 0.27031 -0.00556 C 0.27109 -0.0037 0.27239 -0.00301 0.27343 -0.00185 C 0.27734 0.01875 0.27122 -0.01227 0.27669 0.00949 C 0.27747 0.01319 0.27799 0.0169 0.27877 0.02083 L 0.27981 0.02639 C 0.2802 0.02824 0.27981 0.03148 0.28085 0.03194 L 0.28398 0.0338 C 0.28671 0.04815 0.28307 0.03056 0.28724 0.04514 C 0.28763 0.04699 0.2875 0.04931 0.28828 0.05069 C 0.28932 0.05324 0.29101 0.05463 0.29244 0.05648 C 0.29283 0.05833 0.29296 0.06042 0.29349 0.06204 C 0.29414 0.06412 0.2957 0.06782 0.2957 0.06782 L 0.2957 0.06782 L 0.2957 0.06782 " pathEditMode="relative" ptsTypes="AAAAAAAAAAAAAAAAAAAAAAAAAAAAAAAAAAAAAAAAAAAAAAAAAAAAAAAAA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359"/>
            </a:avLst>
          </a:prstGeom>
          <a:gradFill flip="none" rotWithShape="1">
            <a:gsLst>
              <a:gs pos="0">
                <a:srgbClr val="FFC000"/>
              </a:gs>
              <a:gs pos="69015">
                <a:schemeClr val="tx1">
                  <a:lumMod val="75000"/>
                  <a:lumOff val="25000"/>
                </a:schemeClr>
              </a:gs>
              <a:gs pos="53000">
                <a:schemeClr val="accent5">
                  <a:lumMod val="50000"/>
                </a:schemeClr>
              </a:gs>
              <a:gs pos="84000">
                <a:srgbClr val="002060"/>
              </a:gs>
              <a:gs pos="37000">
                <a:schemeClr val="accent4">
                  <a:lumMod val="40000"/>
                  <a:lumOff val="60000"/>
                </a:schemeClr>
              </a:gs>
              <a:gs pos="27000">
                <a:srgbClr val="FF0000"/>
              </a:gs>
              <a:gs pos="14000">
                <a:schemeClr val="accent1">
                  <a:lumMod val="45000"/>
                  <a:lumOff val="55000"/>
                </a:schemeClr>
              </a:gs>
              <a:gs pos="83000">
                <a:srgbClr val="00B0F0"/>
              </a:gs>
              <a:gs pos="100000">
                <a:srgbClr val="7030A0"/>
              </a:gs>
            </a:gsLst>
            <a:lin ang="8100000" scaled="1"/>
            <a:tileRect/>
          </a:gra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Plaque 4"/>
          <p:cNvSpPr/>
          <p:nvPr/>
        </p:nvSpPr>
        <p:spPr>
          <a:xfrm>
            <a:off x="4196093" y="566670"/>
            <a:ext cx="4219037" cy="785611"/>
          </a:xfrm>
          <a:prstGeom prst="plaque">
            <a:avLst>
              <a:gd name="adj" fmla="val 35954"/>
            </a:avLst>
          </a:prstGeom>
          <a:blipFill>
            <a:blip r:embed="rId2"/>
            <a:tile tx="0" ty="0" sx="100000" sy="100000" flip="none" algn="tl"/>
          </a:blip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পরিচয় </a:t>
            </a:r>
            <a:endParaRPr lang="en-US" sz="5400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52825" y="1950867"/>
            <a:ext cx="6423963" cy="3793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শুকুরজান-জিন্নত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3600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600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সাভার , ঢাকা</a:t>
            </a:r>
          </a:p>
          <a:p>
            <a:r>
              <a:rPr lang="en-US" sz="3600" dirty="0" err="1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বুলবুলি</a:t>
            </a:r>
            <a:r>
              <a:rPr lang="en-US" sz="3600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খাতুন</a:t>
            </a:r>
            <a:endParaRPr lang="bn-IN" sz="3600" dirty="0" smtClean="0"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ভৌত</a:t>
            </a:r>
            <a:r>
              <a:rPr lang="en-US" sz="3600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          এম.এস.সি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(রসায়ন</a:t>
            </a:r>
            <a:r>
              <a:rPr lang="bn-IN" sz="3600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এম.এড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600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কারিকুলাম) </a:t>
            </a:r>
            <a:endParaRPr lang="bn-IN" sz="3600" dirty="0" smtClean="0"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NikoshBAN" panose="02000000000000000000" pitchFamily="2" charset="0"/>
                <a:hlinkClick r:id="rId3"/>
              </a:rPr>
              <a:t>মেইল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NikoshBAN" panose="02000000000000000000" pitchFamily="2" charset="0"/>
                <a:hlinkClick r:id="rId3"/>
              </a:rPr>
              <a:t>- bulbuli108404@gmail.com</a:t>
            </a:r>
            <a:endParaRPr lang="en-US" sz="3600" dirty="0"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cs typeface="NikoshBAN" panose="02000000000000000000" pitchFamily="2" charset="0"/>
            </a:endParaRPr>
          </a:p>
          <a:p>
            <a:endParaRPr lang="en-US" sz="3200" dirty="0"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74172" y="1352281"/>
            <a:ext cx="4663440" cy="4572000"/>
            <a:chOff x="-1580" y="1143000"/>
            <a:chExt cx="4663440" cy="4572000"/>
          </a:xfrm>
        </p:grpSpPr>
        <p:sp>
          <p:nvSpPr>
            <p:cNvPr id="8" name="Freeform 7"/>
            <p:cNvSpPr/>
            <p:nvPr/>
          </p:nvSpPr>
          <p:spPr>
            <a:xfrm>
              <a:off x="568209" y="1714545"/>
              <a:ext cx="3523862" cy="3454768"/>
            </a:xfrm>
            <a:custGeom>
              <a:avLst/>
              <a:gdLst>
                <a:gd name="connsiteX0" fmla="*/ 1983823 w 4733957"/>
                <a:gd name="connsiteY0" fmla="*/ 4280185 h 4733958"/>
                <a:gd name="connsiteX1" fmla="*/ 2891369 w 4733957"/>
                <a:gd name="connsiteY1" fmla="*/ 4280185 h 4733958"/>
                <a:gd name="connsiteX2" fmla="*/ 2437596 w 4733957"/>
                <a:gd name="connsiteY2" fmla="*/ 4733958 h 4733958"/>
                <a:gd name="connsiteX3" fmla="*/ 4216879 w 4733957"/>
                <a:gd name="connsiteY3" fmla="*/ 1920518 h 4733958"/>
                <a:gd name="connsiteX4" fmla="*/ 4733957 w 4733957"/>
                <a:gd name="connsiteY4" fmla="*/ 2437596 h 4733958"/>
                <a:gd name="connsiteX5" fmla="*/ 4216879 w 4733957"/>
                <a:gd name="connsiteY5" fmla="*/ 2954674 h 4733958"/>
                <a:gd name="connsiteX6" fmla="*/ 517076 w 4733957"/>
                <a:gd name="connsiteY6" fmla="*/ 1779286 h 4733958"/>
                <a:gd name="connsiteX7" fmla="*/ 517076 w 4733957"/>
                <a:gd name="connsiteY7" fmla="*/ 2813438 h 4733958"/>
                <a:gd name="connsiteX8" fmla="*/ 0 w 4733957"/>
                <a:gd name="connsiteY8" fmla="*/ 2296362 h 4733958"/>
                <a:gd name="connsiteX9" fmla="*/ 2296362 w 4733957"/>
                <a:gd name="connsiteY9" fmla="*/ 0 h 4733958"/>
                <a:gd name="connsiteX10" fmla="*/ 2750134 w 4733957"/>
                <a:gd name="connsiteY10" fmla="*/ 453772 h 4733958"/>
                <a:gd name="connsiteX11" fmla="*/ 1842590 w 4733957"/>
                <a:gd name="connsiteY11" fmla="*/ 453772 h 473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33957" h="4733958">
                  <a:moveTo>
                    <a:pt x="1983823" y="4280185"/>
                  </a:moveTo>
                  <a:lnTo>
                    <a:pt x="2891369" y="4280185"/>
                  </a:lnTo>
                  <a:lnTo>
                    <a:pt x="2437596" y="4733958"/>
                  </a:lnTo>
                  <a:close/>
                  <a:moveTo>
                    <a:pt x="4216879" y="1920518"/>
                  </a:moveTo>
                  <a:lnTo>
                    <a:pt x="4733957" y="2437596"/>
                  </a:lnTo>
                  <a:lnTo>
                    <a:pt x="4216879" y="2954674"/>
                  </a:lnTo>
                  <a:close/>
                  <a:moveTo>
                    <a:pt x="517076" y="1779286"/>
                  </a:moveTo>
                  <a:lnTo>
                    <a:pt x="517076" y="2813438"/>
                  </a:lnTo>
                  <a:lnTo>
                    <a:pt x="0" y="2296362"/>
                  </a:lnTo>
                  <a:close/>
                  <a:moveTo>
                    <a:pt x="2296362" y="0"/>
                  </a:moveTo>
                  <a:lnTo>
                    <a:pt x="2750134" y="453772"/>
                  </a:lnTo>
                  <a:lnTo>
                    <a:pt x="1842590" y="45377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-1580" y="1143000"/>
              <a:ext cx="4663440" cy="4572000"/>
              <a:chOff x="-1582" y="1155928"/>
              <a:chExt cx="4663440" cy="4572000"/>
            </a:xfrm>
          </p:grpSpPr>
          <p:sp>
            <p:nvSpPr>
              <p:cNvPr id="9" name="Freeform 8"/>
              <p:cNvSpPr/>
              <p:nvPr/>
            </p:nvSpPr>
            <p:spPr>
              <a:xfrm>
                <a:off x="-1582" y="1155928"/>
                <a:ext cx="4663440" cy="4572000"/>
              </a:xfrm>
              <a:custGeom>
                <a:avLst/>
                <a:gdLst>
                  <a:gd name="connsiteX0" fmla="*/ 3061817 w 6264867"/>
                  <a:gd name="connsiteY0" fmla="*/ 0 h 6264866"/>
                  <a:gd name="connsiteX1" fmla="*/ 4281043 w 6264867"/>
                  <a:gd name="connsiteY1" fmla="*/ 1219227 h 6264866"/>
                  <a:gd name="connsiteX2" fmla="*/ 4982334 w 6264867"/>
                  <a:gd name="connsiteY2" fmla="*/ 1920517 h 6264866"/>
                  <a:gd name="connsiteX3" fmla="*/ 6264867 w 6264867"/>
                  <a:gd name="connsiteY3" fmla="*/ 3203050 h 6264866"/>
                  <a:gd name="connsiteX4" fmla="*/ 4982334 w 6264867"/>
                  <a:gd name="connsiteY4" fmla="*/ 4485583 h 6264866"/>
                  <a:gd name="connsiteX5" fmla="*/ 4422278 w 6264867"/>
                  <a:gd name="connsiteY5" fmla="*/ 5045639 h 6264866"/>
                  <a:gd name="connsiteX6" fmla="*/ 3203051 w 6264867"/>
                  <a:gd name="connsiteY6" fmla="*/ 6264866 h 6264866"/>
                  <a:gd name="connsiteX7" fmla="*/ 1983824 w 6264867"/>
                  <a:gd name="connsiteY7" fmla="*/ 5045639 h 6264866"/>
                  <a:gd name="connsiteX8" fmla="*/ 1282531 w 6264867"/>
                  <a:gd name="connsiteY8" fmla="*/ 4344347 h 6264866"/>
                  <a:gd name="connsiteX9" fmla="*/ 0 w 6264867"/>
                  <a:gd name="connsiteY9" fmla="*/ 3061816 h 6264866"/>
                  <a:gd name="connsiteX10" fmla="*/ 1282531 w 6264867"/>
                  <a:gd name="connsiteY10" fmla="*/ 1779286 h 6264866"/>
                  <a:gd name="connsiteX11" fmla="*/ 1282531 w 6264867"/>
                  <a:gd name="connsiteY11" fmla="*/ 2544740 h 6264866"/>
                  <a:gd name="connsiteX12" fmla="*/ 765455 w 6264867"/>
                  <a:gd name="connsiteY12" fmla="*/ 3061816 h 6264866"/>
                  <a:gd name="connsiteX13" fmla="*/ 1282531 w 6264867"/>
                  <a:gd name="connsiteY13" fmla="*/ 3578892 h 6264866"/>
                  <a:gd name="connsiteX14" fmla="*/ 2749278 w 6264867"/>
                  <a:gd name="connsiteY14" fmla="*/ 5045639 h 6264866"/>
                  <a:gd name="connsiteX15" fmla="*/ 3203051 w 6264867"/>
                  <a:gd name="connsiteY15" fmla="*/ 5499412 h 6264866"/>
                  <a:gd name="connsiteX16" fmla="*/ 3656824 w 6264867"/>
                  <a:gd name="connsiteY16" fmla="*/ 5045639 h 6264866"/>
                  <a:gd name="connsiteX17" fmla="*/ 4982334 w 6264867"/>
                  <a:gd name="connsiteY17" fmla="*/ 3720128 h 6264866"/>
                  <a:gd name="connsiteX18" fmla="*/ 5499412 w 6264867"/>
                  <a:gd name="connsiteY18" fmla="*/ 3203050 h 6264866"/>
                  <a:gd name="connsiteX19" fmla="*/ 4982334 w 6264867"/>
                  <a:gd name="connsiteY19" fmla="*/ 2685972 h 6264866"/>
                  <a:gd name="connsiteX20" fmla="*/ 3515589 w 6264867"/>
                  <a:gd name="connsiteY20" fmla="*/ 1219227 h 6264866"/>
                  <a:gd name="connsiteX21" fmla="*/ 3061817 w 6264867"/>
                  <a:gd name="connsiteY21" fmla="*/ 765455 h 6264866"/>
                  <a:gd name="connsiteX22" fmla="*/ 2608045 w 6264867"/>
                  <a:gd name="connsiteY22" fmla="*/ 1219227 h 6264866"/>
                  <a:gd name="connsiteX23" fmla="*/ 1842591 w 6264867"/>
                  <a:gd name="connsiteY23" fmla="*/ 1219227 h 6264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264867" h="6264866">
                    <a:moveTo>
                      <a:pt x="3061817" y="0"/>
                    </a:moveTo>
                    <a:lnTo>
                      <a:pt x="4281043" y="1219227"/>
                    </a:lnTo>
                    <a:lnTo>
                      <a:pt x="4982334" y="1920517"/>
                    </a:lnTo>
                    <a:lnTo>
                      <a:pt x="6264867" y="3203050"/>
                    </a:lnTo>
                    <a:lnTo>
                      <a:pt x="4982334" y="4485583"/>
                    </a:lnTo>
                    <a:lnTo>
                      <a:pt x="4422278" y="5045639"/>
                    </a:lnTo>
                    <a:lnTo>
                      <a:pt x="3203051" y="6264866"/>
                    </a:lnTo>
                    <a:lnTo>
                      <a:pt x="1983824" y="5045639"/>
                    </a:lnTo>
                    <a:lnTo>
                      <a:pt x="1282531" y="4344347"/>
                    </a:lnTo>
                    <a:lnTo>
                      <a:pt x="0" y="3061816"/>
                    </a:lnTo>
                    <a:lnTo>
                      <a:pt x="1282531" y="1779286"/>
                    </a:lnTo>
                    <a:lnTo>
                      <a:pt x="1282531" y="2544740"/>
                    </a:lnTo>
                    <a:lnTo>
                      <a:pt x="765455" y="3061816"/>
                    </a:lnTo>
                    <a:lnTo>
                      <a:pt x="1282531" y="3578892"/>
                    </a:lnTo>
                    <a:lnTo>
                      <a:pt x="2749278" y="5045639"/>
                    </a:lnTo>
                    <a:lnTo>
                      <a:pt x="3203051" y="5499412"/>
                    </a:lnTo>
                    <a:lnTo>
                      <a:pt x="3656824" y="5045639"/>
                    </a:lnTo>
                    <a:lnTo>
                      <a:pt x="4982334" y="3720128"/>
                    </a:lnTo>
                    <a:lnTo>
                      <a:pt x="5499412" y="3203050"/>
                    </a:lnTo>
                    <a:lnTo>
                      <a:pt x="4982334" y="2685972"/>
                    </a:lnTo>
                    <a:lnTo>
                      <a:pt x="3515589" y="1219227"/>
                    </a:lnTo>
                    <a:lnTo>
                      <a:pt x="3061817" y="765455"/>
                    </a:lnTo>
                    <a:lnTo>
                      <a:pt x="2608045" y="1219227"/>
                    </a:lnTo>
                    <a:lnTo>
                      <a:pt x="1842591" y="1219227"/>
                    </a:lnTo>
                    <a:close/>
                  </a:path>
                </a:pathLst>
              </a:custGeom>
              <a:gradFill flip="none" rotWithShape="1">
                <a:gsLst>
                  <a:gs pos="15000">
                    <a:srgbClr val="FF0000">
                      <a:lumMod val="90000"/>
                      <a:lumOff val="10000"/>
                    </a:srgbClr>
                  </a:gs>
                  <a:gs pos="49000">
                    <a:srgbClr val="FFFF00"/>
                  </a:gs>
                  <a:gs pos="35400">
                    <a:schemeClr val="bg1">
                      <a:lumMod val="85000"/>
                    </a:schemeClr>
                  </a:gs>
                  <a:gs pos="80000">
                    <a:srgbClr val="A6A6A6"/>
                  </a:gs>
                  <a:gs pos="100000">
                    <a:srgbClr val="FF0000"/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953109" y="2104280"/>
                <a:ext cx="2754058" cy="2792456"/>
              </a:xfrm>
              <a:custGeom>
                <a:avLst/>
                <a:gdLst>
                  <a:gd name="connsiteX0" fmla="*/ 3699803 w 3699803"/>
                  <a:gd name="connsiteY0" fmla="*/ 3266357 h 3826413"/>
                  <a:gd name="connsiteX1" fmla="*/ 3699803 w 3699803"/>
                  <a:gd name="connsiteY1" fmla="*/ 3826413 h 3826413"/>
                  <a:gd name="connsiteX2" fmla="*/ 3139747 w 3699803"/>
                  <a:gd name="connsiteY2" fmla="*/ 3826413 h 3826413"/>
                  <a:gd name="connsiteX3" fmla="*/ 0 w 3699803"/>
                  <a:gd name="connsiteY3" fmla="*/ 3125121 h 3826413"/>
                  <a:gd name="connsiteX4" fmla="*/ 701293 w 3699803"/>
                  <a:gd name="connsiteY4" fmla="*/ 3826413 h 3826413"/>
                  <a:gd name="connsiteX5" fmla="*/ 0 w 3699803"/>
                  <a:gd name="connsiteY5" fmla="*/ 3826413 h 3826413"/>
                  <a:gd name="connsiteX6" fmla="*/ 2998512 w 3699803"/>
                  <a:gd name="connsiteY6" fmla="*/ 0 h 3826413"/>
                  <a:gd name="connsiteX7" fmla="*/ 3699803 w 3699803"/>
                  <a:gd name="connsiteY7" fmla="*/ 0 h 3826413"/>
                  <a:gd name="connsiteX8" fmla="*/ 3699803 w 3699803"/>
                  <a:gd name="connsiteY8" fmla="*/ 701291 h 3826413"/>
                  <a:gd name="connsiteX9" fmla="*/ 0 w 3699803"/>
                  <a:gd name="connsiteY9" fmla="*/ 0 h 3826413"/>
                  <a:gd name="connsiteX10" fmla="*/ 560060 w 3699803"/>
                  <a:gd name="connsiteY10" fmla="*/ 0 h 3826413"/>
                  <a:gd name="connsiteX11" fmla="*/ 1325514 w 3699803"/>
                  <a:gd name="connsiteY11" fmla="*/ 0 h 3826413"/>
                  <a:gd name="connsiteX12" fmla="*/ 2233058 w 3699803"/>
                  <a:gd name="connsiteY12" fmla="*/ 0 h 3826413"/>
                  <a:gd name="connsiteX13" fmla="*/ 3699803 w 3699803"/>
                  <a:gd name="connsiteY13" fmla="*/ 1466746 h 3826413"/>
                  <a:gd name="connsiteX14" fmla="*/ 3699803 w 3699803"/>
                  <a:gd name="connsiteY14" fmla="*/ 2500902 h 3826413"/>
                  <a:gd name="connsiteX15" fmla="*/ 2374293 w 3699803"/>
                  <a:gd name="connsiteY15" fmla="*/ 3826413 h 3826413"/>
                  <a:gd name="connsiteX16" fmla="*/ 1466747 w 3699803"/>
                  <a:gd name="connsiteY16" fmla="*/ 3826413 h 3826413"/>
                  <a:gd name="connsiteX17" fmla="*/ 0 w 3699803"/>
                  <a:gd name="connsiteY17" fmla="*/ 2359666 h 3826413"/>
                  <a:gd name="connsiteX18" fmla="*/ 0 w 3699803"/>
                  <a:gd name="connsiteY18" fmla="*/ 1325514 h 3826413"/>
                  <a:gd name="connsiteX19" fmla="*/ 0 w 3699803"/>
                  <a:gd name="connsiteY19" fmla="*/ 560060 h 382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699803" h="3826413">
                    <a:moveTo>
                      <a:pt x="3699803" y="3266357"/>
                    </a:moveTo>
                    <a:lnTo>
                      <a:pt x="3699803" y="3826413"/>
                    </a:lnTo>
                    <a:lnTo>
                      <a:pt x="3139747" y="3826413"/>
                    </a:lnTo>
                    <a:close/>
                    <a:moveTo>
                      <a:pt x="0" y="3125121"/>
                    </a:moveTo>
                    <a:lnTo>
                      <a:pt x="701293" y="3826413"/>
                    </a:lnTo>
                    <a:lnTo>
                      <a:pt x="0" y="3826413"/>
                    </a:lnTo>
                    <a:close/>
                    <a:moveTo>
                      <a:pt x="2998512" y="0"/>
                    </a:moveTo>
                    <a:lnTo>
                      <a:pt x="3699803" y="0"/>
                    </a:lnTo>
                    <a:lnTo>
                      <a:pt x="3699803" y="701291"/>
                    </a:lnTo>
                    <a:close/>
                    <a:moveTo>
                      <a:pt x="0" y="0"/>
                    </a:moveTo>
                    <a:lnTo>
                      <a:pt x="560060" y="0"/>
                    </a:lnTo>
                    <a:lnTo>
                      <a:pt x="1325514" y="0"/>
                    </a:lnTo>
                    <a:lnTo>
                      <a:pt x="2233058" y="0"/>
                    </a:lnTo>
                    <a:lnTo>
                      <a:pt x="3699803" y="1466746"/>
                    </a:lnTo>
                    <a:lnTo>
                      <a:pt x="3699803" y="2500902"/>
                    </a:lnTo>
                    <a:lnTo>
                      <a:pt x="2374293" y="3826413"/>
                    </a:lnTo>
                    <a:lnTo>
                      <a:pt x="1466747" y="3826413"/>
                    </a:lnTo>
                    <a:lnTo>
                      <a:pt x="0" y="2359666"/>
                    </a:lnTo>
                    <a:lnTo>
                      <a:pt x="0" y="1325514"/>
                    </a:lnTo>
                    <a:lnTo>
                      <a:pt x="0" y="560060"/>
                    </a:lnTo>
                    <a:close/>
                  </a:path>
                </a:pathLst>
              </a:cu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7469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359"/>
            </a:avLst>
          </a:prstGeom>
          <a:gradFill flip="none" rotWithShape="1">
            <a:gsLst>
              <a:gs pos="0">
                <a:srgbClr val="FFC000"/>
              </a:gs>
              <a:gs pos="69015">
                <a:schemeClr val="tx1">
                  <a:lumMod val="75000"/>
                  <a:lumOff val="25000"/>
                </a:schemeClr>
              </a:gs>
              <a:gs pos="53000">
                <a:schemeClr val="accent5">
                  <a:lumMod val="50000"/>
                </a:schemeClr>
              </a:gs>
              <a:gs pos="84000">
                <a:srgbClr val="002060"/>
              </a:gs>
              <a:gs pos="37000">
                <a:schemeClr val="accent4">
                  <a:lumMod val="40000"/>
                  <a:lumOff val="60000"/>
                </a:schemeClr>
              </a:gs>
              <a:gs pos="27000">
                <a:srgbClr val="FF0000"/>
              </a:gs>
              <a:gs pos="14000">
                <a:schemeClr val="accent1">
                  <a:lumMod val="45000"/>
                  <a:lumOff val="55000"/>
                </a:schemeClr>
              </a:gs>
              <a:gs pos="83000">
                <a:srgbClr val="00B0F0"/>
              </a:gs>
              <a:gs pos="100000">
                <a:srgbClr val="7030A0"/>
              </a:gs>
            </a:gsLst>
            <a:lin ang="8100000" scaled="1"/>
            <a:tileRect/>
          </a:gra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Plaque 2"/>
          <p:cNvSpPr/>
          <p:nvPr/>
        </p:nvSpPr>
        <p:spPr>
          <a:xfrm>
            <a:off x="3108371" y="446561"/>
            <a:ext cx="5759276" cy="785611"/>
          </a:xfrm>
          <a:prstGeom prst="plaque">
            <a:avLst>
              <a:gd name="adj" fmla="val 35954"/>
            </a:avLst>
          </a:prstGeom>
          <a:blipFill>
            <a:blip r:embed="rId2"/>
            <a:tile tx="0" ty="0" sx="100000" sy="100000" flip="none" algn="tl"/>
          </a:blip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 বিষয় পরিচয় </a:t>
            </a:r>
            <a:endParaRPr lang="en-US" sz="5400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7951" y="2290856"/>
            <a:ext cx="6214582" cy="34606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IN" sz="4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শ্রেনিঃ 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IN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-10ম</a:t>
            </a:r>
            <a:endParaRPr lang="bn-IN" sz="48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48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8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3য়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8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পরমানুর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48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পরমানুর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সময়ঃ৪০মিনিট  </a:t>
            </a:r>
            <a:endParaRPr lang="en-US" sz="48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28" y="1846880"/>
            <a:ext cx="3176210" cy="410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58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fi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235" y="1622428"/>
            <a:ext cx="6791325" cy="386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7"/>
          <p:cNvSpPr txBox="1">
            <a:spLocks noChangeArrowheads="1"/>
          </p:cNvSpPr>
          <p:nvPr/>
        </p:nvSpPr>
        <p:spPr bwMode="auto">
          <a:xfrm>
            <a:off x="4800600" y="4038601"/>
            <a:ext cx="381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00" name="Text Box 8"/>
          <p:cNvSpPr txBox="1">
            <a:spLocks noChangeArrowheads="1"/>
          </p:cNvSpPr>
          <p:nvPr/>
        </p:nvSpPr>
        <p:spPr bwMode="auto">
          <a:xfrm>
            <a:off x="4876800" y="4038601"/>
            <a:ext cx="3733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01" name="Text Box 9"/>
          <p:cNvSpPr txBox="1">
            <a:spLocks noChangeArrowheads="1"/>
          </p:cNvSpPr>
          <p:nvPr/>
        </p:nvSpPr>
        <p:spPr bwMode="auto">
          <a:xfrm>
            <a:off x="4572000" y="4038601"/>
            <a:ext cx="434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02" name="Text Box 10"/>
          <p:cNvSpPr txBox="1">
            <a:spLocks noChangeArrowheads="1"/>
          </p:cNvSpPr>
          <p:nvPr/>
        </p:nvSpPr>
        <p:spPr bwMode="auto">
          <a:xfrm>
            <a:off x="4572000" y="4038601"/>
            <a:ext cx="441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03" name="Text Box 12"/>
          <p:cNvSpPr txBox="1">
            <a:spLocks noChangeArrowheads="1"/>
          </p:cNvSpPr>
          <p:nvPr/>
        </p:nvSpPr>
        <p:spPr bwMode="auto">
          <a:xfrm>
            <a:off x="4876800" y="6248401"/>
            <a:ext cx="365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04" name="Text Box 13"/>
          <p:cNvSpPr txBox="1">
            <a:spLocks noChangeArrowheads="1"/>
          </p:cNvSpPr>
          <p:nvPr/>
        </p:nvSpPr>
        <p:spPr bwMode="auto">
          <a:xfrm>
            <a:off x="4648200" y="5842000"/>
            <a:ext cx="3657600" cy="584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 dirty="0" err="1"/>
              <a:t>ইটের</a:t>
            </a:r>
            <a:r>
              <a:rPr lang="en-US" sz="3200" b="1" dirty="0"/>
              <a:t> </a:t>
            </a:r>
            <a:r>
              <a:rPr lang="en-US" sz="3200" b="1" dirty="0" err="1"/>
              <a:t>দেয়াল</a:t>
            </a:r>
            <a:endParaRPr lang="en-US" sz="3200" b="1" dirty="0"/>
          </a:p>
        </p:txBody>
      </p:sp>
      <p:sp>
        <p:nvSpPr>
          <p:cNvPr id="4108" name="AutoShape 14"/>
          <p:cNvSpPr>
            <a:spLocks noChangeArrowheads="1"/>
          </p:cNvSpPr>
          <p:nvPr/>
        </p:nvSpPr>
        <p:spPr bwMode="auto">
          <a:xfrm>
            <a:off x="1100136" y="392114"/>
            <a:ext cx="6691581" cy="838200"/>
          </a:xfrm>
          <a:prstGeom prst="flowChartAlternateProcess">
            <a:avLst/>
          </a:prstGeom>
          <a:ln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44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চিত্রটি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করো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ঃ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359"/>
            </a:avLst>
          </a:prstGeom>
          <a:gradFill flip="none" rotWithShape="1">
            <a:gsLst>
              <a:gs pos="0">
                <a:srgbClr val="FFC000"/>
              </a:gs>
              <a:gs pos="69015">
                <a:schemeClr val="tx1">
                  <a:lumMod val="75000"/>
                  <a:lumOff val="25000"/>
                </a:schemeClr>
              </a:gs>
              <a:gs pos="53000">
                <a:schemeClr val="accent5">
                  <a:lumMod val="50000"/>
                </a:schemeClr>
              </a:gs>
              <a:gs pos="84000">
                <a:srgbClr val="002060"/>
              </a:gs>
              <a:gs pos="37000">
                <a:schemeClr val="accent4">
                  <a:lumMod val="40000"/>
                  <a:lumOff val="60000"/>
                </a:schemeClr>
              </a:gs>
              <a:gs pos="27000">
                <a:srgbClr val="FF0000"/>
              </a:gs>
              <a:gs pos="14000">
                <a:schemeClr val="accent1">
                  <a:lumMod val="45000"/>
                  <a:lumOff val="55000"/>
                </a:schemeClr>
              </a:gs>
              <a:gs pos="83000">
                <a:srgbClr val="00B0F0"/>
              </a:gs>
              <a:gs pos="100000">
                <a:srgbClr val="7030A0"/>
              </a:gs>
            </a:gsLst>
            <a:lin ang="8100000" scaled="1"/>
            <a:tileRect/>
          </a:gra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60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4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3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" tmFilter="0, 0; 0.125,0.2665; 0.25,0.4; 0.375,0.465; 0.5,0.5;  0.625,0.535; 0.75,0.6; 0.875,0.7335; 1,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" decel="50000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" decel="50000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withGroup">
                            <p:stCondLst>
                              <p:cond delay="27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crispycheesepotatoes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897302"/>
            <a:ext cx="2895600" cy="306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5" descr="no-atoms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903289"/>
            <a:ext cx="27432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2362200" y="228601"/>
            <a:ext cx="7696200" cy="519113"/>
          </a:xfrm>
          <a:prstGeom prst="rect">
            <a:avLst/>
          </a:prstGeom>
          <a:ln/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chemeClr val="hlink"/>
                </a:solidFill>
              </a:rPr>
              <a:t>নিচের</a:t>
            </a:r>
            <a:r>
              <a:rPr lang="en-US" sz="2800" b="1" dirty="0">
                <a:solidFill>
                  <a:schemeClr val="hlink"/>
                </a:solidFill>
              </a:rPr>
              <a:t> </a:t>
            </a:r>
            <a:r>
              <a:rPr lang="en-US" sz="2800" b="1" dirty="0" err="1">
                <a:solidFill>
                  <a:schemeClr val="hlink"/>
                </a:solidFill>
              </a:rPr>
              <a:t>ছবিগুলো</a:t>
            </a:r>
            <a:r>
              <a:rPr lang="en-US" sz="2800" b="1" dirty="0">
                <a:solidFill>
                  <a:schemeClr val="hlink"/>
                </a:solidFill>
              </a:rPr>
              <a:t> </a:t>
            </a:r>
            <a:r>
              <a:rPr lang="en-US" sz="2800" b="1" dirty="0" err="1">
                <a:solidFill>
                  <a:schemeClr val="hlink"/>
                </a:solidFill>
              </a:rPr>
              <a:t>লক্ষ্য</a:t>
            </a:r>
            <a:r>
              <a:rPr lang="en-US" sz="2800" b="1" dirty="0">
                <a:solidFill>
                  <a:schemeClr val="hlink"/>
                </a:solidFill>
              </a:rPr>
              <a:t> </a:t>
            </a:r>
            <a:r>
              <a:rPr lang="en-US" sz="2800" b="1" dirty="0" err="1">
                <a:solidFill>
                  <a:schemeClr val="hlink"/>
                </a:solidFill>
              </a:rPr>
              <a:t>করঃ</a:t>
            </a:r>
            <a:endParaRPr lang="en-US" sz="2800" b="1" dirty="0">
              <a:solidFill>
                <a:schemeClr val="hlink"/>
              </a:solidFill>
            </a:endParaRPr>
          </a:p>
        </p:txBody>
      </p: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1905000" y="4545013"/>
            <a:ext cx="1524000" cy="40005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n-BD" sz="2000" b="1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endParaRPr lang="en-US" sz="20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198" name="Line 8"/>
          <p:cNvSpPr>
            <a:spLocks noChangeShapeType="1"/>
          </p:cNvSpPr>
          <p:nvPr/>
        </p:nvSpPr>
        <p:spPr bwMode="auto">
          <a:xfrm>
            <a:off x="3497264" y="4756150"/>
            <a:ext cx="10747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Text Box 11"/>
          <p:cNvSpPr txBox="1">
            <a:spLocks noChangeArrowheads="1"/>
          </p:cNvSpPr>
          <p:nvPr/>
        </p:nvSpPr>
        <p:spPr bwMode="auto">
          <a:xfrm>
            <a:off x="4649788" y="4540250"/>
            <a:ext cx="1828800" cy="36933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NikoshBAN" panose="02000000000000000000" pitchFamily="2" charset="0"/>
                <a:cs typeface="NikoshBAN" panose="02000000000000000000" pitchFamily="2" charset="0"/>
              </a:rPr>
              <a:t>অবিভাজ্য বস্তু কণা</a:t>
            </a:r>
          </a:p>
        </p:txBody>
      </p:sp>
      <p:sp>
        <p:nvSpPr>
          <p:cNvPr id="8200" name="Line 12"/>
          <p:cNvSpPr>
            <a:spLocks noChangeShapeType="1"/>
          </p:cNvSpPr>
          <p:nvPr/>
        </p:nvSpPr>
        <p:spPr bwMode="auto">
          <a:xfrm flipV="1">
            <a:off x="6545264" y="4757738"/>
            <a:ext cx="1531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" name="Text Box 13"/>
          <p:cNvSpPr txBox="1">
            <a:spLocks noChangeArrowheads="1"/>
          </p:cNvSpPr>
          <p:nvPr/>
        </p:nvSpPr>
        <p:spPr bwMode="auto">
          <a:xfrm>
            <a:off x="8143875" y="4505325"/>
            <a:ext cx="1447800" cy="40011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পরমাণু</a:t>
            </a:r>
          </a:p>
        </p:txBody>
      </p:sp>
      <p:sp>
        <p:nvSpPr>
          <p:cNvPr id="10" name="Frame 9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359"/>
            </a:avLst>
          </a:prstGeom>
          <a:gradFill flip="none" rotWithShape="1">
            <a:gsLst>
              <a:gs pos="0">
                <a:srgbClr val="FFC000"/>
              </a:gs>
              <a:gs pos="69015">
                <a:schemeClr val="tx1">
                  <a:lumMod val="75000"/>
                  <a:lumOff val="25000"/>
                </a:schemeClr>
              </a:gs>
              <a:gs pos="53000">
                <a:schemeClr val="accent5">
                  <a:lumMod val="50000"/>
                </a:schemeClr>
              </a:gs>
              <a:gs pos="84000">
                <a:srgbClr val="002060"/>
              </a:gs>
              <a:gs pos="37000">
                <a:schemeClr val="accent4">
                  <a:lumMod val="40000"/>
                  <a:lumOff val="60000"/>
                </a:schemeClr>
              </a:gs>
              <a:gs pos="27000">
                <a:srgbClr val="FF0000"/>
              </a:gs>
              <a:gs pos="14000">
                <a:schemeClr val="accent1">
                  <a:lumMod val="45000"/>
                  <a:lumOff val="55000"/>
                </a:schemeClr>
              </a:gs>
              <a:gs pos="83000">
                <a:srgbClr val="00B0F0"/>
              </a:gs>
              <a:gs pos="100000">
                <a:srgbClr val="7030A0"/>
              </a:gs>
            </a:gsLst>
            <a:lin ang="8100000" scaled="1"/>
            <a:tileRect/>
          </a:gra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34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with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withGroup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withGroup">
                            <p:stCondLst>
                              <p:cond delay="6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  <p:bldP spid="8198" grpId="0" animBg="1"/>
      <p:bldP spid="8199" grpId="0" animBg="1"/>
      <p:bldP spid="8200" grpId="0" animBg="1"/>
      <p:bldP spid="820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359"/>
            </a:avLst>
          </a:prstGeom>
          <a:gradFill flip="none" rotWithShape="1">
            <a:gsLst>
              <a:gs pos="0">
                <a:srgbClr val="FFC000"/>
              </a:gs>
              <a:gs pos="69015">
                <a:schemeClr val="tx1">
                  <a:lumMod val="75000"/>
                  <a:lumOff val="25000"/>
                </a:schemeClr>
              </a:gs>
              <a:gs pos="53000">
                <a:schemeClr val="accent5">
                  <a:lumMod val="50000"/>
                </a:schemeClr>
              </a:gs>
              <a:gs pos="84000">
                <a:srgbClr val="002060"/>
              </a:gs>
              <a:gs pos="37000">
                <a:schemeClr val="accent4">
                  <a:lumMod val="40000"/>
                  <a:lumOff val="60000"/>
                </a:schemeClr>
              </a:gs>
              <a:gs pos="27000">
                <a:srgbClr val="FF0000"/>
              </a:gs>
              <a:gs pos="14000">
                <a:schemeClr val="accent1">
                  <a:lumMod val="45000"/>
                  <a:lumOff val="55000"/>
                </a:schemeClr>
              </a:gs>
              <a:gs pos="83000">
                <a:srgbClr val="00B0F0"/>
              </a:gs>
              <a:gs pos="100000">
                <a:srgbClr val="7030A0"/>
              </a:gs>
            </a:gsLst>
            <a:lin ang="8100000" scaled="1"/>
            <a:tileRect/>
          </a:gra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D:\Desktop\rajib--\05WaterMolcu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9693" y="492889"/>
            <a:ext cx="3966397" cy="244322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D:\Desktop\Rajib\c-atom_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828" y="3429000"/>
            <a:ext cx="4325566" cy="315954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1" r="15409"/>
          <a:stretch/>
        </p:blipFill>
        <p:spPr>
          <a:xfrm>
            <a:off x="5580845" y="1223652"/>
            <a:ext cx="5486400" cy="4600575"/>
          </a:xfrm>
          <a:prstGeom prst="rect">
            <a:avLst/>
          </a:prstGeom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811685" y="233332"/>
            <a:ext cx="6952353" cy="519113"/>
          </a:xfrm>
          <a:prstGeom prst="rect">
            <a:avLst/>
          </a:prstGeom>
          <a:ln/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chemeClr val="hlink"/>
                </a:solidFill>
              </a:rPr>
              <a:t>নিচের</a:t>
            </a:r>
            <a:r>
              <a:rPr lang="en-US" sz="2800" b="1" dirty="0">
                <a:solidFill>
                  <a:schemeClr val="hlink"/>
                </a:solidFill>
              </a:rPr>
              <a:t> </a:t>
            </a:r>
            <a:r>
              <a:rPr lang="en-US" sz="2800" b="1" dirty="0" err="1">
                <a:solidFill>
                  <a:schemeClr val="hlink"/>
                </a:solidFill>
              </a:rPr>
              <a:t>ছবিগুলো</a:t>
            </a:r>
            <a:r>
              <a:rPr lang="en-US" sz="2800" b="1" dirty="0">
                <a:solidFill>
                  <a:schemeClr val="hlink"/>
                </a:solidFill>
              </a:rPr>
              <a:t> </a:t>
            </a:r>
            <a:r>
              <a:rPr lang="en-US" sz="2800" b="1" dirty="0" err="1">
                <a:solidFill>
                  <a:schemeClr val="hlink"/>
                </a:solidFill>
              </a:rPr>
              <a:t>লক্ষ্য</a:t>
            </a:r>
            <a:r>
              <a:rPr lang="en-US" sz="2800" b="1" dirty="0">
                <a:solidFill>
                  <a:schemeClr val="hlink"/>
                </a:solidFill>
              </a:rPr>
              <a:t> </a:t>
            </a:r>
            <a:r>
              <a:rPr lang="en-US" sz="2800" b="1" dirty="0" err="1">
                <a:solidFill>
                  <a:schemeClr val="hlink"/>
                </a:solidFill>
              </a:rPr>
              <a:t>করঃ</a:t>
            </a:r>
            <a:endParaRPr lang="en-US" sz="2800" b="1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22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70" y="124097"/>
            <a:ext cx="10049691" cy="6609805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359"/>
            </a:avLst>
          </a:prstGeom>
          <a:gradFill flip="none" rotWithShape="1">
            <a:gsLst>
              <a:gs pos="0">
                <a:srgbClr val="FFC000"/>
              </a:gs>
              <a:gs pos="69015">
                <a:schemeClr val="tx1">
                  <a:lumMod val="75000"/>
                  <a:lumOff val="25000"/>
                </a:schemeClr>
              </a:gs>
              <a:gs pos="53000">
                <a:schemeClr val="accent5">
                  <a:lumMod val="50000"/>
                </a:schemeClr>
              </a:gs>
              <a:gs pos="84000">
                <a:srgbClr val="002060"/>
              </a:gs>
              <a:gs pos="37000">
                <a:schemeClr val="accent4">
                  <a:lumMod val="40000"/>
                  <a:lumOff val="60000"/>
                </a:schemeClr>
              </a:gs>
              <a:gs pos="27000">
                <a:srgbClr val="FF0000"/>
              </a:gs>
              <a:gs pos="14000">
                <a:schemeClr val="accent1">
                  <a:lumMod val="45000"/>
                  <a:lumOff val="55000"/>
                </a:schemeClr>
              </a:gs>
              <a:gs pos="83000">
                <a:srgbClr val="00B0F0"/>
              </a:gs>
              <a:gs pos="100000">
                <a:srgbClr val="7030A0"/>
              </a:gs>
            </a:gsLst>
            <a:lin ang="8100000" scaled="1"/>
            <a:tileRect/>
          </a:gra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112756" y="124097"/>
            <a:ext cx="5880652" cy="523220"/>
          </a:xfrm>
          <a:prstGeom prst="rect">
            <a:avLst/>
          </a:prstGeom>
          <a:ln/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chemeClr val="hlink"/>
                </a:solidFill>
              </a:rPr>
              <a:t>নিচের</a:t>
            </a:r>
            <a:r>
              <a:rPr lang="en-US" sz="2800" b="1" dirty="0">
                <a:solidFill>
                  <a:schemeClr val="hlink"/>
                </a:solidFill>
              </a:rPr>
              <a:t> </a:t>
            </a:r>
            <a:r>
              <a:rPr lang="en-US" sz="2800" b="1" dirty="0" err="1">
                <a:solidFill>
                  <a:schemeClr val="hlink"/>
                </a:solidFill>
              </a:rPr>
              <a:t>ছবিগুলো</a:t>
            </a:r>
            <a:r>
              <a:rPr lang="en-US" sz="2800" b="1" dirty="0">
                <a:solidFill>
                  <a:schemeClr val="hlink"/>
                </a:solidFill>
              </a:rPr>
              <a:t> </a:t>
            </a:r>
            <a:r>
              <a:rPr lang="en-US" sz="2800" b="1" dirty="0" err="1">
                <a:solidFill>
                  <a:schemeClr val="hlink"/>
                </a:solidFill>
              </a:rPr>
              <a:t>লক্ষ্য</a:t>
            </a:r>
            <a:r>
              <a:rPr lang="en-US" sz="2800" b="1" dirty="0">
                <a:solidFill>
                  <a:schemeClr val="hlink"/>
                </a:solidFill>
              </a:rPr>
              <a:t> </a:t>
            </a:r>
            <a:r>
              <a:rPr lang="en-US" sz="2800" b="1" dirty="0" err="1">
                <a:solidFill>
                  <a:schemeClr val="hlink"/>
                </a:solidFill>
              </a:rPr>
              <a:t>করঃ</a:t>
            </a:r>
            <a:endParaRPr lang="en-US" sz="2800" b="1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71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359"/>
            </a:avLst>
          </a:prstGeom>
          <a:gradFill flip="none" rotWithShape="1">
            <a:gsLst>
              <a:gs pos="0">
                <a:srgbClr val="FFC000"/>
              </a:gs>
              <a:gs pos="69015">
                <a:schemeClr val="tx1">
                  <a:lumMod val="75000"/>
                  <a:lumOff val="25000"/>
                </a:schemeClr>
              </a:gs>
              <a:gs pos="53000">
                <a:schemeClr val="accent5">
                  <a:lumMod val="50000"/>
                </a:schemeClr>
              </a:gs>
              <a:gs pos="84000">
                <a:srgbClr val="002060"/>
              </a:gs>
              <a:gs pos="37000">
                <a:schemeClr val="accent4">
                  <a:lumMod val="40000"/>
                  <a:lumOff val="60000"/>
                </a:schemeClr>
              </a:gs>
              <a:gs pos="27000">
                <a:srgbClr val="FF0000"/>
              </a:gs>
              <a:gs pos="14000">
                <a:schemeClr val="accent1">
                  <a:lumMod val="45000"/>
                  <a:lumOff val="55000"/>
                </a:schemeClr>
              </a:gs>
              <a:gs pos="83000">
                <a:srgbClr val="00B0F0"/>
              </a:gs>
              <a:gs pos="100000">
                <a:srgbClr val="7030A0"/>
              </a:gs>
            </a:gsLst>
            <a:lin ang="8100000" scaled="1"/>
            <a:tileRect/>
          </a:gra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3358703" y="1888365"/>
            <a:ext cx="6019800" cy="2514600"/>
          </a:xfrm>
          <a:prstGeom prst="cloudCallout">
            <a:avLst>
              <a:gd name="adj1" fmla="val -43750"/>
              <a:gd name="adj2" fmla="val 70000"/>
            </a:avLst>
          </a:prstGeom>
          <a:ln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পদার্থের গঠন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790977" y="924060"/>
            <a:ext cx="3703750" cy="830997"/>
          </a:xfrm>
          <a:prstGeom prst="rect">
            <a:avLst/>
          </a:prstGeom>
          <a:ln/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4800" b="1" dirty="0" err="1" smtClean="0">
                <a:solidFill>
                  <a:schemeClr val="hlink"/>
                </a:solidFill>
              </a:rPr>
              <a:t>আজকের</a:t>
            </a:r>
            <a:r>
              <a:rPr lang="en-US" sz="4800" b="1" dirty="0" smtClean="0">
                <a:solidFill>
                  <a:schemeClr val="hlink"/>
                </a:solidFill>
              </a:rPr>
              <a:t> </a:t>
            </a:r>
            <a:r>
              <a:rPr lang="en-US" sz="4800" b="1" dirty="0" err="1" smtClean="0">
                <a:solidFill>
                  <a:schemeClr val="hlink"/>
                </a:solidFill>
              </a:rPr>
              <a:t>পাঠ</a:t>
            </a:r>
            <a:r>
              <a:rPr lang="en-US" sz="4800" b="1" dirty="0" smtClean="0">
                <a:solidFill>
                  <a:schemeClr val="hlink"/>
                </a:solidFill>
              </a:rPr>
              <a:t>…  </a:t>
            </a:r>
            <a:endParaRPr lang="en-US" sz="4800" b="1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48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807</Words>
  <Application>Microsoft Office PowerPoint</Application>
  <PresentationFormat>Widescreen</PresentationFormat>
  <Paragraphs>213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Nikosh</vt:lpstr>
      <vt:lpstr>NikoshBAN</vt:lpstr>
      <vt:lpstr>Times New Roman</vt:lpstr>
      <vt:lpstr>TimesNewRomanPSMT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Bulbuli Khatun</dc:creator>
  <cp:lastModifiedBy>Bulbuli Khatun</cp:lastModifiedBy>
  <cp:revision>176</cp:revision>
  <dcterms:created xsi:type="dcterms:W3CDTF">2021-07-07T20:44:57Z</dcterms:created>
  <dcterms:modified xsi:type="dcterms:W3CDTF">2021-07-10T03:33:23Z</dcterms:modified>
</cp:coreProperties>
</file>