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0"/>
  </p:notesMasterIdLst>
  <p:sldIdLst>
    <p:sldId id="274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9" r:id="rId16"/>
    <p:sldId id="290" r:id="rId17"/>
    <p:sldId id="291" r:id="rId18"/>
    <p:sldId id="292" r:id="rId19"/>
    <p:sldId id="298" r:id="rId20"/>
    <p:sldId id="293" r:id="rId21"/>
    <p:sldId id="299" r:id="rId22"/>
    <p:sldId id="300" r:id="rId23"/>
    <p:sldId id="294" r:id="rId24"/>
    <p:sldId id="301" r:id="rId25"/>
    <p:sldId id="295" r:id="rId26"/>
    <p:sldId id="296" r:id="rId27"/>
    <p:sldId id="302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392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50168-ED07-40E1-A456-9DC6E8D9709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1EE32-BF10-455F-ACE5-63E7C81AE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3C80-84FA-4A66-BD1A-296C9E5711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21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3C80-84FA-4A66-BD1A-296C9E5711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58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5DB8-D2B2-4ED7-B696-675F6A3A3CA2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DFC6-4373-40D5-8F7F-66D72E41C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microsoft.com/office/2007/relationships/media" Target="../media/media1.mp4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iplob\class%20888\Atoms%20and%20Molecules%20-%20Class%209%20Tutorial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3" y="0"/>
            <a:ext cx="10676791" cy="194505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16" y="1945054"/>
            <a:ext cx="5580185" cy="4211298"/>
          </a:xfrm>
        </p:spPr>
      </p:pic>
      <p:sp>
        <p:nvSpPr>
          <p:cNvPr id="9" name="TextBox 8"/>
          <p:cNvSpPr txBox="1"/>
          <p:nvPr/>
        </p:nvSpPr>
        <p:spPr>
          <a:xfrm>
            <a:off x="279400" y="5534565"/>
            <a:ext cx="10464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3190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7973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lvl="8" indent="185738"/>
            <a:r>
              <a:rPr lang="en-US" sz="9600" dirty="0" smtClean="0">
                <a:latin typeface="NikoshBAN"/>
              </a:rPr>
              <a:t>২। </a:t>
            </a:r>
            <a:r>
              <a:rPr lang="en-US" sz="9600" dirty="0" err="1" smtClean="0">
                <a:latin typeface="NikoshBAN"/>
              </a:rPr>
              <a:t>স্বর্ণের</a:t>
            </a:r>
            <a:r>
              <a:rPr lang="en-US" sz="9600" dirty="0" smtClean="0">
                <a:latin typeface="NikoshBAN"/>
              </a:rPr>
              <a:t> </a:t>
            </a:r>
            <a:r>
              <a:rPr lang="en-US" sz="9600" dirty="0" err="1" smtClean="0">
                <a:latin typeface="NikoshBAN"/>
              </a:rPr>
              <a:t>পাতলা</a:t>
            </a:r>
            <a:r>
              <a:rPr lang="en-US" sz="9600" dirty="0" smtClean="0">
                <a:latin typeface="NikoshBAN"/>
              </a:rPr>
              <a:t> </a:t>
            </a:r>
            <a:r>
              <a:rPr lang="en-US" sz="9600" dirty="0" err="1" smtClean="0">
                <a:latin typeface="NikoshBAN"/>
              </a:rPr>
              <a:t>পাত</a:t>
            </a:r>
            <a:r>
              <a:rPr lang="en-US" sz="9600" dirty="0" smtClean="0">
                <a:latin typeface="NikoshBAN"/>
              </a:rPr>
              <a:t>, </a:t>
            </a:r>
            <a:r>
              <a:rPr lang="en-US" sz="9600" dirty="0" err="1" smtClean="0">
                <a:latin typeface="NikoshBAN"/>
              </a:rPr>
              <a:t>যার</a:t>
            </a:r>
            <a:r>
              <a:rPr lang="en-US" sz="9600" dirty="0" smtClean="0">
                <a:latin typeface="NikoshBAN"/>
              </a:rPr>
              <a:t> </a:t>
            </a:r>
            <a:r>
              <a:rPr lang="en-US" sz="9600" dirty="0" err="1" smtClean="0">
                <a:latin typeface="NikoshBAN"/>
              </a:rPr>
              <a:t>পুরুত্ব</a:t>
            </a:r>
            <a:r>
              <a:rPr lang="en-US" sz="9600" dirty="0" smtClean="0">
                <a:latin typeface="NikoshBAN"/>
              </a:rPr>
              <a:t> 0.0004 cm 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3437"/>
            <a:ext cx="12191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latin typeface="NikoshBAN"/>
              </a:rPr>
              <a:t>৩। </a:t>
            </a:r>
            <a:r>
              <a:rPr lang="en-US" sz="8800" dirty="0" err="1" smtClean="0">
                <a:latin typeface="NikoshBAN"/>
              </a:rPr>
              <a:t>জিংক</a:t>
            </a:r>
            <a:r>
              <a:rPr lang="en-US" sz="8800" dirty="0" smtClean="0">
                <a:latin typeface="NikoshBAN"/>
              </a:rPr>
              <a:t> </a:t>
            </a:r>
            <a:r>
              <a:rPr lang="en-US" sz="8800" dirty="0" err="1" smtClean="0">
                <a:latin typeface="NikoshBAN"/>
              </a:rPr>
              <a:t>সালফাইড</a:t>
            </a:r>
            <a:r>
              <a:rPr lang="en-US" sz="8800" dirty="0" smtClean="0">
                <a:latin typeface="NikoshBAN"/>
              </a:rPr>
              <a:t> (</a:t>
            </a:r>
            <a:r>
              <a:rPr lang="en-US" sz="8800" dirty="0" err="1" smtClean="0">
                <a:latin typeface="NikoshBAN"/>
              </a:rPr>
              <a:t>ZnS</a:t>
            </a:r>
            <a:r>
              <a:rPr lang="en-US" sz="8800" dirty="0" smtClean="0">
                <a:latin typeface="NikoshBAN"/>
              </a:rPr>
              <a:t>) </a:t>
            </a:r>
            <a:r>
              <a:rPr lang="en-US" sz="8800" dirty="0" err="1" smtClean="0">
                <a:latin typeface="NikoshBAN"/>
              </a:rPr>
              <a:t>পর্দা</a:t>
            </a:r>
            <a:r>
              <a:rPr lang="en-US" sz="8800" dirty="0" smtClean="0">
                <a:latin typeface="NikoshBAN"/>
              </a:rPr>
              <a:t> । </a:t>
            </a:r>
          </a:p>
          <a:p>
            <a:endParaRPr lang="en-US" sz="9600" dirty="0" smtClean="0">
              <a:latin typeface="NikoshBAN"/>
            </a:endParaRPr>
          </a:p>
          <a:p>
            <a:r>
              <a:rPr lang="en-US" sz="8800" dirty="0" smtClean="0">
                <a:latin typeface="NikoshBAN"/>
              </a:rPr>
              <a:t>৪। </a:t>
            </a:r>
            <a:r>
              <a:rPr lang="en-US" sz="8800" dirty="0" err="1" smtClean="0">
                <a:latin typeface="NikoshBAN"/>
              </a:rPr>
              <a:t>লেড</a:t>
            </a:r>
            <a:r>
              <a:rPr lang="en-US" sz="8800" dirty="0" smtClean="0">
                <a:latin typeface="NikoshBAN"/>
              </a:rPr>
              <a:t> </a:t>
            </a:r>
            <a:r>
              <a:rPr lang="en-US" sz="8800" dirty="0" err="1" smtClean="0">
                <a:latin typeface="NikoshBAN"/>
              </a:rPr>
              <a:t>ব্লক</a:t>
            </a:r>
            <a:r>
              <a:rPr lang="en-US" sz="8800" dirty="0" smtClean="0">
                <a:latin typeface="NikoshBAN"/>
              </a:rPr>
              <a:t> ।  </a:t>
            </a:r>
            <a:endParaRPr lang="en-US" sz="8800" dirty="0">
              <a:latin typeface="NikoshB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6874" y="5594888"/>
            <a:ext cx="9841423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রাদারফোর্ডের </a:t>
            </a:r>
            <a:r>
              <a:rPr lang="en-US" sz="4000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α</a:t>
            </a:r>
            <a:r>
              <a:rPr lang="bn-BD" sz="4000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-কণা বিচ্ছুরণ পরীক্ষা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স্থির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চিত্র</a:t>
            </a:r>
            <a:endParaRPr lang="en-US" sz="4000" dirty="0">
              <a:solidFill>
                <a:srgbClr val="FFFF00"/>
              </a:solidFill>
              <a:latin typeface="NikoshBAN" panose="02000000000000000000"/>
            </a:endParaRPr>
          </a:p>
        </p:txBody>
      </p:sp>
      <p:cxnSp>
        <p:nvCxnSpPr>
          <p:cNvPr id="76" name="Straight Arrow Connector 75"/>
          <p:cNvCxnSpPr>
            <a:stCxn id="47" idx="2"/>
          </p:cNvCxnSpPr>
          <p:nvPr/>
        </p:nvCxnSpPr>
        <p:spPr>
          <a:xfrm rot="16200000" flipH="1">
            <a:off x="688521" y="1470758"/>
            <a:ext cx="1152714" cy="298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" name="Group 83"/>
          <p:cNvGrpSpPr/>
          <p:nvPr/>
        </p:nvGrpSpPr>
        <p:grpSpPr>
          <a:xfrm>
            <a:off x="272862" y="0"/>
            <a:ext cx="11490352" cy="5672380"/>
            <a:chOff x="178365" y="147059"/>
            <a:chExt cx="9609535" cy="5536317"/>
          </a:xfrm>
        </p:grpSpPr>
        <p:grpSp>
          <p:nvGrpSpPr>
            <p:cNvPr id="6" name="Group 191"/>
            <p:cNvGrpSpPr/>
            <p:nvPr/>
          </p:nvGrpSpPr>
          <p:grpSpPr>
            <a:xfrm>
              <a:off x="1842900" y="1822758"/>
              <a:ext cx="7038916" cy="3835401"/>
              <a:chOff x="961518" y="927099"/>
              <a:chExt cx="9030664" cy="4018642"/>
            </a:xfrm>
            <a:noFill/>
          </p:grpSpPr>
          <p:grpSp>
            <p:nvGrpSpPr>
              <p:cNvPr id="9" name="Group 119"/>
              <p:cNvGrpSpPr/>
              <p:nvPr/>
            </p:nvGrpSpPr>
            <p:grpSpPr>
              <a:xfrm>
                <a:off x="961518" y="927099"/>
                <a:ext cx="9030664" cy="4018642"/>
                <a:chOff x="1054941" y="761999"/>
                <a:chExt cx="9030664" cy="4018642"/>
              </a:xfrm>
              <a:grpFill/>
            </p:grpSpPr>
            <p:grpSp>
              <p:nvGrpSpPr>
                <p:cNvPr id="11" name="Group 105"/>
                <p:cNvGrpSpPr/>
                <p:nvPr/>
              </p:nvGrpSpPr>
              <p:grpSpPr>
                <a:xfrm>
                  <a:off x="1054941" y="761999"/>
                  <a:ext cx="9030664" cy="3860799"/>
                  <a:chOff x="826341" y="799193"/>
                  <a:chExt cx="9030664" cy="3860799"/>
                </a:xfrm>
                <a:grpFill/>
              </p:grpSpPr>
              <p:grpSp>
                <p:nvGrpSpPr>
                  <p:cNvPr id="12" name="Group 3"/>
                  <p:cNvGrpSpPr/>
                  <p:nvPr/>
                </p:nvGrpSpPr>
                <p:grpSpPr>
                  <a:xfrm>
                    <a:off x="838201" y="1537213"/>
                    <a:ext cx="631786" cy="386978"/>
                    <a:chOff x="1411439" y="924901"/>
                    <a:chExt cx="665866" cy="656472"/>
                  </a:xfrm>
                  <a:grpFill/>
                </p:grpSpPr>
                <p:sp>
                  <p:nvSpPr>
                    <p:cNvPr id="2" name="Oval 1"/>
                    <p:cNvSpPr/>
                    <p:nvPr/>
                  </p:nvSpPr>
                  <p:spPr>
                    <a:xfrm>
                      <a:off x="1411439" y="1072634"/>
                      <a:ext cx="428322" cy="36933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1411439" y="924901"/>
                      <a:ext cx="665866" cy="656472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anose="02000000000000000000"/>
                        </a:rPr>
                        <a:t>++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</p:grpSp>
              <p:grpSp>
                <p:nvGrpSpPr>
                  <p:cNvPr id="13" name="Group 22"/>
                  <p:cNvGrpSpPr/>
                  <p:nvPr/>
                </p:nvGrpSpPr>
                <p:grpSpPr>
                  <a:xfrm>
                    <a:off x="838203" y="3412673"/>
                    <a:ext cx="631786" cy="386978"/>
                    <a:chOff x="1411439" y="924901"/>
                    <a:chExt cx="665866" cy="656472"/>
                  </a:xfrm>
                  <a:grpFill/>
                </p:grpSpPr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1411439" y="1072634"/>
                      <a:ext cx="428322" cy="36933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1411439" y="924901"/>
                      <a:ext cx="665866" cy="656472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anose="02000000000000000000"/>
                        </a:rPr>
                        <a:t>++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</p:grpSp>
              <p:grpSp>
                <p:nvGrpSpPr>
                  <p:cNvPr id="14" name="Group 25"/>
                  <p:cNvGrpSpPr/>
                  <p:nvPr/>
                </p:nvGrpSpPr>
                <p:grpSpPr>
                  <a:xfrm>
                    <a:off x="826341" y="1828347"/>
                    <a:ext cx="631786" cy="386978"/>
                    <a:chOff x="1411439" y="924901"/>
                    <a:chExt cx="665866" cy="656472"/>
                  </a:xfrm>
                  <a:grpFill/>
                </p:grpSpPr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1411439" y="1072634"/>
                      <a:ext cx="428322" cy="36933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411439" y="924901"/>
                      <a:ext cx="665866" cy="656472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anose="02000000000000000000"/>
                        </a:rPr>
                        <a:t>++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</p:grpSp>
              <p:grpSp>
                <p:nvGrpSpPr>
                  <p:cNvPr id="15" name="Group 28"/>
                  <p:cNvGrpSpPr/>
                  <p:nvPr/>
                </p:nvGrpSpPr>
                <p:grpSpPr>
                  <a:xfrm>
                    <a:off x="838201" y="2107293"/>
                    <a:ext cx="631786" cy="386978"/>
                    <a:chOff x="1411439" y="924901"/>
                    <a:chExt cx="665866" cy="656472"/>
                  </a:xfrm>
                  <a:grpFill/>
                </p:grpSpPr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1411439" y="1072634"/>
                      <a:ext cx="428322" cy="36933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411439" y="924901"/>
                      <a:ext cx="665866" cy="656472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anose="02000000000000000000"/>
                        </a:rPr>
                        <a:t>++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</p:grpSp>
              <p:grpSp>
                <p:nvGrpSpPr>
                  <p:cNvPr id="16" name="Group 31"/>
                  <p:cNvGrpSpPr/>
                  <p:nvPr/>
                </p:nvGrpSpPr>
                <p:grpSpPr>
                  <a:xfrm>
                    <a:off x="838201" y="3060701"/>
                    <a:ext cx="631786" cy="386978"/>
                    <a:chOff x="1411439" y="924901"/>
                    <a:chExt cx="665866" cy="656472"/>
                  </a:xfrm>
                  <a:grpFill/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1411439" y="1072634"/>
                      <a:ext cx="428322" cy="36933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1411439" y="924901"/>
                      <a:ext cx="665866" cy="656472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anose="02000000000000000000"/>
                        </a:rPr>
                        <a:t>++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</p:grpSp>
              <p:grpSp>
                <p:nvGrpSpPr>
                  <p:cNvPr id="17" name="Group 34"/>
                  <p:cNvGrpSpPr/>
                  <p:nvPr/>
                </p:nvGrpSpPr>
                <p:grpSpPr>
                  <a:xfrm>
                    <a:off x="838201" y="2729594"/>
                    <a:ext cx="631786" cy="386978"/>
                    <a:chOff x="1411439" y="924901"/>
                    <a:chExt cx="665866" cy="656472"/>
                  </a:xfrm>
                  <a:grpFill/>
                </p:grpSpPr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1411439" y="1072634"/>
                      <a:ext cx="428322" cy="36933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411439" y="924901"/>
                      <a:ext cx="665866" cy="656472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anose="02000000000000000000"/>
                        </a:rPr>
                        <a:t>++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</p:grpSp>
              <p:grpSp>
                <p:nvGrpSpPr>
                  <p:cNvPr id="19" name="Group 37"/>
                  <p:cNvGrpSpPr/>
                  <p:nvPr/>
                </p:nvGrpSpPr>
                <p:grpSpPr>
                  <a:xfrm>
                    <a:off x="838201" y="2372633"/>
                    <a:ext cx="631786" cy="386978"/>
                    <a:chOff x="1411439" y="924901"/>
                    <a:chExt cx="665866" cy="656472"/>
                  </a:xfrm>
                  <a:grpFill/>
                </p:grpSpPr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1411439" y="1072634"/>
                      <a:ext cx="428322" cy="36933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1411439" y="924901"/>
                      <a:ext cx="665866" cy="656472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anose="02000000000000000000"/>
                        </a:rPr>
                        <a:t>++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</p:grpSp>
              <p:grpSp>
                <p:nvGrpSpPr>
                  <p:cNvPr id="21" name="Group 40"/>
                  <p:cNvGrpSpPr/>
                  <p:nvPr/>
                </p:nvGrpSpPr>
                <p:grpSpPr>
                  <a:xfrm>
                    <a:off x="838202" y="3804559"/>
                    <a:ext cx="631786" cy="386978"/>
                    <a:chOff x="1411438" y="924901"/>
                    <a:chExt cx="665865" cy="656472"/>
                  </a:xfrm>
                  <a:grpFill/>
                </p:grpSpPr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1411438" y="1072634"/>
                      <a:ext cx="428322" cy="36933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1411439" y="924901"/>
                      <a:ext cx="665864" cy="656472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anose="02000000000000000000"/>
                        </a:rPr>
                        <a:t>++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</p:grpSp>
              <p:grpSp>
                <p:nvGrpSpPr>
                  <p:cNvPr id="22" name="Group 72"/>
                  <p:cNvGrpSpPr/>
                  <p:nvPr/>
                </p:nvGrpSpPr>
                <p:grpSpPr>
                  <a:xfrm>
                    <a:off x="4751698" y="799193"/>
                    <a:ext cx="3898902" cy="3860799"/>
                    <a:chOff x="4952998" y="736600"/>
                    <a:chExt cx="3898902" cy="3860799"/>
                  </a:xfrm>
                  <a:grpFill/>
                </p:grpSpPr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6610348" y="2295978"/>
                      <a:ext cx="584201" cy="589644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  <p:sp>
                  <p:nvSpPr>
                    <p:cNvPr id="46" name="Oval 45"/>
                    <p:cNvSpPr/>
                    <p:nvPr/>
                  </p:nvSpPr>
                  <p:spPr>
                    <a:xfrm>
                      <a:off x="4952998" y="736600"/>
                      <a:ext cx="3898902" cy="3860799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  <p:grpSp>
                  <p:nvGrpSpPr>
                    <p:cNvPr id="23" name="Group 49"/>
                    <p:cNvGrpSpPr/>
                    <p:nvPr/>
                  </p:nvGrpSpPr>
                  <p:grpSpPr>
                    <a:xfrm>
                      <a:off x="7037065" y="1105680"/>
                      <a:ext cx="190500" cy="386978"/>
                      <a:chOff x="2692400" y="673100"/>
                      <a:chExt cx="190500" cy="386978"/>
                    </a:xfrm>
                    <a:grpFill/>
                  </p:grpSpPr>
                  <p:sp>
                    <p:nvSpPr>
                      <p:cNvPr id="48" name="Oval 47"/>
                      <p:cNvSpPr/>
                      <p:nvPr/>
                    </p:nvSpPr>
                    <p:spPr>
                      <a:xfrm>
                        <a:off x="2692400" y="768865"/>
                        <a:ext cx="190500" cy="17780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2717800" y="673100"/>
                        <a:ext cx="45719" cy="386978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rgbClr val="FF0000"/>
                            </a:solidFill>
                            <a:latin typeface="NikoshBAN" panose="02000000000000000000"/>
                          </a:rPr>
                          <a:t>-</a:t>
                        </a:r>
                        <a:endParaRPr lang="en-US" dirty="0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</p:grpSp>
                <p:grpSp>
                  <p:nvGrpSpPr>
                    <p:cNvPr id="26" name="Group 50"/>
                    <p:cNvGrpSpPr/>
                    <p:nvPr/>
                  </p:nvGrpSpPr>
                  <p:grpSpPr>
                    <a:xfrm>
                      <a:off x="5342884" y="3035494"/>
                      <a:ext cx="190500" cy="386978"/>
                      <a:chOff x="2692400" y="673100"/>
                      <a:chExt cx="190500" cy="386978"/>
                    </a:xfrm>
                    <a:grpFill/>
                  </p:grpSpPr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2692400" y="768865"/>
                        <a:ext cx="190500" cy="17780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2717800" y="673100"/>
                        <a:ext cx="45719" cy="386978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rgbClr val="FF0000"/>
                            </a:solidFill>
                            <a:latin typeface="NikoshBAN" panose="02000000000000000000"/>
                          </a:rPr>
                          <a:t>-</a:t>
                        </a:r>
                        <a:endParaRPr lang="en-US" dirty="0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</p:grpSp>
                <p:grpSp>
                  <p:nvGrpSpPr>
                    <p:cNvPr id="29" name="Group 53"/>
                    <p:cNvGrpSpPr/>
                    <p:nvPr/>
                  </p:nvGrpSpPr>
                  <p:grpSpPr>
                    <a:xfrm>
                      <a:off x="8299448" y="3220160"/>
                      <a:ext cx="190500" cy="386978"/>
                      <a:chOff x="2692400" y="673100"/>
                      <a:chExt cx="190500" cy="386978"/>
                    </a:xfrm>
                    <a:grpFill/>
                  </p:grpSpPr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2692400" y="768865"/>
                        <a:ext cx="190500" cy="17780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  <p:sp>
                    <p:nvSpPr>
                      <p:cNvPr id="56" name="TextBox 55"/>
                      <p:cNvSpPr txBox="1"/>
                      <p:nvPr/>
                    </p:nvSpPr>
                    <p:spPr>
                      <a:xfrm>
                        <a:off x="2717800" y="673100"/>
                        <a:ext cx="45719" cy="386978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rgbClr val="FF0000"/>
                            </a:solidFill>
                            <a:latin typeface="NikoshBAN" panose="02000000000000000000"/>
                          </a:rPr>
                          <a:t>-</a:t>
                        </a:r>
                        <a:endParaRPr lang="en-US" dirty="0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</p:grpSp>
                <p:grpSp>
                  <p:nvGrpSpPr>
                    <p:cNvPr id="32" name="Group 56"/>
                    <p:cNvGrpSpPr/>
                    <p:nvPr/>
                  </p:nvGrpSpPr>
                  <p:grpSpPr>
                    <a:xfrm>
                      <a:off x="7492364" y="4165209"/>
                      <a:ext cx="190500" cy="386978"/>
                      <a:chOff x="2692400" y="673100"/>
                      <a:chExt cx="190500" cy="386978"/>
                    </a:xfrm>
                    <a:grpFill/>
                  </p:grpSpPr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2692400" y="768865"/>
                        <a:ext cx="190500" cy="17780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  <p:sp>
                    <p:nvSpPr>
                      <p:cNvPr id="59" name="TextBox 58"/>
                      <p:cNvSpPr txBox="1"/>
                      <p:nvPr/>
                    </p:nvSpPr>
                    <p:spPr>
                      <a:xfrm>
                        <a:off x="2717800" y="673100"/>
                        <a:ext cx="45719" cy="386978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rgbClr val="FF0000"/>
                            </a:solidFill>
                            <a:latin typeface="NikoshBAN" panose="02000000000000000000"/>
                          </a:rPr>
                          <a:t>-</a:t>
                        </a:r>
                        <a:endParaRPr lang="en-US" dirty="0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</p:grpSp>
                <p:grpSp>
                  <p:nvGrpSpPr>
                    <p:cNvPr id="35" name="Group 59"/>
                    <p:cNvGrpSpPr/>
                    <p:nvPr/>
                  </p:nvGrpSpPr>
                  <p:grpSpPr>
                    <a:xfrm>
                      <a:off x="6013448" y="3891644"/>
                      <a:ext cx="190500" cy="386978"/>
                      <a:chOff x="2692400" y="673100"/>
                      <a:chExt cx="190500" cy="386978"/>
                    </a:xfrm>
                    <a:grpFill/>
                  </p:grpSpPr>
                  <p:sp>
                    <p:nvSpPr>
                      <p:cNvPr id="61" name="Oval 60"/>
                      <p:cNvSpPr/>
                      <p:nvPr/>
                    </p:nvSpPr>
                    <p:spPr>
                      <a:xfrm>
                        <a:off x="2692400" y="768865"/>
                        <a:ext cx="190500" cy="17780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  <p:sp>
                    <p:nvSpPr>
                      <p:cNvPr id="62" name="TextBox 61"/>
                      <p:cNvSpPr txBox="1"/>
                      <p:nvPr/>
                    </p:nvSpPr>
                    <p:spPr>
                      <a:xfrm>
                        <a:off x="2717800" y="673100"/>
                        <a:ext cx="45719" cy="386978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rgbClr val="FF0000"/>
                            </a:solidFill>
                            <a:latin typeface="NikoshBAN" panose="02000000000000000000"/>
                          </a:rPr>
                          <a:t>-</a:t>
                        </a:r>
                        <a:endParaRPr lang="en-US" dirty="0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</p:grpSp>
                <p:grpSp>
                  <p:nvGrpSpPr>
                    <p:cNvPr id="38" name="Group 62"/>
                    <p:cNvGrpSpPr/>
                    <p:nvPr/>
                  </p:nvGrpSpPr>
                  <p:grpSpPr>
                    <a:xfrm>
                      <a:off x="5342884" y="1926646"/>
                      <a:ext cx="190500" cy="386978"/>
                      <a:chOff x="2692400" y="673100"/>
                      <a:chExt cx="190500" cy="386978"/>
                    </a:xfrm>
                    <a:grpFill/>
                  </p:grpSpPr>
                  <p:sp>
                    <p:nvSpPr>
                      <p:cNvPr id="64" name="Oval 63"/>
                      <p:cNvSpPr/>
                      <p:nvPr/>
                    </p:nvSpPr>
                    <p:spPr>
                      <a:xfrm>
                        <a:off x="2692400" y="768865"/>
                        <a:ext cx="190500" cy="17780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2717800" y="673100"/>
                        <a:ext cx="45719" cy="386978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rgbClr val="FF0000"/>
                            </a:solidFill>
                            <a:latin typeface="NikoshBAN" panose="02000000000000000000"/>
                          </a:rPr>
                          <a:t>-</a:t>
                        </a:r>
                        <a:endParaRPr lang="en-US" dirty="0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</p:grpSp>
                <p:grpSp>
                  <p:nvGrpSpPr>
                    <p:cNvPr id="41" name="Group 65"/>
                    <p:cNvGrpSpPr/>
                    <p:nvPr/>
                  </p:nvGrpSpPr>
                  <p:grpSpPr>
                    <a:xfrm>
                      <a:off x="8180063" y="1842921"/>
                      <a:ext cx="190500" cy="386978"/>
                      <a:chOff x="2692400" y="673100"/>
                      <a:chExt cx="190500" cy="386978"/>
                    </a:xfrm>
                    <a:grpFill/>
                  </p:grpSpPr>
                  <p:sp>
                    <p:nvSpPr>
                      <p:cNvPr id="67" name="Oval 66"/>
                      <p:cNvSpPr/>
                      <p:nvPr/>
                    </p:nvSpPr>
                    <p:spPr>
                      <a:xfrm>
                        <a:off x="2692400" y="768865"/>
                        <a:ext cx="190500" cy="17780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2717800" y="673100"/>
                        <a:ext cx="45719" cy="386978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rgbClr val="FF0000"/>
                            </a:solidFill>
                            <a:latin typeface="NikoshBAN" panose="02000000000000000000"/>
                          </a:rPr>
                          <a:t>-</a:t>
                        </a:r>
                        <a:endParaRPr lang="en-US" dirty="0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</p:grpSp>
                <p:grpSp>
                  <p:nvGrpSpPr>
                    <p:cNvPr id="45" name="Group 68"/>
                    <p:cNvGrpSpPr/>
                    <p:nvPr/>
                  </p:nvGrpSpPr>
                  <p:grpSpPr>
                    <a:xfrm>
                      <a:off x="5943598" y="1192766"/>
                      <a:ext cx="190500" cy="386978"/>
                      <a:chOff x="2692400" y="673100"/>
                      <a:chExt cx="190500" cy="386978"/>
                    </a:xfrm>
                    <a:grpFill/>
                  </p:grpSpPr>
                  <p:sp>
                    <p:nvSpPr>
                      <p:cNvPr id="70" name="Oval 69"/>
                      <p:cNvSpPr/>
                      <p:nvPr/>
                    </p:nvSpPr>
                    <p:spPr>
                      <a:xfrm>
                        <a:off x="2692400" y="768865"/>
                        <a:ext cx="190500" cy="17780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2717800" y="673100"/>
                        <a:ext cx="45719" cy="386978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rgbClr val="FF0000"/>
                            </a:solidFill>
                            <a:latin typeface="NikoshBAN" panose="02000000000000000000"/>
                          </a:rPr>
                          <a:t>-</a:t>
                        </a:r>
                        <a:endParaRPr lang="en-US" dirty="0">
                          <a:solidFill>
                            <a:srgbClr val="FF0000"/>
                          </a:solidFill>
                          <a:latin typeface="NikoshBAN" panose="02000000000000000000"/>
                        </a:endParaRPr>
                      </a:p>
                    </p:txBody>
                  </p:sp>
                </p:grp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6755971" y="2434325"/>
                      <a:ext cx="434352" cy="386977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anose="02000000000000000000"/>
                        </a:rPr>
                        <a:t>+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anose="02000000000000000000"/>
                      </a:endParaRPr>
                    </a:p>
                  </p:txBody>
                </p:sp>
              </p:grpSp>
              <p:cxnSp>
                <p:nvCxnSpPr>
                  <p:cNvPr id="80" name="Curved Connector 79"/>
                  <p:cNvCxnSpPr/>
                  <p:nvPr/>
                </p:nvCxnSpPr>
                <p:spPr>
                  <a:xfrm flipV="1">
                    <a:off x="1154093" y="2526104"/>
                    <a:ext cx="5330932" cy="63727"/>
                  </a:xfrm>
                  <a:prstGeom prst="curvedConnector3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Arrow Connector 89"/>
                  <p:cNvCxnSpPr/>
                  <p:nvPr/>
                </p:nvCxnSpPr>
                <p:spPr>
                  <a:xfrm flipH="1">
                    <a:off x="3506130" y="2697813"/>
                    <a:ext cx="2889247" cy="13944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Arrow Connector 93"/>
                  <p:cNvCxnSpPr/>
                  <p:nvPr/>
                </p:nvCxnSpPr>
                <p:spPr>
                  <a:xfrm>
                    <a:off x="838201" y="1669643"/>
                    <a:ext cx="9018804" cy="6662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Arrow Connector 95"/>
                  <p:cNvCxnSpPr/>
                  <p:nvPr/>
                </p:nvCxnSpPr>
                <p:spPr>
                  <a:xfrm flipV="1">
                    <a:off x="1155479" y="1927336"/>
                    <a:ext cx="8685959" cy="5861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Elbow Connector 98"/>
                  <p:cNvCxnSpPr/>
                  <p:nvPr/>
                </p:nvCxnSpPr>
                <p:spPr>
                  <a:xfrm>
                    <a:off x="915463" y="2265135"/>
                    <a:ext cx="5708424" cy="55336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4"/>
                  </a:lnRef>
                  <a:fillRef idx="0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Arrow Connector 101"/>
                  <p:cNvCxnSpPr/>
                  <p:nvPr/>
                </p:nvCxnSpPr>
                <p:spPr>
                  <a:xfrm>
                    <a:off x="6749825" y="2274846"/>
                    <a:ext cx="0" cy="0"/>
                  </a:xfrm>
                  <a:prstGeom prst="straightConnector1">
                    <a:avLst/>
                  </a:prstGeom>
                  <a:grpFill/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8" name="Straight Arrow Connector 107"/>
                <p:cNvCxnSpPr/>
                <p:nvPr/>
              </p:nvCxnSpPr>
              <p:spPr>
                <a:xfrm flipV="1">
                  <a:off x="6850436" y="959795"/>
                  <a:ext cx="1681055" cy="125043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/>
                <p:cNvCxnSpPr>
                  <a:stCxn id="36" idx="6"/>
                </p:cNvCxnSpPr>
                <p:nvPr/>
              </p:nvCxnSpPr>
              <p:spPr>
                <a:xfrm>
                  <a:off x="1473201" y="2888342"/>
                  <a:ext cx="5245099" cy="108858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/>
                <p:nvPr/>
              </p:nvCxnSpPr>
              <p:spPr>
                <a:xfrm>
                  <a:off x="6632699" y="3015827"/>
                  <a:ext cx="3071691" cy="1764814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Arrow Connector 121"/>
              <p:cNvCxnSpPr>
                <a:stCxn id="33" idx="6"/>
              </p:cNvCxnSpPr>
              <p:nvPr/>
            </p:nvCxnSpPr>
            <p:spPr>
              <a:xfrm>
                <a:off x="1379778" y="3384549"/>
                <a:ext cx="8572499" cy="1079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24" idx="6"/>
              </p:cNvCxnSpPr>
              <p:nvPr/>
            </p:nvCxnSpPr>
            <p:spPr>
              <a:xfrm>
                <a:off x="1379780" y="3736521"/>
                <a:ext cx="8572497" cy="1959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1419683" y="4061727"/>
                <a:ext cx="8532594" cy="1831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>
              <a:off x="8882976" y="1041622"/>
              <a:ext cx="457200" cy="46417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NikoshBAN" panose="02000000000000000000"/>
                </a:rPr>
                <a:t>ZnS</a:t>
              </a:r>
              <a:endParaRPr lang="en-US" dirty="0">
                <a:latin typeface="NikoshBAN" panose="0200000000000000000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32932" y="179629"/>
              <a:ext cx="1354968" cy="523220"/>
            </a:xfrm>
            <a:prstGeom prst="rect">
              <a:avLst/>
            </a:prstGeom>
            <a:solidFill>
              <a:srgbClr val="DD138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FF00"/>
                  </a:solidFill>
                  <a:latin typeface="NikoshBAN" panose="02000000000000000000"/>
                </a:rPr>
                <a:t>ZnS</a:t>
              </a:r>
              <a:r>
                <a:rPr lang="en-US" sz="2800" dirty="0" smtClean="0">
                  <a:solidFill>
                    <a:srgbClr val="FFFF00"/>
                  </a:solidFill>
                  <a:latin typeface="NikoshBAN" panose="0200000000000000000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NikoshBAN" panose="02000000000000000000"/>
                </a:rPr>
                <a:t>পর্দা</a:t>
              </a:r>
              <a:endParaRPr lang="en-US" sz="2800" dirty="0">
                <a:solidFill>
                  <a:srgbClr val="FFFF00"/>
                </a:solidFill>
                <a:latin typeface="NikoshBAN" panose="0200000000000000000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102232" y="740610"/>
              <a:ext cx="0" cy="2676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80641" y="212153"/>
              <a:ext cx="1794019" cy="80021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/>
                </a:rPr>
                <a:t>স্বর্ণপাত</a:t>
              </a:r>
              <a:endParaRPr lang="en-US" sz="2800" dirty="0" smtClean="0">
                <a:solidFill>
                  <a:srgbClr val="FF0000"/>
                </a:solidFill>
                <a:latin typeface="NikoshBAN" panose="02000000000000000000"/>
              </a:endParaRP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NikoshBAN" panose="02000000000000000000"/>
                </a:rPr>
                <a:t>(</a:t>
              </a:r>
              <a:r>
                <a:rPr lang="en-US" dirty="0" err="1" smtClean="0">
                  <a:solidFill>
                    <a:srgbClr val="FF0000"/>
                  </a:solidFill>
                  <a:latin typeface="NikoshBAN" panose="02000000000000000000"/>
                </a:rPr>
                <a:t>পুরুত্ব</a:t>
              </a:r>
              <a:r>
                <a:rPr lang="en-US" dirty="0" smtClean="0">
                  <a:solidFill>
                    <a:srgbClr val="FF0000"/>
                  </a:solidFill>
                  <a:latin typeface="NikoshBAN" panose="02000000000000000000"/>
                </a:rPr>
                <a:t> 0.0004cm</a:t>
              </a:r>
              <a:endParaRPr lang="en-US" dirty="0">
                <a:solidFill>
                  <a:srgbClr val="FF0000"/>
                </a:solidFill>
                <a:latin typeface="NikoshBAN" panose="0200000000000000000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12366" y="147059"/>
              <a:ext cx="1612900" cy="584775"/>
            </a:xfrm>
            <a:prstGeom prst="rect">
              <a:avLst/>
            </a:prstGeom>
            <a:solidFill>
              <a:srgbClr val="0D02E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α</a:t>
              </a:r>
              <a:r>
                <a:rPr lang="bn-BD" sz="3200" dirty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-কণা</a:t>
              </a:r>
              <a:endParaRPr lang="en-US" sz="3200" dirty="0">
                <a:latin typeface="NikoshBAN" panose="0200000000000000000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8365" y="457751"/>
              <a:ext cx="1409700" cy="707886"/>
            </a:xfrm>
            <a:prstGeom prst="rect">
              <a:avLst/>
            </a:prstGeom>
            <a:solidFill>
              <a:srgbClr val="CCF8D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  <a:latin typeface="NikoshBAN" panose="02000000000000000000"/>
                </a:rPr>
                <a:t>তেজস্ক্রিয়</a:t>
              </a:r>
              <a:r>
                <a:rPr lang="en-US" sz="2000" b="1" dirty="0" smtClean="0">
                  <a:solidFill>
                    <a:srgbClr val="FF0000"/>
                  </a:solidFill>
                  <a:latin typeface="NikoshBAN" panose="0200000000000000000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NikoshBAN" panose="02000000000000000000"/>
                </a:rPr>
                <a:t>পদার্থের</a:t>
              </a:r>
              <a:r>
                <a:rPr lang="en-US" sz="2000" b="1" dirty="0" smtClean="0">
                  <a:solidFill>
                    <a:srgbClr val="FF0000"/>
                  </a:solidFill>
                  <a:latin typeface="NikoshBAN" panose="0200000000000000000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NikoshBAN" panose="02000000000000000000"/>
                </a:rPr>
                <a:t>উৎস</a:t>
              </a:r>
              <a:endParaRPr lang="en-US" sz="2000" b="1" dirty="0">
                <a:solidFill>
                  <a:srgbClr val="FF0000"/>
                </a:solidFill>
                <a:latin typeface="NikoshBAN" panose="0200000000000000000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16565" y="2355238"/>
              <a:ext cx="571500" cy="265224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>
              <a:endCxn id="3" idx="0"/>
            </p:cNvCxnSpPr>
            <p:nvPr/>
          </p:nvCxnSpPr>
          <p:spPr>
            <a:xfrm flipH="1">
              <a:off x="2098366" y="965084"/>
              <a:ext cx="669606" cy="1562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6183663" y="956344"/>
              <a:ext cx="6799" cy="743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736600" y="2626723"/>
            <a:ext cx="49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89000" y="2779123"/>
            <a:ext cx="49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3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975" y="60585"/>
            <a:ext cx="11732217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 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α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-কণা বিচ্ছুরণ পরীক্ষা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5" y="991892"/>
            <a:ext cx="5287258" cy="5655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91" y="1104900"/>
            <a:ext cx="6917610" cy="54818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454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" y="3158413"/>
            <a:ext cx="11913031" cy="3707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8" y="25053"/>
            <a:ext cx="10538847" cy="3211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29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03263" y="3175"/>
            <a:ext cx="9477375" cy="78422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 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α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-কণা বিচ্ছুরণ 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6" name="Ruther's Alpha Scattering Experiment2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6525" y="787400"/>
            <a:ext cx="8070850" cy="6053138"/>
          </a:xfr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71" y="2160049"/>
          <a:ext cx="3901027" cy="2923395"/>
        </p:xfrm>
        <a:graphic>
          <a:graphicData uri="http://schemas.openxmlformats.org/presentationml/2006/ole">
            <p:oleObj spid="_x0000_s1026" name="Packager Shell Object" showAsIcon="1" r:id="rId6" imgW="652680" imgH="48852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789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17563" y="381000"/>
            <a:ext cx="85979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 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α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-কণা বিচ্ছুরণ 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7" name="Atoms and Molecules - Class 9 Tutorial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1963" y="1982788"/>
            <a:ext cx="8150225" cy="4584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21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77333" y="254000"/>
            <a:ext cx="10760415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α</a:t>
            </a: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-কণা বিচ্ছুরণ পরীক্ষা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 পর্যবেক্ষনসমুহ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46338" y="1276540"/>
            <a:ext cx="11209866" cy="51165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682625" lvl="8" indent="-4508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১.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অধিকাংশ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কণা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(৯৯%)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স্বর্ণপাত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ভেদ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করে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চলে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যায়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।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২.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কিছু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সংখ্যক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কণা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তার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পথ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থেকে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বেকে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যায়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।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৩.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খুব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অল্প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সংখ্যক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কণা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(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প্রায়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২০,০০০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এর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মধ্যে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১টি 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    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সোজা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বিপরীত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দিকে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ফিরে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আসে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/>
                <a:ea typeface="+mn-ea"/>
                <a:cs typeface="+mn-cs"/>
              </a:rPr>
              <a:t> ।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75024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α</a:t>
            </a:r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-কণা বিচ্ছুরণ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সিদ্ধান্তসমুহ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73" y="1441341"/>
            <a:ext cx="11375756" cy="5226159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১ 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6400" dirty="0">
                <a:solidFill>
                  <a:srgbClr val="0D02E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6400" dirty="0">
                <a:solidFill>
                  <a:srgbClr val="0D02E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কণা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যেহেতু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ধনাত্বক</a:t>
            </a:r>
            <a:r>
              <a:rPr lang="en-US" sz="26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চার্জযুক্ত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তাই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গঠনগত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বিচারে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পরমানুর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অভ্যন্তরে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অবশ্যই</a:t>
            </a:r>
            <a:r>
              <a:rPr lang="en-US" sz="26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এমন</a:t>
            </a:r>
            <a:r>
              <a:rPr lang="en-US" sz="26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ধনাত্নক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অংশ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আছে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যা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ধনাত্বক</a:t>
            </a:r>
            <a:r>
              <a:rPr lang="en-US" sz="26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400" dirty="0">
                <a:solidFill>
                  <a:srgbClr val="0D02E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কণাকে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বিকর্ষণ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তার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বিচ্যুতি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400" dirty="0" err="1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ঘটায়</a:t>
            </a:r>
            <a:r>
              <a:rPr lang="en-US" sz="264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। 	</a:t>
            </a:r>
            <a:endParaRPr lang="en-US" sz="26400" dirty="0" smtClean="0">
              <a:solidFill>
                <a:srgbClr val="0D02EE"/>
              </a:solidFill>
              <a:latin typeface="NikoshB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100" dirty="0" smtClean="0">
              <a:solidFill>
                <a:srgbClr val="0D02EE"/>
              </a:solidFill>
              <a:latin typeface="NikoshB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100" dirty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8343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457" y="0"/>
            <a:ext cx="114687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২ .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অসংখ্য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5400" dirty="0" smtClean="0">
                <a:solidFill>
                  <a:srgbClr val="0D02E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5400" dirty="0" smtClean="0">
                <a:solidFill>
                  <a:srgbClr val="0D02E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কণার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মধ্যে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যেহেতু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অল্প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সংখ্যক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5400" dirty="0" smtClean="0">
                <a:solidFill>
                  <a:srgbClr val="0D02E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5400" dirty="0" smtClean="0">
                <a:solidFill>
                  <a:srgbClr val="0D02E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কণা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বেশি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কোনে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বিচ্যুত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তাই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পরমানুর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প্রায়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সবটুকু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ভর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সব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ধনাত্বক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চার্জ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পরমানুর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কেন্দ্রে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একটি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ক্ষুদ্র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জায়গায়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একত্রে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পুঞ্জিভূত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অবস্থায়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আছে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পরমানুর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এ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কেন্দ্রকে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নিউক্লয়াস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বলে</a:t>
            </a:r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। </a:t>
            </a:r>
          </a:p>
          <a:p>
            <a:r>
              <a:rPr lang="en-US" sz="5400" dirty="0" smtClean="0">
                <a:solidFill>
                  <a:srgbClr val="0D02EE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47" y="235141"/>
            <a:ext cx="8596668" cy="130772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rgbClr val="0D02EE"/>
                </a:solidFill>
                <a:latin typeface="NikoshBAN"/>
              </a:rPr>
              <a:t>পরিচিতি</a:t>
            </a:r>
            <a:endParaRPr lang="en-US" sz="7200" dirty="0">
              <a:solidFill>
                <a:srgbClr val="0D02EE"/>
              </a:solidFill>
              <a:latin typeface="NikoshB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1820064"/>
            <a:ext cx="4185623" cy="576262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/>
              </a:rPr>
              <a:t>শিক্ষক</a:t>
            </a:r>
            <a:endParaRPr lang="en-US" sz="3600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75748" y="2813538"/>
            <a:ext cx="2025251" cy="360133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BIPLOB HASAN</a:t>
            </a:r>
            <a:endParaRPr lang="en-US" sz="11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LECTURER  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UTTAR RANGUNIYA DEGREE COLLEGE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DEPT: PHYSICS</a:t>
            </a:r>
            <a:endParaRPr lang="en-US" sz="2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006600"/>
                </a:solidFill>
                <a:latin typeface="NikoshBAN" pitchFamily="2" charset="0"/>
                <a:ea typeface="Microsoft YaHei" pitchFamily="34" charset="-122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ea typeface="Microsoft YaHei" pitchFamily="34" charset="-122"/>
                <a:cs typeface="NikoshBAN" pitchFamily="2" charset="0"/>
              </a:rPr>
              <a:t>মোবাঃ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ea typeface="Microsoft YaHei" pitchFamily="34" charset="-122"/>
                <a:cs typeface="NikoshBAN" pitchFamily="2" charset="0"/>
              </a:rPr>
              <a:t> 01521259824</a:t>
            </a: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ea typeface="Microsoft YaHei" pitchFamily="34" charset="-122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1798835"/>
            <a:ext cx="4185619" cy="576262"/>
          </a:xfrm>
          <a:blipFill>
            <a:blip r:embed="rId5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পাঠ</a:t>
            </a:r>
            <a:endParaRPr lang="en-US" sz="40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6797" y="2663026"/>
            <a:ext cx="4185619" cy="3695306"/>
          </a:xfrm>
          <a:blipFill>
            <a:blip r:embed="rId6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শ্রেণিঃ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একাদশ</a:t>
            </a:r>
            <a:endParaRPr lang="en-US" sz="3600" dirty="0" smtClean="0">
              <a:solidFill>
                <a:srgbClr val="FF0000"/>
              </a:solidFill>
              <a:latin typeface="NikoshBAN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বিষয়ঃ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রসায়ন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পত্রঃ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১ম 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অধ্যায়ঃ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২য়,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গুণগত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রসায়ন</a:t>
            </a:r>
            <a:endParaRPr lang="en-US" sz="3600" dirty="0" smtClean="0">
              <a:solidFill>
                <a:srgbClr val="FF0000"/>
              </a:solidFill>
              <a:latin typeface="NikoshBAN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সময়ঃ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৫০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মিনিট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3600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668" y="3257550"/>
            <a:ext cx="1612901" cy="16129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75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-239970"/>
            <a:ext cx="12191999" cy="8217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৩ 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পরমানু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বিদ্যু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ৎ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নিরপেক্ষ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তাই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পরমানুতে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ধনাত্বক</a:t>
            </a:r>
            <a:r>
              <a:rPr lang="en-US" sz="8800" dirty="0" smtClean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চার্জ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সংখ্যার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সমান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সংখ্যক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ঋণাত্নক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ইলেকট্রন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আছে</a:t>
            </a:r>
            <a:r>
              <a:rPr lang="en-US" sz="8800" dirty="0">
                <a:solidFill>
                  <a:schemeClr val="tx1"/>
                </a:solidFill>
                <a:latin typeface="NikoshBAN"/>
                <a:ea typeface="Times New Roman" panose="02020603050405020304" pitchFamily="18" charset="0"/>
                <a:cs typeface="Times New Roman" panose="02020603050405020304" pitchFamily="18" charset="0"/>
              </a:rPr>
              <a:t> ।    </a:t>
            </a:r>
            <a:endParaRPr lang="en-US" sz="8800" dirty="0" smtClean="0">
              <a:solidFill>
                <a:schemeClr val="tx1"/>
              </a:solidFill>
              <a:latin typeface="NikoshBAN"/>
            </a:endParaRPr>
          </a:p>
          <a:p>
            <a:r>
              <a:rPr lang="en-US" sz="8800" dirty="0" smtClean="0">
                <a:solidFill>
                  <a:schemeClr val="tx1"/>
                </a:solidFill>
                <a:latin typeface="NikoshBAN"/>
              </a:rPr>
              <a:t>	</a:t>
            </a:r>
            <a:endParaRPr lang="en-US" sz="96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6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NikoshBAN"/>
              </a:rPr>
              <a:t>৪ . </a:t>
            </a:r>
            <a:r>
              <a:rPr lang="en-US" sz="6600" dirty="0" err="1" smtClean="0">
                <a:latin typeface="NikoshBAN"/>
              </a:rPr>
              <a:t>নিউক্লিয়াস</a:t>
            </a:r>
            <a:r>
              <a:rPr lang="en-US" sz="6600" dirty="0" smtClean="0">
                <a:latin typeface="NikoshBAN"/>
              </a:rPr>
              <a:t> ও </a:t>
            </a:r>
            <a:r>
              <a:rPr lang="en-US" sz="6600" dirty="0" err="1" smtClean="0">
                <a:latin typeface="NikoshBAN"/>
              </a:rPr>
              <a:t>ইলেকট্রন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ছাড়া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পরমানুর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মধ্যবর্তী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অধিকাংশ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স্থানই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ফাঁকা</a:t>
            </a:r>
            <a:r>
              <a:rPr lang="en-US" sz="6600" dirty="0" smtClean="0">
                <a:latin typeface="NikoshBAN"/>
              </a:rPr>
              <a:t> । </a:t>
            </a:r>
            <a:r>
              <a:rPr lang="en-US" sz="6600" dirty="0" err="1" smtClean="0">
                <a:latin typeface="NikoshBAN"/>
              </a:rPr>
              <a:t>অতি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ক্ষুদ্র</a:t>
            </a:r>
            <a:r>
              <a:rPr lang="en-US" sz="6600" dirty="0" smtClean="0">
                <a:latin typeface="NikoshBAN"/>
              </a:rPr>
              <a:t> ও </a:t>
            </a:r>
            <a:r>
              <a:rPr lang="en-US" sz="6600" dirty="0" err="1" smtClean="0">
                <a:latin typeface="NikoshBAN"/>
              </a:rPr>
              <a:t>স্বল্প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ভর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বিশিষ্ট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ইলেকট্রন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অতি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দ্রুত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গতিশীল</a:t>
            </a:r>
            <a:r>
              <a:rPr lang="en-US" sz="6600" dirty="0" smtClean="0">
                <a:latin typeface="NikoshBAN"/>
              </a:rPr>
              <a:t> </a:t>
            </a:r>
            <a:r>
              <a:rPr lang="el-G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600" dirty="0" err="1" smtClean="0">
                <a:latin typeface="NikoshBAN"/>
              </a:rPr>
              <a:t>কণার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গতিপথের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কোন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পরিবর্তন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করতে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পারে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না</a:t>
            </a:r>
            <a:r>
              <a:rPr lang="en-US" sz="6600" dirty="0" smtClean="0">
                <a:latin typeface="NikoshBAN"/>
              </a:rPr>
              <a:t> । </a:t>
            </a:r>
          </a:p>
          <a:p>
            <a:r>
              <a:rPr lang="en-US" sz="7200" dirty="0" smtClean="0">
                <a:solidFill>
                  <a:srgbClr val="0D02EE"/>
                </a:solidFill>
                <a:latin typeface="NikoshBAN"/>
              </a:rPr>
              <a:t>	</a:t>
            </a:r>
            <a:endParaRPr lang="en-US" sz="8000" dirty="0">
              <a:solidFill>
                <a:srgbClr val="0D02EE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latin typeface="NikoshBAN"/>
              </a:rPr>
              <a:t>৫.পরমানুর </a:t>
            </a:r>
            <a:r>
              <a:rPr lang="en-US" sz="7200" dirty="0" err="1" smtClean="0">
                <a:latin typeface="NikoshBAN"/>
              </a:rPr>
              <a:t>আকারের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তুলনায়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নিউক্লিয়াসের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আকার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অতি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নগন্য</a:t>
            </a:r>
            <a:r>
              <a:rPr lang="en-US" sz="7200" dirty="0" smtClean="0">
                <a:latin typeface="NikoshBAN"/>
              </a:rPr>
              <a:t>। </a:t>
            </a:r>
            <a:r>
              <a:rPr lang="en-US" sz="7200" dirty="0" err="1" smtClean="0">
                <a:latin typeface="NikoshBAN"/>
              </a:rPr>
              <a:t>পরমানুর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আকার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নিউক্লিয়াসের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আকারের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তুলনায়</a:t>
            </a:r>
            <a:r>
              <a:rPr lang="en-US" sz="7200" dirty="0" smtClean="0">
                <a:latin typeface="NikoshBAN"/>
              </a:rPr>
              <a:t>  ১০ </a:t>
            </a:r>
            <a:r>
              <a:rPr lang="en-US" sz="7200" dirty="0" err="1" smtClean="0">
                <a:latin typeface="NikoshBAN"/>
              </a:rPr>
              <a:t>হাজার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থেকে</a:t>
            </a:r>
            <a:r>
              <a:rPr lang="en-US" sz="7200" dirty="0" smtClean="0">
                <a:latin typeface="NikoshBAN"/>
              </a:rPr>
              <a:t> ১ </a:t>
            </a:r>
            <a:r>
              <a:rPr lang="en-US" sz="7200" dirty="0" err="1" smtClean="0">
                <a:latin typeface="NikoshBAN"/>
              </a:rPr>
              <a:t>লক্ষ্য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গুণ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বড়</a:t>
            </a:r>
            <a:r>
              <a:rPr lang="en-US" sz="7200" dirty="0" smtClean="0">
                <a:latin typeface="NikoshBAN"/>
              </a:rPr>
              <a:t> ।  </a:t>
            </a:r>
            <a:endParaRPr lang="en-US" sz="8000" dirty="0">
              <a:latin typeface="NikoshB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11925300" cy="127635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5400" dirty="0" err="1" smtClean="0"/>
              <a:t>একক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71603"/>
            <a:ext cx="11582400" cy="54863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D0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কণা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কী</a:t>
            </a:r>
            <a:r>
              <a:rPr lang="en-US" sz="9600" dirty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7200" dirty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l-GR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কণা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পরীক্ষায়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পরমানু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হিসেবে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কিধরণের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পাত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ব্যবহৃত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হয়েছে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? </a:t>
            </a:r>
          </a:p>
          <a:p>
            <a:pPr>
              <a:buNone/>
            </a:pPr>
            <a:endParaRPr lang="en-US" sz="7200" dirty="0" smtClean="0">
              <a:solidFill>
                <a:schemeClr val="tx1"/>
              </a:solidFill>
              <a:latin typeface="NikoshBAN" panose="0200000000000000000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5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028" y="0"/>
            <a:ext cx="116559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7200" dirty="0" smtClean="0">
                <a:latin typeface="NikoshBAN" panose="02000000000000000000"/>
                <a:cs typeface="Times New Roman" panose="02020603050405020304" pitchFamily="18" charset="0"/>
              </a:rPr>
              <a:t>	</a:t>
            </a:r>
            <a:r>
              <a:rPr lang="el-G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কণা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পরীক্ষার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সাহায্যে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পরমানুতে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কীসের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অস্থিত্ব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আবিষ্কার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হয়েছে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8000" dirty="0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	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পরমানুর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নিউক্লয়াস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কোথায়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 panose="02000000000000000000"/>
                <a:cs typeface="Times New Roman" panose="02020603050405020304" pitchFamily="18" charset="0"/>
              </a:rPr>
              <a:t>অবস্থিত</a:t>
            </a:r>
            <a:r>
              <a:rPr lang="en-US" sz="8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endParaRPr lang="en-US" sz="8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latin typeface="NikoshBAN" panose="02000000000000000000"/>
              </a:rPr>
              <a:t>বাড়ীর</a:t>
            </a:r>
            <a:r>
              <a:rPr lang="en-US" sz="11500" dirty="0" smtClean="0">
                <a:latin typeface="NikoshBAN" panose="02000000000000000000"/>
              </a:rPr>
              <a:t> </a:t>
            </a:r>
            <a:r>
              <a:rPr lang="en-US" sz="11500" dirty="0" err="1" smtClean="0">
                <a:latin typeface="NikoshBAN" panose="02000000000000000000"/>
              </a:rPr>
              <a:t>কাজ</a:t>
            </a:r>
            <a:endParaRPr lang="en-US" sz="11500" dirty="0">
              <a:latin typeface="NikoshBAN" panose="0200000000000000000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57350"/>
            <a:ext cx="12192000" cy="49339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6200" dirty="0">
                <a:latin typeface="NikoshBAN" panose="02000000000000000000"/>
                <a:cs typeface="Times New Roman" panose="02020603050405020304" pitchFamily="18" charset="0"/>
              </a:rPr>
              <a:t>	</a:t>
            </a:r>
            <a:r>
              <a:rPr lang="el-GR" sz="2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600" dirty="0" err="1" smtClean="0">
                <a:latin typeface="NikoshBAN" panose="02000000000000000000"/>
                <a:cs typeface="Times New Roman" panose="02020603050405020304" pitchFamily="18" charset="0"/>
              </a:rPr>
              <a:t>কণা</a:t>
            </a:r>
            <a:r>
              <a:rPr lang="en-US" sz="216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21600" dirty="0" err="1" smtClean="0">
                <a:latin typeface="NikoshBAN" panose="02000000000000000000"/>
                <a:cs typeface="Times New Roman" panose="02020603050405020304" pitchFamily="18" charset="0"/>
              </a:rPr>
              <a:t>পরীক্ষার</a:t>
            </a:r>
            <a:r>
              <a:rPr lang="en-US" sz="216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21600" dirty="0" err="1" smtClean="0">
                <a:latin typeface="NikoshBAN" panose="02000000000000000000"/>
                <a:cs typeface="Times New Roman" panose="02020603050405020304" pitchFamily="18" charset="0"/>
              </a:rPr>
              <a:t>সাহায্যে</a:t>
            </a:r>
            <a:r>
              <a:rPr lang="en-US" sz="216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21600" dirty="0" err="1" smtClean="0">
                <a:latin typeface="NikoshBAN" panose="02000000000000000000"/>
                <a:cs typeface="Times New Roman" panose="02020603050405020304" pitchFamily="18" charset="0"/>
              </a:rPr>
              <a:t>পরমানুতে</a:t>
            </a:r>
            <a:r>
              <a:rPr lang="en-US" sz="216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21600" dirty="0" err="1" smtClean="0">
                <a:latin typeface="NikoshBAN" panose="02000000000000000000"/>
                <a:cs typeface="Times New Roman" panose="02020603050405020304" pitchFamily="18" charset="0"/>
              </a:rPr>
              <a:t>কী</a:t>
            </a:r>
            <a:r>
              <a:rPr lang="en-US" sz="216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endParaRPr lang="en-US" sz="17600" dirty="0" smtClean="0">
              <a:latin typeface="NikoshBAN" panose="0200000000000000000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9200" dirty="0" err="1" smtClean="0">
                <a:latin typeface="NikoshBAN" panose="02000000000000000000"/>
                <a:cs typeface="Times New Roman" panose="02020603050405020304" pitchFamily="18" charset="0"/>
              </a:rPr>
              <a:t>আবিষ্কার</a:t>
            </a:r>
            <a:r>
              <a:rPr lang="en-US" sz="192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NikoshBAN" panose="02000000000000000000"/>
                <a:cs typeface="Times New Roman" panose="02020603050405020304" pitchFamily="18" charset="0"/>
              </a:rPr>
              <a:t>হয়েছে</a:t>
            </a:r>
            <a:r>
              <a:rPr lang="en-US" sz="192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NikoshBAN" panose="02000000000000000000"/>
                <a:cs typeface="Times New Roman" panose="02020603050405020304" pitchFamily="18" charset="0"/>
              </a:rPr>
              <a:t>তার</a:t>
            </a:r>
            <a:r>
              <a:rPr lang="en-US" sz="19200" dirty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NikoshBAN" panose="02000000000000000000"/>
                <a:cs typeface="Times New Roman" panose="02020603050405020304" pitchFamily="18" charset="0"/>
              </a:rPr>
              <a:t>বর্ণনা</a:t>
            </a:r>
            <a:r>
              <a:rPr lang="en-US" sz="192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NikoshBAN" panose="02000000000000000000"/>
                <a:cs typeface="Times New Roman" panose="02020603050405020304" pitchFamily="18" charset="0"/>
              </a:rPr>
              <a:t>খাতায়</a:t>
            </a:r>
            <a:r>
              <a:rPr lang="en-US" sz="192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NikoshBAN" panose="02000000000000000000"/>
                <a:cs typeface="Times New Roman" panose="02020603050405020304" pitchFamily="18" charset="0"/>
              </a:rPr>
              <a:t>লিখে</a:t>
            </a:r>
            <a:r>
              <a:rPr lang="en-US" sz="192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19200" dirty="0" err="1" smtClean="0">
                <a:latin typeface="NikoshBAN" panose="02000000000000000000"/>
                <a:cs typeface="Times New Roman" panose="02020603050405020304" pitchFamily="18" charset="0"/>
              </a:rPr>
              <a:t>আনবে</a:t>
            </a:r>
            <a:r>
              <a:rPr lang="en-US" sz="19200" dirty="0" smtClean="0">
                <a:latin typeface="NikoshBAN" panose="02000000000000000000"/>
                <a:cs typeface="Times New Roman" panose="02020603050405020304" pitchFamily="18" charset="0"/>
              </a:rPr>
              <a:t> । </a:t>
            </a:r>
            <a:endParaRPr lang="en-US" sz="38400" dirty="0">
              <a:latin typeface="NikoshBAN" panose="0200000000000000000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800" dirty="0" err="1" smtClean="0">
                <a:latin typeface="NikoshBAN" panose="02000000000000000000"/>
                <a:cs typeface="Times New Roman" panose="02020603050405020304" pitchFamily="18" charset="0"/>
              </a:rPr>
              <a:t>রাদারফোর্ডের</a:t>
            </a:r>
            <a:r>
              <a:rPr lang="en-US" sz="288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28800" dirty="0" err="1" smtClean="0">
                <a:latin typeface="NikoshBAN" panose="02000000000000000000"/>
                <a:cs typeface="Times New Roman" panose="02020603050405020304" pitchFamily="18" charset="0"/>
              </a:rPr>
              <a:t>পরমানু</a:t>
            </a:r>
            <a:r>
              <a:rPr lang="en-US" sz="288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28800" dirty="0" err="1" smtClean="0">
                <a:latin typeface="NikoshBAN" panose="02000000000000000000"/>
                <a:cs typeface="Times New Roman" panose="02020603050405020304" pitchFamily="18" charset="0"/>
              </a:rPr>
              <a:t>মডেলটি</a:t>
            </a:r>
            <a:r>
              <a:rPr lang="en-US" sz="288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28800" dirty="0" err="1" smtClean="0">
                <a:latin typeface="NikoshBAN" panose="02000000000000000000"/>
                <a:cs typeface="Times New Roman" panose="02020603050405020304" pitchFamily="18" charset="0"/>
              </a:rPr>
              <a:t>বর্ণনা</a:t>
            </a:r>
            <a:r>
              <a:rPr lang="en-US" sz="288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28800" dirty="0" err="1" smtClean="0">
                <a:latin typeface="NikoshBAN" panose="02000000000000000000"/>
                <a:cs typeface="Times New Roman" panose="02020603050405020304" pitchFamily="18" charset="0"/>
              </a:rPr>
              <a:t>শিখে</a:t>
            </a:r>
            <a:r>
              <a:rPr lang="en-US" sz="288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28800" dirty="0" err="1" smtClean="0">
                <a:latin typeface="NikoshBAN" panose="02000000000000000000"/>
                <a:cs typeface="Times New Roman" panose="02020603050405020304" pitchFamily="18" charset="0"/>
              </a:rPr>
              <a:t>খাতায়</a:t>
            </a:r>
            <a:r>
              <a:rPr lang="en-US" sz="288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28800" dirty="0" err="1" smtClean="0">
                <a:latin typeface="NikoshBAN" panose="02000000000000000000"/>
                <a:cs typeface="Times New Roman" panose="02020603050405020304" pitchFamily="18" charset="0"/>
              </a:rPr>
              <a:t>লিখে</a:t>
            </a:r>
            <a:r>
              <a:rPr lang="en-US" sz="28800" dirty="0" smtClean="0">
                <a:latin typeface="NikoshBAN" panose="02000000000000000000"/>
                <a:cs typeface="Times New Roman" panose="02020603050405020304" pitchFamily="18" charset="0"/>
              </a:rPr>
              <a:t>  </a:t>
            </a:r>
            <a:r>
              <a:rPr lang="en-US" sz="28800" dirty="0" err="1" smtClean="0">
                <a:latin typeface="NikoshBAN" panose="02000000000000000000"/>
                <a:cs typeface="Times New Roman" panose="02020603050405020304" pitchFamily="18" charset="0"/>
              </a:rPr>
              <a:t>আনবে</a:t>
            </a:r>
            <a:r>
              <a:rPr lang="en-US" sz="288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15000" dirty="0" smtClean="0">
                <a:latin typeface="NikoshBAN" panose="02000000000000000000"/>
                <a:cs typeface="Times New Roman" panose="02020603050405020304" pitchFamily="18" charset="0"/>
              </a:rPr>
              <a:t>। </a:t>
            </a:r>
          </a:p>
          <a:p>
            <a:pPr marL="0" indent="0">
              <a:buNone/>
            </a:pPr>
            <a:r>
              <a:rPr lang="en-US" sz="15000" dirty="0">
                <a:latin typeface="NikoshBAN" panose="02000000000000000000"/>
                <a:cs typeface="Times New Roman" panose="02020603050405020304" pitchFamily="18" charset="0"/>
              </a:rPr>
              <a:t>	</a:t>
            </a:r>
            <a:r>
              <a:rPr lang="en-US" sz="15000" dirty="0" smtClean="0">
                <a:latin typeface="NikoshBAN" panose="02000000000000000000"/>
                <a:cs typeface="Times New Roman" panose="02020603050405020304" pitchFamily="18" charset="0"/>
              </a:rPr>
              <a:t> </a:t>
            </a:r>
            <a:endParaRPr lang="en-US" sz="135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9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49100" cy="13081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/>
            </a:r>
            <a:br>
              <a:rPr lang="en-US" sz="8000" dirty="0" smtClean="0">
                <a:solidFill>
                  <a:srgbClr val="FF0000"/>
                </a:solidFill>
              </a:rPr>
            </a:br>
            <a:r>
              <a:rPr lang="en-US" sz="8000" dirty="0" err="1" smtClean="0">
                <a:solidFill>
                  <a:srgbClr val="FF0000"/>
                </a:solidFill>
              </a:rPr>
              <a:t>মূল্যায়ন</a:t>
            </a:r>
            <a:r>
              <a:rPr lang="en-US" sz="8000" dirty="0" smtClean="0">
                <a:solidFill>
                  <a:srgbClr val="FF0000"/>
                </a:solidFill>
              </a:rPr>
              <a:t/>
            </a:r>
            <a:br>
              <a:rPr lang="en-US" sz="8000" dirty="0" smtClean="0">
                <a:solidFill>
                  <a:srgbClr val="FF0000"/>
                </a:solidFill>
              </a:rPr>
            </a:b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9100" y="1600203"/>
            <a:ext cx="11772900" cy="50291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5200" dirty="0" smtClean="0">
                <a:solidFill>
                  <a:srgbClr val="0D0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0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0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4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কণা</a:t>
            </a:r>
            <a:r>
              <a:rPr lang="en-US" sz="104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104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কী</a:t>
            </a:r>
            <a:r>
              <a:rPr lang="en-US" sz="10400" dirty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10400" dirty="0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? </a:t>
            </a:r>
          </a:p>
          <a:p>
            <a:pPr>
              <a:buNone/>
            </a:pPr>
            <a:endParaRPr lang="en-US" sz="7100" dirty="0" smtClean="0">
              <a:solidFill>
                <a:srgbClr val="0D02EE"/>
              </a:solidFill>
              <a:latin typeface="NikoshBAN" panose="0200000000000000000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7100" dirty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5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এ </a:t>
            </a:r>
            <a:r>
              <a:rPr lang="en-US" sz="85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পরীক্ষায়</a:t>
            </a:r>
            <a:r>
              <a:rPr lang="en-US" sz="85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l-GR" sz="8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8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5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কণার</a:t>
            </a:r>
            <a:r>
              <a:rPr lang="en-US" sz="85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5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গতিপথের</a:t>
            </a:r>
            <a:r>
              <a:rPr lang="en-US" sz="85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5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কিরূপ</a:t>
            </a:r>
            <a:r>
              <a:rPr lang="en-US" sz="85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5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পরিবর্তন</a:t>
            </a:r>
            <a:r>
              <a:rPr lang="en-US" sz="85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5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লক্ষ্য</a:t>
            </a:r>
            <a:r>
              <a:rPr lang="en-US" sz="85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5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করা</a:t>
            </a:r>
            <a:r>
              <a:rPr lang="en-US" sz="85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bn-BD" sz="85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bn-BD" sz="8500" dirty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bn-BD" sz="85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  </a:t>
            </a:r>
            <a:r>
              <a:rPr lang="en-US" sz="8500" dirty="0" err="1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যায়</a:t>
            </a:r>
            <a:r>
              <a:rPr lang="en-US" sz="8500" dirty="0" smtClean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500" dirty="0">
                <a:solidFill>
                  <a:schemeClr val="tx1"/>
                </a:solidFill>
                <a:latin typeface="NikoshBAN" panose="02000000000000000000"/>
                <a:cs typeface="Times New Roman" panose="02020603050405020304" pitchFamily="18" charset="0"/>
              </a:rPr>
              <a:t>? </a:t>
            </a:r>
            <a:endParaRPr lang="bn-BD" sz="8500" dirty="0" smtClean="0">
              <a:solidFill>
                <a:schemeClr val="tx1"/>
              </a:solidFill>
              <a:latin typeface="NikoshBAN" panose="0200000000000000000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7651"/>
            <a:ext cx="11582400" cy="58785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8000" dirty="0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এ </a:t>
            </a:r>
            <a:r>
              <a:rPr lang="en-US" sz="8000" dirty="0" err="1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পরীক্ষায়</a:t>
            </a:r>
            <a:r>
              <a:rPr lang="en-US" sz="8000" dirty="0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bn-BD" sz="8000" dirty="0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মাত্র কিছু সংখ্যক </a:t>
            </a:r>
            <a:r>
              <a:rPr lang="el-GR" sz="8000" dirty="0" smtClean="0">
                <a:solidFill>
                  <a:srgbClr val="0D0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8000" dirty="0" smtClean="0">
                <a:solidFill>
                  <a:srgbClr val="0D0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dirty="0" err="1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কণার</a:t>
            </a:r>
            <a:r>
              <a:rPr lang="en-US" sz="8000" dirty="0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 </a:t>
            </a:r>
            <a:r>
              <a:rPr lang="bn-BD" sz="8000" dirty="0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গ</a:t>
            </a:r>
            <a:r>
              <a:rPr lang="en-US" sz="8000" dirty="0" err="1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তিপথ</a:t>
            </a:r>
            <a:r>
              <a:rPr lang="bn-BD" sz="8000" dirty="0" smtClean="0">
                <a:solidFill>
                  <a:srgbClr val="0D02EE"/>
                </a:solidFill>
                <a:latin typeface="NikoshBAN" panose="02000000000000000000"/>
                <a:cs typeface="Times New Roman" panose="02020603050405020304" pitchFamily="18" charset="0"/>
              </a:rPr>
              <a:t> বেকে যায় -   এর মাধ্যমে কী বুঝা যায় ?</a:t>
            </a:r>
            <a:endParaRPr lang="en-US" sz="8000" dirty="0" smtClean="0">
              <a:solidFill>
                <a:srgbClr val="0D02EE"/>
              </a:solidFill>
              <a:latin typeface="NikoshBAN" panose="02000000000000000000"/>
              <a:cs typeface="Times New Roman" panose="02020603050405020304" pitchFamily="18" charset="0"/>
            </a:endParaRPr>
          </a:p>
          <a:p>
            <a:endParaRPr lang="en-US" sz="8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42900"/>
            <a:ext cx="5505449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D02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থেকো</a:t>
            </a:r>
            <a:endParaRPr lang="en-US" sz="7200" dirty="0">
              <a:solidFill>
                <a:srgbClr val="0D02E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1" y="2895600"/>
            <a:ext cx="5295899" cy="3631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457200"/>
            <a:ext cx="5886450" cy="58864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  <p:extLst>
      <p:ext uri="{BB962C8B-B14F-4D97-AF65-F5344CB8AC3E}">
        <p14:creationId xmlns="" xmlns:p14="http://schemas.microsoft.com/office/powerpoint/2010/main" val="37984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1944913" y="0"/>
            <a:ext cx="6516915" cy="27432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44915" y="937984"/>
            <a:ext cx="12685487" cy="4064842"/>
            <a:chOff x="2501704" y="1098848"/>
            <a:chExt cx="12177486" cy="3894993"/>
          </a:xfrm>
        </p:grpSpPr>
        <p:sp>
          <p:nvSpPr>
            <p:cNvPr id="6" name="TextBox 5"/>
            <p:cNvSpPr txBox="1"/>
            <p:nvPr/>
          </p:nvSpPr>
          <p:spPr>
            <a:xfrm>
              <a:off x="3721045" y="1098848"/>
              <a:ext cx="3817257" cy="8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solidFill>
                    <a:srgbClr val="C00000"/>
                  </a:solidFill>
                </a:rPr>
                <a:t>পাঠ </a:t>
              </a:r>
              <a:r>
                <a:rPr lang="bn-IN" sz="5400" dirty="0" smtClean="0">
                  <a:solidFill>
                    <a:srgbClr val="C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পরিচিতি</a:t>
              </a:r>
              <a:endParaRPr lang="en-US" sz="54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01704" y="3047395"/>
              <a:ext cx="12177486" cy="194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/>
                <a:t>শ্রেণীঃএকাদশ</a:t>
              </a:r>
              <a:endParaRPr lang="bn-IN" sz="3600" dirty="0"/>
            </a:p>
            <a:p>
              <a:r>
                <a:rPr lang="en-US" sz="3600" dirty="0" err="1" smtClean="0"/>
                <a:t>বি</a:t>
              </a:r>
              <a:r>
                <a:rPr lang="bn-IN" sz="3600" dirty="0" smtClean="0"/>
                <a:t>ষয়ঃপরমা</a:t>
              </a:r>
              <a:r>
                <a:rPr lang="bn-IN" sz="5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নু</a:t>
              </a:r>
              <a:r>
                <a:rPr lang="bn-IN" sz="3600" dirty="0" smtClean="0"/>
                <a:t>র মডেল</a:t>
              </a:r>
            </a:p>
            <a:p>
              <a:r>
                <a:rPr lang="bn-IN" sz="3600" dirty="0" smtClean="0"/>
                <a:t>সময়ঃ৪৫মিনিট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0326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30" y="190504"/>
            <a:ext cx="5605532" cy="453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190503"/>
            <a:ext cx="5025971" cy="453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6279" y="5179424"/>
            <a:ext cx="4818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/>
              </a:rPr>
              <a:t>পরমানুর</a:t>
            </a:r>
            <a:r>
              <a:rPr lang="en-US" sz="6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/>
              </a:rPr>
              <a:t>গঠন</a:t>
            </a:r>
            <a:endParaRPr lang="en-US" sz="60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8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36" y="4635503"/>
            <a:ext cx="7822141" cy="1130301"/>
          </a:xfrm>
          <a:solidFill>
            <a:srgbClr val="CCF8DA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/>
              </a:rPr>
              <a:t>আর্নেস্ট</a:t>
            </a:r>
            <a:r>
              <a:rPr lang="en-US" sz="6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/>
              </a:rPr>
              <a:t>রাদারফোর্ড</a:t>
            </a:r>
            <a:r>
              <a:rPr lang="en-US" sz="4400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4400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62" y="324973"/>
            <a:ext cx="3234265" cy="4036873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4317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1478"/>
            <a:ext cx="10515600" cy="167519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00" dirty="0">
                <a:solidFill>
                  <a:srgbClr val="0D02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700" dirty="0">
                <a:solidFill>
                  <a:srgbClr val="0D02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grayWhite">
          <a:xfrm>
            <a:off x="1" y="1441342"/>
            <a:ext cx="11701220" cy="54166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রাদারফোর্ডের 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α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-কণা বিচ্ছুরণ পরীক্ষা ও 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blackWhite">
          <a:xfrm>
            <a:off x="619933" y="0"/>
            <a:ext cx="113137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u="sng" dirty="0" err="1" smtClean="0">
                <a:solidFill>
                  <a:srgbClr val="FF0000"/>
                </a:solidFill>
                <a:latin typeface="NikoshBAN"/>
              </a:rPr>
              <a:t>আলফা</a:t>
            </a:r>
            <a:r>
              <a:rPr lang="en-US" sz="7200" u="sng" dirty="0" smtClean="0">
                <a:solidFill>
                  <a:srgbClr val="FF0000"/>
                </a:solidFill>
                <a:latin typeface="NikoshBAN"/>
              </a:rPr>
              <a:t> (</a:t>
            </a:r>
            <a:r>
              <a:rPr lang="el-GR" sz="7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7200" u="sng" dirty="0" smtClean="0">
                <a:solidFill>
                  <a:srgbClr val="FF0000"/>
                </a:solidFill>
                <a:latin typeface="NikoshBAN"/>
              </a:rPr>
              <a:t>) </a:t>
            </a:r>
            <a:r>
              <a:rPr lang="en-US" sz="7200" u="sng" dirty="0" err="1" smtClean="0">
                <a:solidFill>
                  <a:srgbClr val="FF0000"/>
                </a:solidFill>
                <a:latin typeface="NikoshBAN"/>
              </a:rPr>
              <a:t>কণাঃ</a:t>
            </a:r>
            <a:r>
              <a:rPr lang="en-US" sz="7200" dirty="0" smtClean="0">
                <a:solidFill>
                  <a:srgbClr val="FF0000"/>
                </a:solidFill>
                <a:latin typeface="NikoshBAN"/>
              </a:rPr>
              <a:t> </a:t>
            </a:r>
          </a:p>
          <a:p>
            <a:r>
              <a:rPr lang="en-US" sz="7200" dirty="0" smtClean="0">
                <a:latin typeface="NikoshBAN"/>
              </a:rPr>
              <a:t>	</a:t>
            </a:r>
            <a:r>
              <a:rPr lang="en-US" sz="7200" dirty="0" err="1" smtClean="0">
                <a:latin typeface="NikoshBAN"/>
              </a:rPr>
              <a:t>হিলিয়াম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পরমানু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থেকে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দুটি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ইলেকট্রন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অপসারণ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করলে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যে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দ্বিধনাত্বক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চার্জযুক্ত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হিলিয়াম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আয়ন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পাওয়া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যায়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তাকে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7200" dirty="0" err="1" smtClean="0">
                <a:latin typeface="NikoshBAN"/>
              </a:rPr>
              <a:t>কণা</a:t>
            </a:r>
            <a:r>
              <a:rPr lang="en-US" sz="7200" dirty="0" smtClean="0">
                <a:latin typeface="NikoshBAN"/>
              </a:rPr>
              <a:t> </a:t>
            </a:r>
            <a:r>
              <a:rPr lang="en-US" sz="7200" dirty="0" err="1" smtClean="0">
                <a:latin typeface="NikoshBAN"/>
              </a:rPr>
              <a:t>বলে</a:t>
            </a:r>
            <a:r>
              <a:rPr lang="en-US" sz="7200" dirty="0" smtClean="0">
                <a:latin typeface="NikoshBAN"/>
              </a:rPr>
              <a:t> </a:t>
            </a:r>
            <a:endParaRPr lang="en-US" sz="7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68" y="0"/>
            <a:ext cx="11014129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NikoshBAN"/>
                <a:cs typeface="Times New Roman" panose="02020603050405020304" pitchFamily="18" charset="0"/>
              </a:rPr>
              <a:t>He – 2e →    </a:t>
            </a:r>
            <a:r>
              <a:rPr lang="en-US" sz="8800" baseline="30000" dirty="0" smtClean="0">
                <a:solidFill>
                  <a:srgbClr val="FF0000"/>
                </a:solidFill>
                <a:latin typeface="NikoshBAN"/>
                <a:cs typeface="Times New Roman" panose="02020603050405020304" pitchFamily="18" charset="0"/>
              </a:rPr>
              <a:t>4 </a:t>
            </a:r>
            <a:r>
              <a:rPr lang="en-US" sz="8800" baseline="-25000" dirty="0" smtClean="0">
                <a:solidFill>
                  <a:srgbClr val="FF0000"/>
                </a:solidFill>
                <a:latin typeface="NikoshBAN"/>
                <a:cs typeface="Times New Roman" panose="02020603050405020304" pitchFamily="18" charset="0"/>
              </a:rPr>
              <a:t>2</a:t>
            </a:r>
            <a:r>
              <a:rPr lang="en-US" sz="8800" dirty="0" smtClean="0">
                <a:solidFill>
                  <a:srgbClr val="FF0000"/>
                </a:solidFill>
                <a:latin typeface="NikoshBAN"/>
                <a:cs typeface="Times New Roman" panose="02020603050405020304" pitchFamily="18" charset="0"/>
              </a:rPr>
              <a:t>He</a:t>
            </a:r>
            <a:r>
              <a:rPr lang="en-US" sz="8800" baseline="30000" dirty="0" smtClean="0">
                <a:solidFill>
                  <a:srgbClr val="FF0000"/>
                </a:solidFill>
                <a:latin typeface="NikoshBAN"/>
                <a:cs typeface="Times New Roman" panose="02020603050405020304" pitchFamily="18" charset="0"/>
              </a:rPr>
              <a:t>2+</a:t>
            </a:r>
            <a:r>
              <a:rPr lang="en-US" sz="8800" dirty="0" smtClean="0">
                <a:solidFill>
                  <a:srgbClr val="FF0000"/>
                </a:solidFill>
                <a:latin typeface="NikoshBAN"/>
                <a:cs typeface="Times New Roman" panose="02020603050405020304" pitchFamily="18" charset="0"/>
              </a:rPr>
              <a:t> </a:t>
            </a:r>
          </a:p>
          <a:p>
            <a:r>
              <a:rPr lang="en-US" sz="8800" dirty="0" smtClean="0">
                <a:latin typeface="NikoshBAN"/>
              </a:rPr>
              <a:t> </a:t>
            </a:r>
            <a:r>
              <a:rPr lang="en-US" sz="8000" dirty="0" err="1" smtClean="0">
                <a:latin typeface="NikoshBAN"/>
              </a:rPr>
              <a:t>অর্থা</a:t>
            </a:r>
            <a:r>
              <a:rPr lang="en-US" sz="8000" dirty="0" smtClean="0">
                <a:latin typeface="NikoshBAN"/>
              </a:rPr>
              <a:t>ৎ,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কণা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NikoshBAN"/>
              </a:rPr>
              <a:t>হল</a:t>
            </a:r>
            <a:r>
              <a:rPr lang="en-US" sz="8000" dirty="0" smtClean="0">
                <a:latin typeface="NikoshBAN"/>
              </a:rPr>
              <a:t>          </a:t>
            </a:r>
            <a:r>
              <a:rPr lang="en-US" sz="8000" dirty="0" err="1" smtClean="0">
                <a:latin typeface="NikoshBAN"/>
              </a:rPr>
              <a:t>হিলিয়াম</a:t>
            </a:r>
            <a:r>
              <a:rPr lang="en-US" sz="8000" dirty="0" smtClean="0">
                <a:latin typeface="NikoshBAN"/>
              </a:rPr>
              <a:t> </a:t>
            </a:r>
            <a:r>
              <a:rPr lang="en-US" sz="8000" dirty="0" err="1" smtClean="0">
                <a:latin typeface="NikoshBAN"/>
              </a:rPr>
              <a:t>নিউক্লয়াস</a:t>
            </a:r>
            <a:r>
              <a:rPr lang="en-US" sz="8000" dirty="0" smtClean="0">
                <a:latin typeface="NikoshBAN"/>
              </a:rPr>
              <a:t> ।   </a:t>
            </a:r>
          </a:p>
          <a:p>
            <a:r>
              <a:rPr lang="en-US" sz="8000" dirty="0" smtClean="0">
                <a:latin typeface="NikoshBAN"/>
              </a:rPr>
              <a:t> </a:t>
            </a:r>
          </a:p>
          <a:p>
            <a:r>
              <a:rPr lang="el-G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রশ্নি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হল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কণার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প্রবাহ</a:t>
            </a:r>
            <a:r>
              <a:rPr lang="en-US" sz="8000" dirty="0" smtClean="0">
                <a:solidFill>
                  <a:srgbClr val="DD13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8000" dirty="0" smtClean="0">
                <a:solidFill>
                  <a:srgbClr val="DD1386"/>
                </a:solidFill>
                <a:latin typeface="NikoshBAN"/>
              </a:rPr>
              <a:t>	</a:t>
            </a:r>
            <a:r>
              <a:rPr lang="en-US" sz="8000" dirty="0" smtClean="0">
                <a:latin typeface="NikoshBAN"/>
              </a:rPr>
              <a:t>	</a:t>
            </a:r>
            <a:endParaRPr lang="en-US" sz="8000" dirty="0" smtClean="0">
              <a:solidFill>
                <a:schemeClr val="bg1"/>
              </a:solidFill>
              <a:latin typeface="NikoshBAN"/>
              <a:cs typeface="Times New Roman" panose="02020603050405020304" pitchFamily="18" charset="0"/>
            </a:endParaRPr>
          </a:p>
          <a:p>
            <a:r>
              <a:rPr lang="en-US" sz="8000" dirty="0" smtClean="0">
                <a:solidFill>
                  <a:srgbClr val="FF0000"/>
                </a:solidFill>
                <a:latin typeface="NikoshBAN"/>
                <a:cs typeface="Times New Roman" panose="02020603050405020304" pitchFamily="18" charset="0"/>
              </a:rPr>
              <a:t> 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478" y="1"/>
            <a:ext cx="117787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800" dirty="0" err="1" smtClean="0">
                <a:solidFill>
                  <a:srgbClr val="FF0000"/>
                </a:solidFill>
                <a:latin typeface="NikoshBAN"/>
              </a:rPr>
              <a:t>কণা</a:t>
            </a:r>
            <a:r>
              <a:rPr lang="en-US" sz="8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/>
              </a:rPr>
              <a:t>পরীক্ষায়</a:t>
            </a:r>
            <a:r>
              <a:rPr lang="en-US" sz="8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/>
              </a:rPr>
              <a:t>ব্যবহৃত</a:t>
            </a:r>
            <a:r>
              <a:rPr lang="en-US" sz="8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/>
              </a:rPr>
              <a:t>উপাদানসমূহ</a:t>
            </a:r>
            <a:endParaRPr lang="en-US" sz="88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939" y="2743199"/>
            <a:ext cx="112362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NikoshBAN"/>
              </a:rPr>
              <a:t>১। </a:t>
            </a:r>
            <a:r>
              <a:rPr lang="el-G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dirty="0" err="1" smtClean="0">
                <a:latin typeface="NikoshBAN"/>
              </a:rPr>
              <a:t>কণার</a:t>
            </a:r>
            <a:r>
              <a:rPr lang="en-US" sz="8000" dirty="0" smtClean="0">
                <a:latin typeface="NikoshBAN"/>
              </a:rPr>
              <a:t> </a:t>
            </a:r>
            <a:r>
              <a:rPr lang="en-US" sz="8000" dirty="0" err="1" smtClean="0">
                <a:latin typeface="NikoshBAN"/>
              </a:rPr>
              <a:t>উৎস</a:t>
            </a:r>
            <a:r>
              <a:rPr lang="en-US" sz="8000" dirty="0" smtClean="0">
                <a:latin typeface="NikoshBAN"/>
              </a:rPr>
              <a:t> </a:t>
            </a:r>
            <a:r>
              <a:rPr lang="en-US" sz="8000" dirty="0" err="1" smtClean="0">
                <a:latin typeface="NikoshBAN"/>
              </a:rPr>
              <a:t>হিসেবে</a:t>
            </a:r>
            <a:r>
              <a:rPr lang="en-US" sz="8000" dirty="0" smtClean="0">
                <a:latin typeface="NikoshBAN"/>
              </a:rPr>
              <a:t> </a:t>
            </a:r>
            <a:r>
              <a:rPr lang="en-US" sz="8000" dirty="0" err="1" smtClean="0">
                <a:latin typeface="NikoshBAN"/>
              </a:rPr>
              <a:t>ব্যবহৃত</a:t>
            </a:r>
            <a:r>
              <a:rPr lang="en-US" sz="8000" dirty="0" smtClean="0">
                <a:latin typeface="NikoshBAN"/>
              </a:rPr>
              <a:t> </a:t>
            </a:r>
            <a:r>
              <a:rPr lang="en-US" sz="8000" dirty="0" err="1" smtClean="0">
                <a:latin typeface="NikoshBAN"/>
              </a:rPr>
              <a:t>তেজস্ক্রিয়</a:t>
            </a:r>
            <a:r>
              <a:rPr lang="en-US" sz="8000" dirty="0" smtClean="0">
                <a:latin typeface="NikoshBAN"/>
              </a:rPr>
              <a:t> </a:t>
            </a:r>
            <a:r>
              <a:rPr lang="en-US" sz="8000" dirty="0" err="1" smtClean="0">
                <a:latin typeface="NikoshBAN"/>
              </a:rPr>
              <a:t>পদার্থ</a:t>
            </a:r>
            <a:r>
              <a:rPr lang="en-US" sz="8000" dirty="0" smtClean="0">
                <a:latin typeface="NikoshBAN"/>
              </a:rPr>
              <a:t> (</a:t>
            </a:r>
            <a:r>
              <a:rPr lang="en-US" sz="8000" dirty="0" err="1" smtClean="0">
                <a:latin typeface="NikoshBAN"/>
              </a:rPr>
              <a:t>রেডিয়াম</a:t>
            </a:r>
            <a:r>
              <a:rPr lang="en-US" sz="8000" dirty="0" smtClean="0">
                <a:latin typeface="NikoshBAN"/>
              </a:rPr>
              <a:t>)।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429</Words>
  <Application>Microsoft Office PowerPoint</Application>
  <PresentationFormat>Custom</PresentationFormat>
  <Paragraphs>101</Paragraphs>
  <Slides>28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আসসালামু আলাইকুম  স্বাগতম </vt:lpstr>
      <vt:lpstr>পরিচিতি</vt:lpstr>
      <vt:lpstr>Slide 3</vt:lpstr>
      <vt:lpstr>Slide 4</vt:lpstr>
      <vt:lpstr>আর্নেস্ট রাদারফোর্ড </vt:lpstr>
      <vt:lpstr>আজকের পাঠ  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রাদারফোর্ডের α-কণা বিচ্ছুরণ পরীক্ষার ভিডিও চিত্র</vt:lpstr>
      <vt:lpstr>রাদারফোর্ডের α-কণা বিচ্ছুরণ পরীক্ষার ভিডিও চিত্র</vt:lpstr>
      <vt:lpstr>Slide 17</vt:lpstr>
      <vt:lpstr>α-কণা বিচ্ছুরণ পরীক্ষার সিদ্ধান্তসমুহ</vt:lpstr>
      <vt:lpstr>Slide 19</vt:lpstr>
      <vt:lpstr>Slide 20</vt:lpstr>
      <vt:lpstr>Slide 21</vt:lpstr>
      <vt:lpstr>Slide 22</vt:lpstr>
      <vt:lpstr>একক কাজ </vt:lpstr>
      <vt:lpstr>Slide 24</vt:lpstr>
      <vt:lpstr>বাড়ীর কাজ</vt:lpstr>
      <vt:lpstr> মূল্যায়ন </vt:lpstr>
      <vt:lpstr>Slide 27</vt:lpstr>
      <vt:lpstr>Slide 28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HP</cp:lastModifiedBy>
  <cp:revision>64</cp:revision>
  <dcterms:created xsi:type="dcterms:W3CDTF">2016-08-20T16:09:49Z</dcterms:created>
  <dcterms:modified xsi:type="dcterms:W3CDTF">2021-07-09T10:22:34Z</dcterms:modified>
</cp:coreProperties>
</file>