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2" r:id="rId4"/>
    <p:sldId id="276" r:id="rId5"/>
    <p:sldId id="259" r:id="rId6"/>
    <p:sldId id="268" r:id="rId7"/>
    <p:sldId id="269" r:id="rId8"/>
    <p:sldId id="270" r:id="rId9"/>
    <p:sldId id="273" r:id="rId10"/>
    <p:sldId id="260" r:id="rId11"/>
    <p:sldId id="256" r:id="rId12"/>
    <p:sldId id="261" r:id="rId13"/>
    <p:sldId id="271" r:id="rId14"/>
    <p:sldId id="274" r:id="rId15"/>
    <p:sldId id="262" r:id="rId16"/>
    <p:sldId id="263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1C54-DD21-43B3-80CC-EF524EC34F6F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B6797-7926-4A80-93FF-71462A782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6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0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2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3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3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5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CDF3-3991-4985-A2CD-24ECB979DBF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A80B-ABA0-4ECC-AD61-BDD912CB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2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jpg" /><Relationship Id="rId4" Type="http://schemas.openxmlformats.org/officeDocument/2006/relationships/image" Target="../media/image5.JP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JPG" /><Relationship Id="rId4" Type="http://schemas.openxmlformats.org/officeDocument/2006/relationships/image" Target="../media/image4.jp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5923492-F47A-9843-B454-9BB65FA98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339328"/>
            <a:ext cx="10787063" cy="61793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FCB22A-5BBE-C540-87C6-C17D6B8A9EB0}"/>
              </a:ext>
            </a:extLst>
          </p:cNvPr>
          <p:cNvSpPr/>
          <p:nvPr/>
        </p:nvSpPr>
        <p:spPr>
          <a:xfrm>
            <a:off x="392906" y="-1178718"/>
            <a:ext cx="11799094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39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39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3900" b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39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76050" y="321812"/>
            <a:ext cx="4039900" cy="1212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91360" y="1874186"/>
            <a:ext cx="8123310" cy="1212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ব্লিচিং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91360" y="3220720"/>
            <a:ext cx="8123310" cy="1121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ব্লিচিং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তৈরী হয়?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91360" y="4526180"/>
            <a:ext cx="8123311" cy="11215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ব্লিচিং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উঠায়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1FEF3F-7B3E-4B0D-B0E0-3A08ECBC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599"/>
            <a:ext cx="3119120" cy="54864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605922-CC7C-4E20-94F3-F4080F7B0FE9}"/>
              </a:ext>
            </a:extLst>
          </p:cNvPr>
          <p:cNvSpPr/>
          <p:nvPr/>
        </p:nvSpPr>
        <p:spPr>
          <a:xfrm>
            <a:off x="3073706" y="99152"/>
            <a:ext cx="6345716" cy="1123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</a:t>
            </a:r>
            <a:r>
              <a:rPr lang="as-IN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as-IN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িছু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</a:t>
            </a:r>
            <a:r>
              <a:rPr lang="as-IN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C958847-F9E9-A047-9A84-6C016B3FB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60" y="-6686558"/>
            <a:ext cx="6858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0C0C78-798A-C540-9B3A-F34064740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2" y="1371595"/>
            <a:ext cx="3180080" cy="5486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1662B-2376-7E43-BF71-E9357AD19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62" y="1371599"/>
            <a:ext cx="2844800" cy="54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69324" y="224613"/>
            <a:ext cx="5453350" cy="11194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ক্লিনার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1897039"/>
            <a:ext cx="10370344" cy="4597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অ্যামোনিয়া গ্যাসকে পানিতে দ্রবীভূত করে তৈরিকৃত অ্যামোনিয়াম হাইড্রোক্সাইড এর সাথে আইসো প্রোপাইল অ্যালকোহল মিশিয়ে গ্লাস ক্লিনার প্রস্তুত করা হয়।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1FD67F-2C39-412F-839F-4194CBC9ECC2}"/>
              </a:ext>
            </a:extLst>
          </p:cNvPr>
          <p:cNvSpPr/>
          <p:nvPr/>
        </p:nvSpPr>
        <p:spPr>
          <a:xfrm>
            <a:off x="3193635" y="81373"/>
            <a:ext cx="5786368" cy="11871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54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 এর প্রস্তুতিঃ  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9A254D6-AA39-4009-A0F0-EE5053A31896}"/>
                  </a:ext>
                </a:extLst>
              </p:cNvPr>
              <p:cNvSpPr/>
              <p:nvPr/>
            </p:nvSpPr>
            <p:spPr>
              <a:xfrm>
                <a:off x="649995" y="1604211"/>
                <a:ext cx="10873648" cy="514149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পরীক্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 </a:t>
                </a:r>
                <a:r>
                  <a:rPr lang="bn-IN" sz="4000" b="1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4000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bn-IN" sz="4000" b="1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সাথে কুইক লাইম</a:t>
                </a:r>
                <a:r>
                  <a:rPr lang="bn-IN" sz="4000" b="1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bn-IN" sz="4000" b="1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কলিচুনকে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Ca(OH)</a:t>
                </a:r>
                <a:r>
                  <a:rPr lang="en-US" sz="4000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উত্তপ্ত করলে এমোনিয়া উৎপন্ন হয়। 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2NH</a:t>
                </a:r>
                <a:r>
                  <a:rPr lang="en-US" sz="44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2NH</a:t>
                </a:r>
                <a:r>
                  <a:rPr lang="en-US" sz="4400" b="1" baseline="-25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CaCl</a:t>
                </a:r>
                <a:r>
                  <a:rPr lang="en-US" sz="4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4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algn="ctr"/>
                <a:r>
                  <a:rPr lang="en-US" sz="4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2NH</a:t>
                </a:r>
                <a:r>
                  <a:rPr lang="en-US" sz="4400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7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4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OH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400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4400" b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2NH</a:t>
                </a:r>
                <a:r>
                  <a:rPr lang="en-US" sz="4400" b="1" baseline="-250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CaCl</a:t>
                </a:r>
                <a:r>
                  <a:rPr lang="en-US" sz="4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</a:t>
                </a:r>
                <a:r>
                  <a:rPr lang="en-US" sz="4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9A254D6-AA39-4009-A0F0-EE5053A31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5" y="1604211"/>
                <a:ext cx="10873648" cy="514149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1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EC178D-6C47-40FB-B9A4-86EBF598ADCE}"/>
              </a:ext>
            </a:extLst>
          </p:cNvPr>
          <p:cNvSpPr/>
          <p:nvPr/>
        </p:nvSpPr>
        <p:spPr>
          <a:xfrm>
            <a:off x="3365745" y="254000"/>
            <a:ext cx="5460510" cy="1168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 এর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36F1A6-3834-44CB-B964-030F6572A9C5}"/>
              </a:ext>
            </a:extLst>
          </p:cNvPr>
          <p:cNvSpPr/>
          <p:nvPr/>
        </p:nvSpPr>
        <p:spPr>
          <a:xfrm>
            <a:off x="1838960" y="1706879"/>
            <a:ext cx="8422640" cy="172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03766F-7468-4289-821F-5816B7991C65}"/>
              </a:ext>
            </a:extLst>
          </p:cNvPr>
          <p:cNvSpPr/>
          <p:nvPr/>
        </p:nvSpPr>
        <p:spPr>
          <a:xfrm>
            <a:off x="1884680" y="3713479"/>
            <a:ext cx="8422640" cy="9448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পরস্কার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03A546-D939-4229-A65B-2AE909D600A0}"/>
              </a:ext>
            </a:extLst>
          </p:cNvPr>
          <p:cNvSpPr/>
          <p:nvPr/>
        </p:nvSpPr>
        <p:spPr>
          <a:xfrm>
            <a:off x="1884680" y="4942838"/>
            <a:ext cx="8422640" cy="1483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04919" y="118212"/>
            <a:ext cx="5260549" cy="7568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" y="1511385"/>
            <a:ext cx="12037219" cy="25939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ব্লিচিং পাউডার দ্বারা জীবাণু ধ্বংস করার কৌশল বর্ণনা কর।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" y="3987084"/>
            <a:ext cx="11626454" cy="27527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 দ্বারা কাচ পরিস্কার করার কৌশল বর্ণনা কর</a:t>
            </a:r>
            <a:r>
              <a:rPr lang="bn-IN" sz="4400" dirty="0">
                <a:solidFill>
                  <a:schemeClr val="tx1"/>
                </a:solidFill>
              </a:rPr>
              <a:t>।</a:t>
            </a:r>
            <a:r>
              <a:rPr lang="bn-IN" sz="4000" dirty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7600" y="218364"/>
            <a:ext cx="4421875" cy="11873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60479" y="1666624"/>
            <a:ext cx="8871042" cy="9456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ব্লিচিং পাউডারের সংকেত কী?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24084" y="2787555"/>
            <a:ext cx="9984510" cy="667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ব্লিচিং পাউডার তৈরী করা হয়?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24082" y="4103278"/>
            <a:ext cx="10270261" cy="6016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ব্লিচিং পাউডার জীবাণু ধ্বংস করে?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24083" y="5353035"/>
            <a:ext cx="10567917" cy="601648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 দ্বারা কিভাবে ময়লা পরিস্কার করে বর্ণনা কর?  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32252" y="198271"/>
            <a:ext cx="8933342" cy="16233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063" y="2779823"/>
            <a:ext cx="11447859" cy="36209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ব্লিচিং</a:t>
            </a:r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পাউডার ও গ্লাস ক্লিনার </a:t>
            </a:r>
            <a:r>
              <a:rPr lang="bn-IN" sz="7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IN" sz="7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745"/>
            <a:ext cx="9144000" cy="6555544"/>
          </a:xfrm>
        </p:spPr>
        <p:txBody>
          <a:bodyPr>
            <a:normAutofit/>
          </a:bodyPr>
          <a:lstStyle/>
          <a:p>
            <a:endParaRPr lang="en-US" sz="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4E685B1-4229-904D-ABBB-C9805EF8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11906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E738E-DE55-7E4E-AA5B-3132DF89A2CF}"/>
              </a:ext>
            </a:extLst>
          </p:cNvPr>
          <p:cNvSpPr/>
          <p:nvPr/>
        </p:nvSpPr>
        <p:spPr>
          <a:xfrm>
            <a:off x="285750" y="747499"/>
            <a:ext cx="1212651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208360" y="-1902523"/>
            <a:ext cx="12608719" cy="3224118"/>
          </a:xfrm>
        </p:spPr>
        <p:txBody>
          <a:bodyPr/>
          <a:lstStyle/>
          <a:p>
            <a:r>
              <a:rPr lang="en-US" b="1" u="sng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u="sng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47422" y="2178097"/>
            <a:ext cx="3911204" cy="4067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৯ম/১০ম</a:t>
            </a:r>
          </a:p>
          <a:p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ব্লিচিং পাউডার ওগ্লাস ক্লীনার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186538" y="2178096"/>
            <a:ext cx="8133960" cy="40670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শিক্ষক, </a:t>
            </a:r>
            <a:r>
              <a:rPr lang="en-US" sz="5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বি,এসসি </a:t>
            </a: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 </a:t>
            </a:r>
            <a:r>
              <a:rPr lang="en-US" sz="5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গণিত)</a:t>
            </a: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বি,এড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ভেঙ্গুলা </a:t>
            </a: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টাঙ্গাইল </a:t>
            </a:r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0DBB29B-2D6F-4CF3-B08E-A6CF4273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8799"/>
            <a:ext cx="9144000" cy="5029199"/>
          </a:xfrm>
        </p:spPr>
        <p:txBody>
          <a:bodyPr>
            <a:normAutofit/>
          </a:bodyPr>
          <a:lstStyle/>
          <a:p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পাউডারের</a:t>
            </a:r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1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9EA8C-55D6-42DD-B349-9E45F3825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1915714"/>
            <a:ext cx="3434080" cy="2397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E2E3D7-EF6F-452A-BDD1-B82FBE5D7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5" y="4574218"/>
            <a:ext cx="3310255" cy="228378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66C304-3EA2-4534-B59C-321DDE4CD081}"/>
              </a:ext>
            </a:extLst>
          </p:cNvPr>
          <p:cNvSpPr/>
          <p:nvPr/>
        </p:nvSpPr>
        <p:spPr>
          <a:xfrm>
            <a:off x="2047239" y="220979"/>
            <a:ext cx="9650651" cy="1607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</a:t>
            </a:r>
            <a:r>
              <a:rPr lang="as-IN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ো </a:t>
            </a:r>
            <a:r>
              <a:rPr lang="as-IN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িছু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</a:t>
            </a:r>
            <a:r>
              <a:rPr lang="as-IN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</a:t>
            </a:r>
            <a:r>
              <a:rPr lang="en-US" sz="7200" b="1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ি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F83802-33DE-47CB-9D78-368ACB068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89" y="1945633"/>
            <a:ext cx="4328159" cy="3294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4B1655-7B80-413E-91F4-61285EA5B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11" y="1915714"/>
            <a:ext cx="3468290" cy="50292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994563-66D7-4CAD-A951-16B6FF1A7A1D}"/>
              </a:ext>
            </a:extLst>
          </p:cNvPr>
          <p:cNvSpPr/>
          <p:nvPr/>
        </p:nvSpPr>
        <p:spPr>
          <a:xfrm>
            <a:off x="3901440" y="4642408"/>
            <a:ext cx="4328159" cy="13762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ক্লিনার</a:t>
            </a:r>
            <a:endParaRPr lang="en-US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94D319-FC7B-4084-91EF-C2AE0A8F8940}"/>
              </a:ext>
            </a:extLst>
          </p:cNvPr>
          <p:cNvSpPr/>
          <p:nvPr/>
        </p:nvSpPr>
        <p:spPr>
          <a:xfrm>
            <a:off x="2875439" y="290036"/>
            <a:ext cx="5911374" cy="1638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D2409E-EA72-4FAC-85D1-EB93BF1C20D5}"/>
              </a:ext>
            </a:extLst>
          </p:cNvPr>
          <p:cNvSpPr/>
          <p:nvPr/>
        </p:nvSpPr>
        <p:spPr>
          <a:xfrm>
            <a:off x="1524000" y="2164080"/>
            <a:ext cx="9144000" cy="26314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ক্লিনারের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ার্যাবলী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304167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7193" y="193608"/>
            <a:ext cx="8229682" cy="425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0112" y="1028555"/>
            <a:ext cx="11334307" cy="1024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ব্লিচিং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ক্লিনার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endParaRPr lang="en-US" sz="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7581" y="2412353"/>
            <a:ext cx="11334307" cy="14912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ব্লিচিং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উঠানোর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8846" y="3700039"/>
            <a:ext cx="11291776" cy="14774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ব্লিচিং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 ধ্বংস করার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7833" y="5327083"/>
            <a:ext cx="11274055" cy="14912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 দ্বারা কাচ পরিস্কার করার কৌশল বর্ণনা  করতে পারবে।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43283" y="90517"/>
            <a:ext cx="7518825" cy="1106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</a:t>
            </a:r>
            <a:r>
              <a:rPr lang="as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িং</a:t>
            </a:r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endParaRPr lang="en-US" sz="8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51164" y="1482436"/>
                <a:ext cx="10806545" cy="526472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াপড়ের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সাবান</a:t>
                </a:r>
                <a:r>
                  <a:rPr lang="bn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 ডিটারজেন্ট দিয়ে ধোয়ার পরেও দাগ যায় না। এ সকল ক্ষেত্রে ব্লিচের প্রয়োজন হয়। আমাদের দেশে সবচেয়ে প্রচলিত ব্লিচ হলো ব্লিচিং পাউডার 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Ca(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OCl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)Cl</a:t>
                </a:r>
                <a:r>
                  <a:rPr lang="bn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40℃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Ca(OH)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Cl</a:t>
                </a:r>
                <a:r>
                  <a:rPr lang="en-US" sz="36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en-US" sz="4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Vrinda" panose="020B0502040204020203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চালনা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ব্লিচি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ঊ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পন্ন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Ca(OH)</a:t>
                </a:r>
                <a:r>
                  <a:rPr lang="en-US" sz="40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Cl</a:t>
                </a:r>
                <a:r>
                  <a:rPr lang="en-US" sz="40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Vrinda" panose="020B0502040204020203" pitchFamily="34" charset="0"/>
                  </a:rPr>
                  <a:t>2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Ca(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OCl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)Cl + 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</a:t>
                </a:r>
                <a:r>
                  <a:rPr lang="en-US" sz="40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r>
                  <a:rPr lang="en-US" sz="4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1482436"/>
                <a:ext cx="10806545" cy="52647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6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8CCA48-FF73-4121-B5AD-AC50785E9938}"/>
              </a:ext>
            </a:extLst>
          </p:cNvPr>
          <p:cNvSpPr/>
          <p:nvPr/>
        </p:nvSpPr>
        <p:spPr>
          <a:xfrm>
            <a:off x="2225039" y="130630"/>
            <a:ext cx="7741920" cy="102440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ব্লিচি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ঠানোর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5623D7-D7C1-452D-B734-753F968A05B8}"/>
              </a:ext>
            </a:extLst>
          </p:cNvPr>
          <p:cNvSpPr/>
          <p:nvPr/>
        </p:nvSpPr>
        <p:spPr>
          <a:xfrm>
            <a:off x="238123" y="1363579"/>
            <a:ext cx="11191875" cy="536379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পাউ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হাইপোক্লোরাস এসিড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HClO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 উৎপন্ন করে। হাইপোক্লোরাস এসিড তাৎক্ষনিক বিযোজিত হয়ে জায়মান অক্সিজেন উৎপন্ন করে। এই জায়মান অক্সিজেনের জারণ ক্রিয়ায় কাপড়ের দাগ দূর হয়। জায়মান অক্সিজেন ও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 পানি ও সক্রিয় ক্লোরিন উৎপন্ন হয়। উৎপন্ন ক্লোরিনের জারণ ক্রিয়ায় দাগ দূর হয়।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1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EC17BD-63E9-4097-BE18-262AD7D9D808}"/>
              </a:ext>
            </a:extLst>
          </p:cNvPr>
          <p:cNvSpPr/>
          <p:nvPr/>
        </p:nvSpPr>
        <p:spPr>
          <a:xfrm>
            <a:off x="635103" y="314951"/>
            <a:ext cx="10259115" cy="8637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ঠানোর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475A5C-D14A-4864-9590-54C163E8F8C0}"/>
                  </a:ext>
                </a:extLst>
              </p:cNvPr>
              <p:cNvSpPr/>
              <p:nvPr/>
            </p:nvSpPr>
            <p:spPr>
              <a:xfrm>
                <a:off x="313197" y="1644316"/>
                <a:ext cx="11670444" cy="521368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Ca(</a:t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OCl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)Cl</a:t>
                </a:r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</a:t>
                </a:r>
                <a:r>
                  <a:rPr lang="en-US" sz="48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r>
                  <a:rPr lang="bn-IN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+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CO</a:t>
                </a:r>
                <a:r>
                  <a:rPr lang="en-US" sz="48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CaCO</a:t>
                </a:r>
                <a:r>
                  <a:rPr lang="en-US" sz="4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bn-IN" sz="4800" b="1" baseline="-25000" dirty="0">
                    <a:latin typeface="Times New Roman" panose="02020603050405020304" pitchFamily="18" charset="0"/>
                  </a:rPr>
                  <a:t> </a:t>
                </a:r>
                <a:r>
                  <a:rPr lang="bn-IN" sz="4800" b="1" dirty="0">
                    <a:latin typeface="Times New Roman" panose="02020603050405020304" pitchFamily="18" charset="0"/>
                  </a:rPr>
                  <a:t>+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CaCl</a:t>
                </a:r>
                <a:r>
                  <a:rPr lang="en-US" sz="48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+ 2HClO</a:t>
                </a:r>
              </a:p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HCl + [O]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2HCl + [O]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</a:t>
                </a:r>
                <a:r>
                  <a:rPr lang="en-US" sz="4800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+ 2[Cl]</a:t>
                </a:r>
              </a:p>
              <a:p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জীবাণুনা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িং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পাউডারের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ব্যাপক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উ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 ও 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জীবাণুর প্রোটিননে জারিত করে। ফলে জীবাণু মরে যায়।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475A5C-D14A-4864-9590-54C163E8F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7" y="1644316"/>
                <a:ext cx="11670444" cy="5213684"/>
              </a:xfrm>
              <a:prstGeom prst="roundRect">
                <a:avLst/>
              </a:prstGeom>
              <a:blipFill>
                <a:blip r:embed="rId2"/>
                <a:stretch>
                  <a:fillRect l="-157" t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8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4FD8DB-0DC4-4AC3-AF6E-A7A32D56E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480"/>
            <a:ext cx="9144000" cy="11982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ব্লিচি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ঠানোর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8AF4654-B8EB-4C5F-B027-2EA8E83F1732}"/>
              </a:ext>
            </a:extLst>
          </p:cNvPr>
          <p:cNvSpPr/>
          <p:nvPr/>
        </p:nvSpPr>
        <p:spPr>
          <a:xfrm>
            <a:off x="1673788" y="1627261"/>
            <a:ext cx="8923092" cy="99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[o] = </a:t>
            </a:r>
            <a:r>
              <a:rPr lang="as-IN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র্ণহীন</a:t>
            </a:r>
            <a:r>
              <a:rPr lang="en-US" sz="6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B0585A-052C-4A17-8A78-23867743E6B2}"/>
              </a:ext>
            </a:extLst>
          </p:cNvPr>
          <p:cNvSpPr/>
          <p:nvPr/>
        </p:nvSpPr>
        <p:spPr>
          <a:xfrm>
            <a:off x="1634454" y="2713356"/>
            <a:ext cx="8923092" cy="37382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FFFFB-A72F-46E5-BFA5-CB1804CC4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88" y="2765816"/>
            <a:ext cx="8883757" cy="37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916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শিক্ষক পরিচিতি            পাঠঃ পরিচিতি</vt:lpstr>
      <vt:lpstr>PowerPoint Presentation</vt:lpstr>
      <vt:lpstr>PowerPoint Presentation</vt:lpstr>
      <vt:lpstr>ব্লিচিং পাউডার ও গ্লাস ক্লিনার কী তা বলতে পারবে;  </vt:lpstr>
      <vt:lpstr>PowerPoint Presentation</vt:lpstr>
      <vt:lpstr>PowerPoint Presentation</vt:lpstr>
      <vt:lpstr>PowerPoint Presentation</vt:lpstr>
      <vt:lpstr>ব্লিচিং পাউডারের দাগ উঠানোর কৌশল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8801715764724</cp:lastModifiedBy>
  <cp:revision>93</cp:revision>
  <dcterms:created xsi:type="dcterms:W3CDTF">2018-10-04T10:49:46Z</dcterms:created>
  <dcterms:modified xsi:type="dcterms:W3CDTF">2021-07-10T11:32:53Z</dcterms:modified>
</cp:coreProperties>
</file>