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75" r:id="rId10"/>
    <p:sldId id="264" r:id="rId11"/>
    <p:sldId id="265" r:id="rId12"/>
    <p:sldId id="274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8F2B2-E230-41B7-B600-F85B6E58DA93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9FD58-D29B-40F0-AB33-6BFE648B3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40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54AF-4D94-4C60-9DEA-E3CE6D0DD5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096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9FD58-D29B-40F0-AB33-6BFE648B32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20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1C43718-A069-4E45-A660-E1726B846FB8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23C447B-897C-4F3C-8DDA-43D9A2A39B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10640"/>
            <a:ext cx="9144000" cy="5547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82603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068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295400"/>
            <a:ext cx="914400" cy="685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1909" y="5093133"/>
            <a:ext cx="914400" cy="609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4300" y="5686137"/>
            <a:ext cx="2209800" cy="14773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2400" b="1" dirty="0">
                <a:latin typeface="NikoshBAN" pitchFamily="2" charset="0"/>
                <a:cs typeface="NikoshBAN" pitchFamily="2" charset="0"/>
              </a:rPr>
              <a:t>বলের দ্বারা কাজ 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ধনাত্মক কাজ</a:t>
            </a:r>
          </a:p>
          <a:p>
            <a:pPr algn="ctr" eaLnBrk="1" hangingPunct="1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486891" y="5716588"/>
            <a:ext cx="2438400" cy="16312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400" b="1" dirty="0">
                <a:latin typeface="NikoshBAN" pitchFamily="2" charset="0"/>
                <a:cs typeface="NikoshBAN" pitchFamily="2" charset="0"/>
              </a:rPr>
              <a:t>বলের বিপরীতে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algn="ctr" eaLnBrk="1" hangingPunct="1"/>
            <a:r>
              <a:rPr lang="bn-BD" sz="2400" b="1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ঋনাত্মক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কাজ</a:t>
            </a:r>
          </a:p>
          <a:p>
            <a:pPr eaLnBrk="1" hangingPunct="1"/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 rot="5400000">
            <a:off x="-190499" y="3848100"/>
            <a:ext cx="3733800" cy="31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" idx="0"/>
          </p:cNvCxnSpPr>
          <p:nvPr/>
        </p:nvCxnSpPr>
        <p:spPr>
          <a:xfrm>
            <a:off x="3557154" y="1638300"/>
            <a:ext cx="51955" cy="345483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932218" y="1752600"/>
            <a:ext cx="3276600" cy="304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40128" y="2667000"/>
            <a:ext cx="762000" cy="685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3400" y="2667000"/>
            <a:ext cx="0" cy="10652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380018" y="3048648"/>
            <a:ext cx="1828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51909" y="2366062"/>
            <a:ext cx="0" cy="104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8153400" y="666571"/>
            <a:ext cx="38100" cy="2363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7700" y="2667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667000" y="263904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560127" y="3134883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অভিকেন্দ্র বল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5400000">
            <a:off x="7281898" y="1617326"/>
            <a:ext cx="2592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বস্তুর গতির অভিমুখ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19800" y="5257800"/>
            <a:ext cx="2558528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শূণ্য কাজ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949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14061E-7 L -3.33333E-6 0.532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00295 -0.58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1065 C 0.02049 0.10463 -0.0401 0.22616 -0.13454 0.25463 C -0.22881 0.28426 -0.32152 0.2118 -0.34184 0.0963 C -0.36284 -0.02176 -0.30329 -0.13958 -0.20833 -0.16945 C -0.11475 -0.19884 -0.02152 -0.1294 -0.00173 -0.01065 Z " pathEditMode="relative" rAng="4607437" ptsTypes="fffff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0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3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03059"/>
            <a:ext cx="86002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বলের বিরুদ্ধে কাজ বা  ঋণাত্মক কাজঃ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বল প্রয়োগের ফলে বলের প্রয়োগ বিন্দু বলের  বিপরীত দিকে সরে যায় বা বলের   বিপরীত দিকে সরণের উপাংশ থাকে ,বল ও বলের বিপরীতে  সরণের উপাংশের গুণফলকে  বলের  বিরুদ্ধে কাজ বা  ঋণাত্মক কাজ বলে।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36" y="533399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বলের  দ্বারা কাজ বা  ধণাত্মক কাজঃ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বল প্রয়োগের ফলে বলের প্রয়োগ বিন্দু বলের  দিকে সরে যায় বা বলের দিকে সরণের উপাংশ থাকে ,বল ও বলের দিকে সরণের উপাংশের গুণফলকে  বলের  দ্বারা কাজ বা  ধণাত্মক কাজ বলে।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0386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শূণ্য কাজঃ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বল প্রয়োগ করা সত্বেও যদি কোনো বস্তুর সরণ না ঘটে তবে প্রযুক্ত বল কোনো কাজ করে না।একে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শূণ্য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 বলে।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685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724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228600" y="2828342"/>
                <a:ext cx="8915400" cy="1297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*একটি 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কণার উপর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bn-BD" sz="36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𝐹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600" dirty="0">
                    <a:cs typeface="NikoshBAN" pitchFamily="2" charset="0"/>
                  </a:rPr>
                  <a:t>6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en-US" sz="3600" dirty="0">
                    <a:cs typeface="NikoshBAN" pitchFamily="2" charset="0"/>
                  </a:rPr>
                  <a:t>3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600" dirty="0">
                    <a:cs typeface="NikoshBAN" pitchFamily="2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600" dirty="0">
                    <a:cs typeface="NikoshBAN" pitchFamily="2" charset="0"/>
                  </a:rPr>
                  <a:t>N 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বল প্রয়োগে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3600" dirty="0">
                    <a:latin typeface="Shonar Bangla" pitchFamily="34" charset="0"/>
                    <a:cs typeface="Shonar Bangla" pitchFamily="34" charset="0"/>
                  </a:rPr>
                  <a:t/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/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=(</a:t>
                </a:r>
                <a:r>
                  <a:rPr lang="en-US" sz="3600" dirty="0">
                    <a:cs typeface="NikoshBAN" pitchFamily="2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+</a:t>
                </a:r>
                <a:r>
                  <a:rPr lang="en-US" sz="3600" dirty="0">
                    <a:cs typeface="NikoshBAN" pitchFamily="2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-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600" dirty="0">
                    <a:cs typeface="NikoshBAN" pitchFamily="2" charset="0"/>
                  </a:rPr>
                  <a:t>m </a:t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সরণ হয়।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3600" dirty="0">
                    <a:latin typeface="NikoshBAN" pitchFamily="2" charset="0"/>
                    <a:cs typeface="NikoshBAN" pitchFamily="2" charset="0"/>
                  </a:rPr>
                  <a:t>কৃতকাজ নির্ণয় কর।</a:t>
                </a:r>
                <a:endParaRPr lang="en-US" sz="36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28342"/>
                <a:ext cx="8915400" cy="1297343"/>
              </a:xfrm>
              <a:prstGeom prst="rect">
                <a:avLst/>
              </a:prstGeom>
              <a:blipFill rotWithShape="1">
                <a:blip r:embed="rId2"/>
                <a:stretch>
                  <a:fillRect l="-2120" t="-7512" b="-17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7399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4724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291" y="16002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 -১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 একটি স্কেলার রাশি –ব্যাখ্যা কর।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654" y="2164193"/>
            <a:ext cx="7606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-২ 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কখন ধনাত্মক,</a:t>
            </a:r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ঋণাত্মক  এবং শূণ্য হয়- তার শর্তগুলো লিখ।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166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055" y="228600"/>
            <a:ext cx="43434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53" y="936486"/>
            <a:ext cx="8672947" cy="25132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270162" y="3352800"/>
                <a:ext cx="8728365" cy="123110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১)একটি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ঘোড়া ভূমির সাথে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60</m:t>
                    </m:r>
                    <m:r>
                      <a:rPr lang="bn-BD" sz="2800" i="1">
                        <a:latin typeface="Cambria Math"/>
                        <a:ea typeface="Cambria Math"/>
                        <a:cs typeface="NikoshBAN" pitchFamily="2" charset="0"/>
                      </a:rPr>
                      <m:t>° 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কোণে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120</m:t>
                    </m:r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𝑁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বল প্রয়োগে একটি বস্তুকে টেনে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3</m:t>
                    </m:r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𝑚</m:t>
                    </m:r>
                    <m:sSup>
                      <m:sSupPr>
                        <m:ctrlPr>
                          <a:rPr lang="bn-BD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sup>
                    </m:sSup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সমবেগে সরাতে থাকে।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10</m:t>
                    </m:r>
                    <m:func>
                      <m:funcPr>
                        <m:ctrlPr>
                          <a:rPr lang="bn-BD" sz="2800" i="1">
                            <a:latin typeface="Cambria Math"/>
                            <a:cs typeface="NikoshBAN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bn-BD" sz="2800">
                            <a:latin typeface="Cambria Math"/>
                            <a:cs typeface="NikoshBAN" pitchFamily="2" charset="0"/>
                          </a:rPr>
                          <m:t>min</m:t>
                        </m:r>
                      </m:fName>
                      <m:e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এ ঘোড়াটি কত কাজ করবে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62" y="3352800"/>
                <a:ext cx="8728365" cy="1231106"/>
              </a:xfrm>
              <a:prstGeom prst="rect">
                <a:avLst/>
              </a:prstGeom>
              <a:blipFill rotWithShape="1">
                <a:blip r:embed="rId3"/>
                <a:stretch>
                  <a:fillRect l="-1397" t="-3960" r="-838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242453" y="4680887"/>
                <a:ext cx="867294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BD" sz="2800" dirty="0"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3</m:t>
                    </m:r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kg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ভরের একটি বস্তুর ওপর</a:t>
                </a:r>
                <a:r>
                  <a:rPr lang="bn-BD" sz="2800" dirty="0"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12</m:t>
                    </m:r>
                  </m:oMath>
                </a14:m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N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/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এর একটি উর্দ্ধমুখি বল প্রয়োগ করে সেটিকে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10</m:t>
                    </m:r>
                    <m:r>
                      <a:rPr lang="bn-BD" sz="28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m 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উচ্চতায় তোলা হয়।  উর্দ্ধমুখি বল কর্তৃক কৃত কাজ এবং অভিকর্ষ বলের বিরুদ্ধে কৃত কাজ নির্ণয় কর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53" y="4680887"/>
                <a:ext cx="8672947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476" t="-3524" r="-914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86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762000"/>
            <a:ext cx="7010400" cy="4876800"/>
          </a:xfrm>
          <a:prstGeom prst="roundRect">
            <a:avLst>
              <a:gd name="adj" fmla="val 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443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4267200" cy="38472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প্রভাষক,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পদার্থবিজ্ঞা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ন,</a:t>
            </a: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কাতলাসেন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কাদেরিয়া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(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এ)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1 জন-এর একটি ছবি হতে পার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1000"/>
            <a:ext cx="4343399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99667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510" y="381000"/>
            <a:ext cx="4876800" cy="769441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3693481"/>
            <a:ext cx="2171700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734271" y="1371543"/>
            <a:ext cx="1581150" cy="2293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628" y="3810000"/>
            <a:ext cx="2432469" cy="1931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1385398"/>
            <a:ext cx="2695951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649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03425"/>
            <a:ext cx="4114800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743200"/>
            <a:ext cx="7848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Work)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7527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46482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8686800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কাজের ধারনা ব্যাখ্যা করতে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 ও সরণের সাথে কাজের ভেক্টর সম্পর্ক বিশ্লেষণ করতে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ধনাত্মক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ঋণাত্মক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শূণ্য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 ব্যাখ্যা করতে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 সম্পর্কিত বিভিন্ন গাণিতিক সমস্যা সমাধান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35857181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0640" y="3060495"/>
            <a:ext cx="67839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10" y="5105400"/>
            <a:ext cx="1219200" cy="70788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8510" y="5108692"/>
            <a:ext cx="1389234" cy="70788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7910" y="5105400"/>
            <a:ext cx="1059645" cy="707886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5510" y="5105398"/>
            <a:ext cx="1619290" cy="707886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0110" y="5105398"/>
            <a:ext cx="1312360" cy="707886"/>
          </a:xfrm>
          <a:prstGeom prst="rect">
            <a:avLst/>
          </a:prstGeom>
          <a:solidFill>
            <a:srgbClr val="75FB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10" y="717118"/>
            <a:ext cx="6496090" cy="4007282"/>
          </a:xfrm>
          <a:prstGeom prst="rect">
            <a:avLst/>
          </a:prstGeom>
          <a:gradFill flip="none" rotWithShape="1">
            <a:gsLst>
              <a:gs pos="0">
                <a:srgbClr val="50FA64">
                  <a:tint val="66000"/>
                  <a:satMod val="160000"/>
                </a:srgbClr>
              </a:gs>
              <a:gs pos="50000">
                <a:srgbClr val="50FA64">
                  <a:tint val="44500"/>
                  <a:satMod val="160000"/>
                </a:srgbClr>
              </a:gs>
              <a:gs pos="100000">
                <a:srgbClr val="50FA64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05600" y="3025914"/>
            <a:ext cx="889987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33127" y="3373789"/>
            <a:ext cx="2372473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47800" y="3358549"/>
            <a:ext cx="100969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30362" y="3993718"/>
            <a:ext cx="4294438" cy="584775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ফুটবলটি দূরে সরে যাচ্ছে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14800" y="725269"/>
            <a:ext cx="3930884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ফুটবলে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প্রয়োগ করা হচ্ছে?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729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9" grpId="0" animBg="1"/>
      <p:bldP spid="1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6096000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কাজ কী?</a:t>
            </a:r>
            <a:endParaRPr lang="en-US" sz="4800" u="sng" dirty="0"/>
          </a:p>
        </p:txBody>
      </p:sp>
      <p:sp>
        <p:nvSpPr>
          <p:cNvPr id="3" name="Rectangle 2"/>
          <p:cNvSpPr/>
          <p:nvPr/>
        </p:nvSpPr>
        <p:spPr>
          <a:xfrm>
            <a:off x="1143000" y="18288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কোন বস্তুর উপর বল প্রয়োগ করলে যদি বলের প্রয়োগ বিন্দুর সরন ঘটে কেবলমাত্র তখনই কাজ বুঝায়।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8857" y="5239810"/>
            <a:ext cx="6795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কাজ=প্রযুক্ত বল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বলের অভিমুখে বলের প্রয়োগ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বিন্দুর সরণ।</a:t>
            </a:r>
            <a:endParaRPr lang="en-US" sz="28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7891662"/>
              </p:ext>
            </p:extLst>
          </p:nvPr>
        </p:nvGraphicFramePr>
        <p:xfrm>
          <a:off x="2628900" y="5943600"/>
          <a:ext cx="1600200" cy="522288"/>
        </p:xfrm>
        <a:graphic>
          <a:graphicData uri="http://schemas.openxmlformats.org/presentationml/2006/ole">
            <p:oleObj spid="_x0000_s1083" name="Equation" r:id="rId4" imgW="482391" imgH="165028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1981200" y="3733800"/>
            <a:ext cx="1219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40085" y="4114800"/>
            <a:ext cx="55754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4228" y="3667779"/>
            <a:ext cx="55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429000" y="453415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962400" y="4534156"/>
            <a:ext cx="35052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68591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65 0.00208 L 0.14445 1.11022E-1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2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5 1.11022E-16 L 0.59167 1.11022E-1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24200" y="1731818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16235" y="1861899"/>
            <a:ext cx="170796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" idx="6"/>
          </p:cNvCxnSpPr>
          <p:nvPr/>
        </p:nvCxnSpPr>
        <p:spPr>
          <a:xfrm flipV="1">
            <a:off x="3429000" y="1861900"/>
            <a:ext cx="3200400" cy="223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49782" y="233990"/>
            <a:ext cx="3048000" cy="1579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4111336" y="1371600"/>
            <a:ext cx="381000" cy="665018"/>
          </a:xfrm>
          <a:prstGeom prst="arc">
            <a:avLst>
              <a:gd name="adj1" fmla="val 16200000"/>
              <a:gd name="adj2" fmla="val 416662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4301836" y="1297906"/>
                <a:ext cx="762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836" y="1297906"/>
                <a:ext cx="7620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r="-96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6497782" y="233990"/>
            <a:ext cx="0" cy="16279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29400" y="1861899"/>
            <a:ext cx="762000" cy="11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/>
              <p:cNvSpPr txBox="1"/>
              <p:nvPr/>
            </p:nvSpPr>
            <p:spPr>
              <a:xfrm>
                <a:off x="4301836" y="762000"/>
                <a:ext cx="762000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836" y="762000"/>
                <a:ext cx="762000" cy="508857"/>
              </a:xfrm>
              <a:prstGeom prst="rect">
                <a:avLst/>
              </a:prstGeom>
              <a:blipFill rotWithShape="1">
                <a:blip r:embed="rId4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2743200" y="1910256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TextBox 32"/>
              <p:cNvSpPr txBox="1"/>
              <p:nvPr/>
            </p:nvSpPr>
            <p:spPr>
              <a:xfrm>
                <a:off x="4492336" y="1805785"/>
                <a:ext cx="18149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/>
                  <a:t>Scos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336" y="1805785"/>
                <a:ext cx="1814946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6397336" y="26172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6134100" y="185195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676400" y="1371600"/>
                <a:ext cx="1219200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F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371600"/>
                <a:ext cx="1219200" cy="506421"/>
              </a:xfrm>
              <a:prstGeom prst="rect">
                <a:avLst/>
              </a:prstGeom>
              <a:blipFill rotWithShape="1">
                <a:blip r:embed="rId6"/>
                <a:stretch>
                  <a:fillRect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015836" y="278266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= বল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বলের দিকে সরনের  উপাংশ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= সরনের দিকে বলের  উপাংশ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সরন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6299527"/>
              </p:ext>
            </p:extLst>
          </p:nvPr>
        </p:nvGraphicFramePr>
        <p:xfrm>
          <a:off x="3060411" y="3613666"/>
          <a:ext cx="2482850" cy="1112837"/>
        </p:xfrm>
        <a:graphic>
          <a:graphicData uri="http://schemas.openxmlformats.org/presentationml/2006/ole">
            <p:oleObj spid="_x0000_s2201" name="Equation" r:id="rId7" imgW="965160" imgH="431640" progId="Equation.3">
              <p:embed/>
            </p:oleObj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7646129"/>
              </p:ext>
            </p:extLst>
          </p:nvPr>
        </p:nvGraphicFramePr>
        <p:xfrm>
          <a:off x="3429000" y="4114800"/>
          <a:ext cx="2133600" cy="644525"/>
        </p:xfrm>
        <a:graphic>
          <a:graphicData uri="http://schemas.openxmlformats.org/presentationml/2006/ole">
            <p:oleObj spid="_x0000_s2202" name="Equation" r:id="rId8" imgW="723586" imgH="203112" progId="Equation.3">
              <p:embed/>
            </p:oleObj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5101108"/>
              </p:ext>
            </p:extLst>
          </p:nvPr>
        </p:nvGraphicFramePr>
        <p:xfrm>
          <a:off x="2895600" y="4800600"/>
          <a:ext cx="1698625" cy="717550"/>
        </p:xfrm>
        <a:graphic>
          <a:graphicData uri="http://schemas.openxmlformats.org/presentationml/2006/ole">
            <p:oleObj spid="_x0000_s2203" name="Equation" r:id="rId9" imgW="571252" imgH="215806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75605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8763000" cy="2181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কাজের একক কি?</a:t>
            </a:r>
          </a:p>
          <a:p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কাজের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Nm 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dirty="0" smtClean="0">
                <a:latin typeface="Times New Roman" pitchFamily="18" charset="0"/>
                <a:cs typeface="Times New Roman" pitchFamily="18" charset="0"/>
              </a:rPr>
              <a:t>Joule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8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749</TotalTime>
  <Words>310</Words>
  <Application>Microsoft Office PowerPoint</Application>
  <PresentationFormat>On-screen Show (4:3)</PresentationFormat>
  <Paragraphs>75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Foundry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shuvankar paul</dc:creator>
  <cp:lastModifiedBy>User</cp:lastModifiedBy>
  <cp:revision>84</cp:revision>
  <dcterms:created xsi:type="dcterms:W3CDTF">2017-01-17T15:37:42Z</dcterms:created>
  <dcterms:modified xsi:type="dcterms:W3CDTF">2021-04-12T13:39:49Z</dcterms:modified>
</cp:coreProperties>
</file>