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3" r:id="rId5"/>
    <p:sldId id="264" r:id="rId6"/>
    <p:sldId id="273" r:id="rId7"/>
    <p:sldId id="265" r:id="rId8"/>
    <p:sldId id="266" r:id="rId9"/>
    <p:sldId id="267" r:id="rId10"/>
    <p:sldId id="277" r:id="rId11"/>
    <p:sldId id="269" r:id="rId12"/>
    <p:sldId id="270" r:id="rId13"/>
    <p:sldId id="271" r:id="rId14"/>
    <p:sldId id="274" r:id="rId15"/>
    <p:sldId id="275" r:id="rId16"/>
    <p:sldId id="272" r:id="rId17"/>
    <p:sldId id="276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 snapToGrid="0">
      <p:cViewPr varScale="1">
        <p:scale>
          <a:sx n="29" d="100"/>
          <a:sy n="29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604FD-3A77-4DF9-8A23-560AD74DD4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108834-5DA8-44EB-91C4-16422AC1F3CA}" type="pres">
      <dgm:prSet presAssocID="{710604FD-3A77-4DF9-8A23-560AD74DD468}" presName="diagram" presStyleCnt="0">
        <dgm:presLayoutVars>
          <dgm:dir/>
          <dgm:resizeHandles val="exact"/>
        </dgm:presLayoutVars>
      </dgm:prSet>
      <dgm:spPr/>
    </dgm:pt>
  </dgm:ptLst>
  <dgm:cxnLst>
    <dgm:cxn modelId="{8D5E8840-85BA-41F0-976C-241C136364B3}" type="presOf" srcId="{710604FD-3A77-4DF9-8A23-560AD74DD468}" destId="{7A108834-5DA8-44EB-91C4-16422AC1F3C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07EA-88BF-4B1D-B52F-070792BDD31C}" type="datetimeFigureOut">
              <a:rPr lang="en-US" smtClean="0"/>
              <a:t>11/7/21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66718-27DD-424A-B787-FE7BE0462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9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66718-27DD-424A-B787-FE7BE0462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66718-27DD-424A-B787-FE7BE0462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1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9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1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7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1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76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0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3BE3-9856-4985-9471-920282A44AD3}" type="datetimeFigureOut">
              <a:rPr lang="en-US" smtClean="0"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F5D85B-5B1E-4906-970E-93487D4408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ecineprophetique.forumactif.org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omsson1/2431572484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n.m.wikipedia.org/wiki/%E0%A6%97%E0%A6%AF%E0%A6%BC%E0%A6%BE%E0%A6%B2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pecies.wikimedia.org/wiki/Bubalus_arnee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343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22960&amp;picture=welcome-lobster-text-titl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8%E0%A6%A6%E0%A7%81%E0%A6%B2_%E0%A6%86%E0%A6%AF%E0%A6%B9%E0%A6%B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Qurbani_in_Hunza_ganish_1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F05E-C07F-4E2E-ABC6-F73D5C57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291358-60DF-4F01-88E3-6C9A4113E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377" y="477264"/>
            <a:ext cx="10791570" cy="52612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A7D4C-B082-4E67-909E-6DE767709BD2}"/>
              </a:ext>
            </a:extLst>
          </p:cNvPr>
          <p:cNvSpPr txBox="1"/>
          <p:nvPr/>
        </p:nvSpPr>
        <p:spPr>
          <a:xfrm>
            <a:off x="4533900" y="3699288"/>
            <a:ext cx="3438525" cy="72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edecineprophetique.forumactif.or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0253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D053-B7FE-439F-A942-EB1CC985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>
                <a:solidFill>
                  <a:srgbClr val="FF0000"/>
                </a:solidFill>
              </a:rPr>
              <a:t>কুরবানির পশু ও এদের শর্তাবলীঃ</a:t>
            </a:r>
            <a:br>
              <a:rPr lang="bn-BD" dirty="0"/>
            </a:br>
            <a:br>
              <a:rPr lang="bn-BD" dirty="0"/>
            </a:br>
            <a:br>
              <a:rPr lang="bn-BD" dirty="0"/>
            </a:br>
            <a:r>
              <a:rPr lang="bn-BD" dirty="0"/>
              <a:t>সকল হালাল প্রাণীই কুরবানি করা বৈধ নয়। নির্দিষ্ট ৬টি পশু </a:t>
            </a:r>
            <a:br>
              <a:rPr lang="bn-BD" dirty="0"/>
            </a:br>
            <a:r>
              <a:rPr lang="bn-BD" dirty="0"/>
              <a:t>নির্দিষ্ট শর্ত সাপেক্ষে কুরবানি বৈধ। পশু হতে হবে সুস্থ্য,সবল ও</a:t>
            </a:r>
            <a:br>
              <a:rPr lang="bn-BD" dirty="0"/>
            </a:br>
            <a:r>
              <a:rPr lang="bn-BD" dirty="0"/>
              <a:t>ত্রুটিমুক্ত। নিচের  স্লাইট গুলোতে কোন কোন পশু দ্বারা কুরবানি</a:t>
            </a:r>
            <a:br>
              <a:rPr lang="bn-BD" dirty="0"/>
            </a:br>
            <a:r>
              <a:rPr lang="bn-BD" dirty="0"/>
              <a:t>বৈধ এবং কোন কোন  ত্রুটির কারণে কুরবানি ব</a:t>
            </a:r>
            <a:r>
              <a:rPr lang="bn-IN" dirty="0"/>
              <a:t>ৈধ</a:t>
            </a:r>
            <a:r>
              <a:rPr lang="bn-BD" dirty="0"/>
              <a:t> নয় তা </a:t>
            </a:r>
            <a:br>
              <a:rPr lang="bn-BD" dirty="0"/>
            </a:br>
            <a:r>
              <a:rPr lang="bn-BD" dirty="0"/>
              <a:t>বর্ণনা করা হল-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1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606CB-1D0C-45B0-B5BE-2D5B4FFC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বকরি,ভেড়া,দুম্বা 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0BBDC-EF6D-4F34-8DA3-71D586F7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/>
              <a:t>এ পশুগুলোর বয়স এক বছর পূর্ণ হতে হবে। তবে ৬ মাসের বাচ্চা যদি ১ বছরের বাচ্চার মতো দেখায় তবে তা দ্বারা কুরবানি শুদ্ধ হবে। এসব প্রাণী এক জনের পক্ষ থেকে</a:t>
            </a:r>
          </a:p>
          <a:p>
            <a:r>
              <a:rPr lang="bn-BD" dirty="0"/>
              <a:t>কুরবানি করতে হবে।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50F66-DDF1-4EDC-AC7F-88E54A0F5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0450" y="2919047"/>
            <a:ext cx="30480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8C3553-9809-441F-BC83-2BDD506EA3CE}"/>
              </a:ext>
            </a:extLst>
          </p:cNvPr>
          <p:cNvSpPr txBox="1"/>
          <p:nvPr/>
        </p:nvSpPr>
        <p:spPr>
          <a:xfrm>
            <a:off x="7990450" y="527538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thomsson1/243157248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3140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B67C-91A7-479D-85AE-60FD31C1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গরু/ মহিষ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94CE8-1819-4D9A-873C-0E703B0BD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/>
              <a:t>গরু মহিষের বয়স কমপক্ষে ২ বছর পূর্ণ হতে হবে।গরু,</a:t>
            </a:r>
          </a:p>
          <a:p>
            <a:r>
              <a:rPr lang="bn-BD" dirty="0"/>
              <a:t>মহিষ, উট ১-৭ জনে জোড় বিজোড় সকল সংখ্যায় কুরবানি করা বৈধ। এক অংশ কে ভগ্নাংশ করা যাবেনা। </a:t>
            </a:r>
          </a:p>
          <a:p>
            <a:r>
              <a:rPr lang="bn-BD" dirty="0"/>
              <a:t>তবে সকলের উদ্দেশ্য হতে হবে আল্লাহর সন্তুষ্টি অর্জন।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33209-AD6A-422B-850B-C8E7D2D6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7865" y="3055962"/>
            <a:ext cx="3457575" cy="2293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9943FB-BE16-4842-93C3-BE8FCE40F2F7}"/>
              </a:ext>
            </a:extLst>
          </p:cNvPr>
          <p:cNvSpPr txBox="1"/>
          <p:nvPr/>
        </p:nvSpPr>
        <p:spPr>
          <a:xfrm>
            <a:off x="8127902" y="5111682"/>
            <a:ext cx="285750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n.m.wikipedia.org/wiki/%E0%A6%97%E0%A6%AF%E0%A6%BC%E0%A6%BE%E0%A6%B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15FD0B-C5C6-439F-93EC-002C45C6C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51907" y="663315"/>
            <a:ext cx="3325091" cy="2380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9BEB6A-F4E1-4EF5-9B5A-5D7609957BF2}"/>
              </a:ext>
            </a:extLst>
          </p:cNvPr>
          <p:cNvSpPr txBox="1"/>
          <p:nvPr/>
        </p:nvSpPr>
        <p:spPr>
          <a:xfrm>
            <a:off x="7685652" y="3173029"/>
            <a:ext cx="3657600" cy="2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species.wikimedia.org/wiki/Bubalus_arne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9466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64B440-872A-49A2-B42B-5C1801FE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4556" y="1974770"/>
            <a:ext cx="3031649" cy="2908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A588AA-CFF5-4FF0-8046-84184D265156}"/>
              </a:ext>
            </a:extLst>
          </p:cNvPr>
          <p:cNvSpPr txBox="1"/>
          <p:nvPr/>
        </p:nvSpPr>
        <p:spPr>
          <a:xfrm>
            <a:off x="5568721" y="6928919"/>
            <a:ext cx="7863318" cy="8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ngimg.com/download/2343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193CD4-E26A-4F84-AD45-51A38866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         উট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AD51D2-43E6-4193-B2A9-10EC5EF81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/>
              <a:t>উটের বয়স কমপক্ষে ৫ বছর পূর্ণ হতে হবে।</a:t>
            </a:r>
          </a:p>
          <a:p>
            <a:r>
              <a:rPr lang="bn-BD" dirty="0"/>
              <a:t>#তবে ফিকহুল ইসলামি প্রনেতার মতে উট ৬ বছরের ও </a:t>
            </a:r>
          </a:p>
          <a:p>
            <a:r>
              <a:rPr lang="bn-BD" dirty="0"/>
              <a:t>গরু, মহিষ ৩ বছরের হতে হবে।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5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D3B3C-7448-4545-A001-CF9CE3BB1DBA}"/>
              </a:ext>
            </a:extLst>
          </p:cNvPr>
          <p:cNvSpPr txBox="1"/>
          <p:nvPr/>
        </p:nvSpPr>
        <p:spPr>
          <a:xfrm>
            <a:off x="940706" y="689317"/>
            <a:ext cx="8289449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  </a:t>
            </a:r>
            <a:r>
              <a:rPr lang="bn-BD" sz="2400" dirty="0"/>
              <a:t> </a:t>
            </a:r>
            <a:r>
              <a:rPr lang="ar-SA" sz="2400" dirty="0">
                <a:solidFill>
                  <a:srgbClr val="FF0000"/>
                </a:solidFill>
              </a:rPr>
              <a:t>عمياء</a:t>
            </a:r>
            <a:r>
              <a:rPr lang="bn-BD" sz="2400" dirty="0">
                <a:solidFill>
                  <a:srgbClr val="FF0000"/>
                </a:solidFill>
              </a:rPr>
              <a:t> তথা অন্ধ প্রাণী কুরবানির বিধানঃ</a:t>
            </a:r>
            <a:r>
              <a:rPr lang="bn-BD" dirty="0"/>
              <a:t> </a:t>
            </a:r>
          </a:p>
          <a:p>
            <a:r>
              <a:rPr lang="bn-BD" dirty="0"/>
              <a:t>ইসলামি শরিয়তের দৃষ্টিতে যে প্রাণীর দুই চোখ অন্ধ সে প্রানি দ্বারা কুরবানি বৈধ নয়। </a:t>
            </a:r>
          </a:p>
          <a:p>
            <a:r>
              <a:rPr lang="bn-BD" dirty="0"/>
              <a:t>তবে যদি দৃষ্টি শক্তি অর্ধেকের কম লোপ পায় সে প্রানি দিয়ে কুরবানি চলবে ।কেননা </a:t>
            </a:r>
          </a:p>
          <a:p>
            <a:r>
              <a:rPr lang="bn-BD" dirty="0"/>
              <a:t>কায়দা হল –হুকুম অধিকাংশের ভিত্তিতেই হয়ে থাকে।  </a:t>
            </a:r>
          </a:p>
          <a:p>
            <a:endParaRPr lang="bn-BD" dirty="0"/>
          </a:p>
          <a:p>
            <a:r>
              <a:rPr lang="ar-SA" sz="2000" dirty="0">
                <a:solidFill>
                  <a:srgbClr val="FF0000"/>
                </a:solidFill>
              </a:rPr>
              <a:t>عرجاء</a:t>
            </a:r>
            <a:r>
              <a:rPr lang="bn-BD" sz="2000" dirty="0">
                <a:solidFill>
                  <a:srgbClr val="FF0000"/>
                </a:solidFill>
              </a:rPr>
              <a:t> তথা লেংড়া, খোঁড়া বা বিকলাঙ্গ প্রাণী কুরবানির বিধানঃ</a:t>
            </a:r>
          </a:p>
          <a:p>
            <a:r>
              <a:rPr lang="bn-BD" dirty="0"/>
              <a:t>যদি এমন লেংড়া বা বিকলাঙ্গ যে পায়ে হেঁটে যবায়ের স্থান পর্যন্ত যেতে সক্ষম হয় না ।</a:t>
            </a:r>
          </a:p>
          <a:p>
            <a:r>
              <a:rPr lang="bn-BD" dirty="0"/>
              <a:t>ফিকহবিদ গনের ঐক্য মতে এমন দিয়ে কুরবানি বৈধ নয়। </a:t>
            </a:r>
          </a:p>
          <a:p>
            <a:r>
              <a:rPr lang="bn-BD" dirty="0"/>
              <a:t>তবে যদি কুরবানির স্থান পর্যন্ত হেতে যেতে সক্ষম হয় তবে ঐ পশু দিয়ে কুরবানি বৈধ </a:t>
            </a:r>
          </a:p>
          <a:p>
            <a:r>
              <a:rPr lang="bn-BD" dirty="0"/>
              <a:t>হবে। </a:t>
            </a:r>
          </a:p>
          <a:p>
            <a:endParaRPr lang="bn-BD" sz="2000" dirty="0">
              <a:solidFill>
                <a:srgbClr val="FF000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الثولاء</a:t>
            </a:r>
            <a:r>
              <a:rPr lang="bn-BD" sz="2000" dirty="0">
                <a:solidFill>
                  <a:srgbClr val="FF0000"/>
                </a:solidFill>
              </a:rPr>
              <a:t> তথা পাগল প্রাণী দিয়ে কুরবানির বিধানঃ</a:t>
            </a:r>
          </a:p>
          <a:p>
            <a:r>
              <a:rPr lang="ar-SA" dirty="0"/>
              <a:t>ثولاء  </a:t>
            </a:r>
            <a:r>
              <a:rPr lang="bn-BD" dirty="0"/>
              <a:t> বলা হয়  এমন পাগল প্রাণীকে যে খাদ্য ও পানীয় গ্রহণ করে।</a:t>
            </a:r>
          </a:p>
          <a:p>
            <a:r>
              <a:rPr lang="bn-BD" dirty="0"/>
              <a:t> যা অস্বাভাবিক আচরণ করে এমন প্রাণী যদি ঘাষ পানি খাওয়া ছেঁড়ে দেয় ,তাহলে তা </a:t>
            </a:r>
          </a:p>
          <a:p>
            <a:r>
              <a:rPr lang="bn-BD" dirty="0"/>
              <a:t>দ্বারা কুরবানি যায়েজ হবেনা। </a:t>
            </a:r>
          </a:p>
          <a:p>
            <a:r>
              <a:rPr lang="bn-BD" dirty="0"/>
              <a:t>যদি ঘাষ পানি খায় তাহলে কুরবানির উপযুক্ত বলে বিবেচিত হবে।</a:t>
            </a:r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r>
              <a:rPr lang="bn-BD" dirty="0"/>
              <a:t>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7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8B6DD2-76E8-4A23-B5A8-F4AA6C667F51}"/>
              </a:ext>
            </a:extLst>
          </p:cNvPr>
          <p:cNvSpPr txBox="1"/>
          <p:nvPr/>
        </p:nvSpPr>
        <p:spPr>
          <a:xfrm>
            <a:off x="942535" y="717452"/>
            <a:ext cx="9353843" cy="8494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sz="2000" dirty="0">
              <a:solidFill>
                <a:srgbClr val="FF0000"/>
              </a:solidFill>
            </a:endParaRPr>
          </a:p>
          <a:p>
            <a:r>
              <a:rPr lang="bn-BD" sz="2000" dirty="0">
                <a:solidFill>
                  <a:srgbClr val="FF0000"/>
                </a:solidFill>
              </a:rPr>
              <a:t>লেজ ও কান কাটা প্রাণী কুরবানির বিধানঃ</a:t>
            </a:r>
            <a:r>
              <a:rPr lang="bn-BD" dirty="0"/>
              <a:t> </a:t>
            </a:r>
          </a:p>
          <a:p>
            <a:r>
              <a:rPr lang="bn-BD" dirty="0"/>
              <a:t>১।জামেউস সগীর কিতাব প্রনেতার মতে –কোন পশুর এক তৃতীয়াংশের অধিক কোন অঙ্গ </a:t>
            </a:r>
          </a:p>
          <a:p>
            <a:r>
              <a:rPr lang="bn-BD" dirty="0"/>
              <a:t>কাটা হলে তা দ্বারা কুরবানি বৈধ হবেনা।</a:t>
            </a:r>
          </a:p>
          <a:p>
            <a:r>
              <a:rPr lang="bn-BD" dirty="0"/>
              <a:t>২। ইমাম আবু ইউসুফ ও মুহাম্মদ (রহঃ) এর মতে-যদি পশুর কোন অঙ্গের অর্ধেকের বেশি অবশিষ্ট</a:t>
            </a:r>
          </a:p>
          <a:p>
            <a:r>
              <a:rPr lang="bn-BD" dirty="0"/>
              <a:t> থাকে তখন তা দ্বারা কুরবানি জায়েয হবে।</a:t>
            </a:r>
          </a:p>
          <a:p>
            <a:r>
              <a:rPr lang="bn-BD" dirty="0"/>
              <a:t>৩। কতিপয়ের মতে-এক তৃতীয়াংশ অবশিষ্ট থাকলে, তা দ্বারা কুরবানি বৈধ হবে।</a:t>
            </a:r>
          </a:p>
          <a:p>
            <a:r>
              <a:rPr lang="bn-BD" dirty="0"/>
              <a:t>৪। কারো কারো মতে-এক চতুর্থাংশ অবশিষ্ট থাকলে তা দ্বারা কুরবানি বৈধ হবে।</a:t>
            </a:r>
          </a:p>
          <a:p>
            <a:endParaRPr lang="bn-BD" dirty="0"/>
          </a:p>
          <a:p>
            <a:r>
              <a:rPr lang="bn-BD" dirty="0"/>
              <a:t>মোট ক্তহা- দোষমুক্ত পশু ক্রয়ের পর এ জাতিয় ত্রুটি দেখা দিলে ,তা দ্বারা কুরবানি জায়েয হবেনা।</a:t>
            </a:r>
          </a:p>
          <a:p>
            <a:r>
              <a:rPr lang="bn-BD" dirty="0"/>
              <a:t>এ ক্ষেত্রে কুরবানি দাতা বিবেচ্য বিষয়। বিত্তবান হলে অন্য একটি দোষ মুক্ত পশু কুরবানি করবে।</a:t>
            </a:r>
          </a:p>
          <a:p>
            <a:r>
              <a:rPr lang="bn-BD" dirty="0"/>
              <a:t>আর দরিদ্র হলে ঐ পশুটিই কুরবানি করবে। অনুরুপ কুরবানির পশু মারা গেলে ক্কুরবানি দাতাই </a:t>
            </a:r>
          </a:p>
          <a:p>
            <a:r>
              <a:rPr lang="bn-BD" dirty="0"/>
              <a:t>বিবেচ্য বিষয়। </a:t>
            </a:r>
          </a:p>
          <a:p>
            <a:r>
              <a:rPr lang="bn-BD" dirty="0"/>
              <a:t>                                     </a:t>
            </a:r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A246435-37FB-4D84-8974-75824692637A}"/>
              </a:ext>
            </a:extLst>
          </p:cNvPr>
          <p:cNvSpPr/>
          <p:nvPr/>
        </p:nvSpPr>
        <p:spPr>
          <a:xfrm>
            <a:off x="-8086" y="-58292"/>
            <a:ext cx="11987785" cy="61516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0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DAFBDD-5C5D-422A-833C-161D934E8D74}"/>
              </a:ext>
            </a:extLst>
          </p:cNvPr>
          <p:cNvSpPr txBox="1"/>
          <p:nvPr/>
        </p:nvSpPr>
        <p:spPr>
          <a:xfrm>
            <a:off x="914400" y="548635"/>
            <a:ext cx="9773829" cy="10864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</a:rPr>
              <a:t>কুরবানির পশুর গোসত</a:t>
            </a:r>
            <a:r>
              <a:rPr lang="bn-BD" sz="2000" dirty="0">
                <a:solidFill>
                  <a:srgbClr val="FF0000"/>
                </a:solidFill>
              </a:rPr>
              <a:t>ের</a:t>
            </a:r>
            <a:r>
              <a:rPr lang="bn-IN" sz="2000" dirty="0">
                <a:solidFill>
                  <a:srgbClr val="FF0000"/>
                </a:solidFill>
              </a:rPr>
              <a:t> বিধানঃ </a:t>
            </a:r>
            <a:r>
              <a:rPr lang="bn-IN" sz="2000" dirty="0"/>
              <a:t> </a:t>
            </a:r>
            <a:endParaRPr lang="bn-BD" sz="2000" dirty="0"/>
          </a:p>
          <a:p>
            <a:r>
              <a:rPr lang="bn-BD" sz="2000" dirty="0"/>
              <a:t>১। কুরবানির গোশত কুরবানি দাতা নিজে পরিবার নিয়ে খাবে,অন্যদেরকে খাওয়াতে পারবে।</a:t>
            </a:r>
          </a:p>
          <a:p>
            <a:r>
              <a:rPr lang="bn-BD" sz="2000" dirty="0"/>
              <a:t>২।ইচ্ছানুযায়ি আত্মীয় স্বজন ও প্রতিবেশীদেরকে দান করতে পারবে ।</a:t>
            </a:r>
          </a:p>
          <a:p>
            <a:r>
              <a:rPr lang="bn-BD" sz="2000" dirty="0"/>
              <a:t>৩।ইচ্ছা করলে সব গোশতই সদকা করে দিতে পারবে।</a:t>
            </a:r>
          </a:p>
          <a:p>
            <a:r>
              <a:rPr lang="bn-BD" sz="2000" dirty="0"/>
              <a:t>৪।এক তৃতীয়াংশ গরীবদের মাঝে সদকা করে দেওয়া মুস্তাহাব।</a:t>
            </a:r>
          </a:p>
          <a:p>
            <a:r>
              <a:rPr lang="bn-BD" sz="2000" dirty="0"/>
              <a:t>৫। পরিবারের সদস্য বেশি হলে নিজের পরিতৃপ্তির জন্য দান না করাও দুরস্ত আছে।</a:t>
            </a:r>
          </a:p>
          <a:p>
            <a:r>
              <a:rPr lang="bn-BD" sz="2000" dirty="0"/>
              <a:t>৬।কুরবানির গোশত বিক্রি বা কাজের পারিশ্রমিক হিসাবে দেওয়া বৈধ নয়। </a:t>
            </a:r>
          </a:p>
          <a:p>
            <a:r>
              <a:rPr lang="bn-BD" sz="2000" dirty="0"/>
              <a:t>৭।কুরবানির গোশত সংরক্ষণ বা ফ্রিজিং করা বৈধ । </a:t>
            </a:r>
          </a:p>
          <a:p>
            <a:r>
              <a:rPr lang="bn-BD" sz="2000" dirty="0"/>
              <a:t>৮।কুরবানির গোশত আত্মীয়-অনাত্মীয়,ধনি-গরিব, মুসলিম-অমুসলিম সকলকে খাওয়ানো বৈধ ।</a:t>
            </a:r>
          </a:p>
          <a:p>
            <a:r>
              <a:rPr lang="bn-BD" sz="2000" dirty="0"/>
              <a:t>৯। ভাগে কুরবানি করলে অবশ্য ই  মেপে ভাগ করতে হবে।অনুমান করে বণ্টন করা যাবেনা।</a:t>
            </a:r>
          </a:p>
          <a:p>
            <a:r>
              <a:rPr lang="bn-BD" sz="2000" dirty="0"/>
              <a:t>১০।ইচ্ছা করে বণ্টনে কম বেশি করলে সকলের কুরবানি বাতিল হবে। </a:t>
            </a:r>
          </a:p>
          <a:p>
            <a:r>
              <a:rPr lang="bn-BD" sz="2000" dirty="0"/>
              <a:t>১১। মুস্তাহাব হলো- গোশত তিন ভাগ করে এক ভাগ ফকির-মিসকিন ও পাড়া প্রতিবেশিকে </a:t>
            </a:r>
          </a:p>
          <a:p>
            <a:r>
              <a:rPr lang="bn-BD" sz="2000" dirty="0"/>
              <a:t> দেওয়া, এক ভাগ আত্মীয় সজনকে দেওয়া আর এক ভাগ নিজের জন্য রেখে দেওয়া ।</a:t>
            </a:r>
          </a:p>
          <a:p>
            <a:r>
              <a:rPr lang="bn-BD" sz="2000" dirty="0"/>
              <a:t>১২।অভিভাবক যদি শিশুর সম্পদ দ্বারা শিশুর পক্ষ থেকে কুরবানি করে তবে সে গোশত </a:t>
            </a:r>
          </a:p>
          <a:p>
            <a:r>
              <a:rPr lang="bn-BD" sz="2000" dirty="0"/>
              <a:t>  শুধু সেই শিশু খেতে পারবে। পরিবারের অন্য সদস্যরা খেতে পারবেনা। প্রয়োজনে এমন</a:t>
            </a:r>
          </a:p>
          <a:p>
            <a:r>
              <a:rPr lang="bn-BD" sz="2000" dirty="0"/>
              <a:t>  বস্তুর সাথে বিনিময় করবে যা নিঃশেষ না হয়ে শিশুর উপকারে আসে।</a:t>
            </a:r>
          </a:p>
          <a:p>
            <a:r>
              <a:rPr lang="bn-BD" sz="2000" dirty="0"/>
              <a:t>  যেমন- কাপড়, জুতা,মুজা,চাদর ইত্যাদি। তবে যা নিঃশেষ হয়ে যায় ,যেমন টাকা খাদ্যদ্রব্য </a:t>
            </a:r>
          </a:p>
          <a:p>
            <a:r>
              <a:rPr lang="bn-BD" sz="2000" dirty="0"/>
              <a:t>  পানিয়ের সাথে বিনিময় করা বৈধ হবেনা। </a:t>
            </a:r>
          </a:p>
          <a:p>
            <a:endParaRPr lang="bn-BD" sz="2000" dirty="0"/>
          </a:p>
          <a:p>
            <a:endParaRPr lang="bn-BD" sz="2000" dirty="0"/>
          </a:p>
          <a:p>
            <a:r>
              <a:rPr lang="bn-IN" sz="2000" dirty="0"/>
              <a:t>                                            </a:t>
            </a:r>
          </a:p>
          <a:p>
            <a:r>
              <a:rPr lang="bn-BD" sz="2000" dirty="0"/>
              <a:t> </a:t>
            </a:r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r>
              <a:rPr lang="bn-IN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13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F4734-502A-4225-88D8-7BA816B70BB5}"/>
              </a:ext>
            </a:extLst>
          </p:cNvPr>
          <p:cNvSpPr txBox="1"/>
          <p:nvPr/>
        </p:nvSpPr>
        <p:spPr>
          <a:xfrm>
            <a:off x="998806" y="745588"/>
            <a:ext cx="964719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</a:rPr>
              <a:t>কুরবানির চামড়ার বিধানঃ</a:t>
            </a:r>
            <a:r>
              <a:rPr lang="bn-IN" sz="2000" dirty="0"/>
              <a:t> </a:t>
            </a:r>
          </a:p>
          <a:p>
            <a:r>
              <a:rPr lang="bn-IN" sz="2000" dirty="0"/>
              <a:t>১। কুরবানির পশুর চামড়া সদকা করে দিতে পারবে।</a:t>
            </a:r>
          </a:p>
          <a:p>
            <a:r>
              <a:rPr lang="bn-IN" sz="2000" dirty="0"/>
              <a:t>২।চামড়ার দ্বারা ব্যবহৃত দ্রব্য যেমন- ব্যাগ,জুতা ইত্যাদি তৈরি করে ব্যবহার করতে পারবে। </a:t>
            </a:r>
          </a:p>
          <a:p>
            <a:r>
              <a:rPr lang="bn-IN" sz="2000" dirty="0"/>
              <a:t>৩।বিক্রি করলে এর টাকা গরিব তথা যাকাত ব্যায়ের খাতে দিতে হবে।নিজেরা ব্যবহার করা</a:t>
            </a:r>
          </a:p>
          <a:p>
            <a:r>
              <a:rPr lang="bn-IN" sz="2000" dirty="0"/>
              <a:t>  হারাম।</a:t>
            </a:r>
          </a:p>
          <a:p>
            <a:r>
              <a:rPr lang="bn-IN" sz="2000" dirty="0"/>
              <a:t>৪।পারিশ্রমিক হিসাবে চামড়া বা তার টাকা দেওয়া যাবেনা।</a:t>
            </a:r>
          </a:p>
          <a:p>
            <a:r>
              <a:rPr lang="bn-IN" sz="2000" dirty="0"/>
              <a:t>৫।চামড়ার বিনিময়ে যবাইকারী নিযুক্ত করা যাবেনা।</a:t>
            </a:r>
          </a:p>
          <a:p>
            <a:r>
              <a:rPr lang="bn-IN" sz="2000" dirty="0"/>
              <a:t>৬।নিকট আত্মীয়, মুত্তাকি,এতিম এবং ধর্মীয় প্রতিষ্ঠানের দরিদ্র তহবিলে দান করা উত্তম।</a:t>
            </a:r>
          </a:p>
          <a:p>
            <a:endParaRPr lang="bn-IN" sz="2000" dirty="0"/>
          </a:p>
          <a:p>
            <a:r>
              <a:rPr lang="bn-IN" sz="2000" dirty="0"/>
              <a:t>                                                      </a:t>
            </a:r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en-US" sz="20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DCC25EC-3250-452B-87DC-E9CD4499E8C5}"/>
              </a:ext>
            </a:extLst>
          </p:cNvPr>
          <p:cNvSpPr/>
          <p:nvPr/>
        </p:nvSpPr>
        <p:spPr>
          <a:xfrm>
            <a:off x="-340193" y="-1140313"/>
            <a:ext cx="13186564" cy="744347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0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E2E6F-0366-41B7-B1EC-987CF756EBC1}"/>
              </a:ext>
            </a:extLst>
          </p:cNvPr>
          <p:cNvSpPr txBox="1"/>
          <p:nvPr/>
        </p:nvSpPr>
        <p:spPr>
          <a:xfrm>
            <a:off x="1139483" y="1223889"/>
            <a:ext cx="89386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</a:rPr>
              <a:t>মুল্যায়নঃ</a:t>
            </a:r>
          </a:p>
          <a:p>
            <a:r>
              <a:rPr lang="bn-IN" sz="3600" dirty="0"/>
              <a:t>১।কুরবানির উদ্দেশ্য কি?</a:t>
            </a:r>
          </a:p>
          <a:p>
            <a:r>
              <a:rPr lang="bn-IN" sz="3600" dirty="0"/>
              <a:t>২।হানাফি মাযহাব মতে কুরবানির হুকুম কি?</a:t>
            </a:r>
          </a:p>
          <a:p>
            <a:r>
              <a:rPr lang="bn-IN" sz="3600" dirty="0"/>
              <a:t>৩।কুরবানির সুচনা কোন নবির মাধ্যমে হয়েছে?</a:t>
            </a:r>
          </a:p>
          <a:p>
            <a:r>
              <a:rPr lang="bn-IN" sz="3600" dirty="0"/>
              <a:t>৪। কুরবানির দিন সমূহ কোনগুলো?</a:t>
            </a:r>
          </a:p>
          <a:p>
            <a:r>
              <a:rPr lang="bn-IN" sz="3600" dirty="0"/>
              <a:t>৫।আইয়ামে তাশরিকের দিন কোনগুলো?  </a:t>
            </a:r>
            <a:endParaRPr lang="en-US" sz="36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BE21D73-A6B1-4F6E-8F10-482C37E902D9}"/>
              </a:ext>
            </a:extLst>
          </p:cNvPr>
          <p:cNvSpPr/>
          <p:nvPr/>
        </p:nvSpPr>
        <p:spPr>
          <a:xfrm>
            <a:off x="-22156" y="-5539"/>
            <a:ext cx="11987785" cy="615162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7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0D5D2-97FA-44C2-9D15-7409D60E100A}"/>
              </a:ext>
            </a:extLst>
          </p:cNvPr>
          <p:cNvSpPr txBox="1"/>
          <p:nvPr/>
        </p:nvSpPr>
        <p:spPr>
          <a:xfrm>
            <a:off x="1434905" y="1983545"/>
            <a:ext cx="69365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</a:rPr>
              <a:t>বাড়ির কাজঃ</a:t>
            </a:r>
          </a:p>
          <a:p>
            <a:r>
              <a:rPr lang="bn-IN" sz="4400" dirty="0"/>
              <a:t>কুরবানির ইতিহাস বর্ণনা কর </a:t>
            </a:r>
            <a:endParaRPr lang="en-US" sz="44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A70E2C4-DEB1-4B5A-A138-70797A38F788}"/>
              </a:ext>
            </a:extLst>
          </p:cNvPr>
          <p:cNvSpPr/>
          <p:nvPr/>
        </p:nvSpPr>
        <p:spPr>
          <a:xfrm>
            <a:off x="76317" y="347934"/>
            <a:ext cx="11987785" cy="55923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5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365B-F554-464F-BEEE-BD241BC8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52548-84EE-4FB8-8021-7D4DE3A35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0376" y="822435"/>
            <a:ext cx="9876757" cy="55556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ED4D7-7913-4FF8-87FF-5BC09B90B985}"/>
              </a:ext>
            </a:extLst>
          </p:cNvPr>
          <p:cNvSpPr txBox="1"/>
          <p:nvPr/>
        </p:nvSpPr>
        <p:spPr>
          <a:xfrm>
            <a:off x="1772529" y="1406769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0070C0"/>
                </a:solidFill>
              </a:rPr>
              <a:t>আজকের ক্লাসে সবাইকে স্বাগতম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0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5ED26-20CB-43B3-8A6D-9702FD4A782D}"/>
              </a:ext>
            </a:extLst>
          </p:cNvPr>
          <p:cNvSpPr txBox="1"/>
          <p:nvPr/>
        </p:nvSpPr>
        <p:spPr>
          <a:xfrm>
            <a:off x="3685734" y="2363370"/>
            <a:ext cx="4378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>
                <a:solidFill>
                  <a:srgbClr val="0070C0"/>
                </a:solidFill>
              </a:rPr>
              <a:t>ধন্যবাদ 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42EEA82-6143-4D7A-902F-FF21E8BEB17A}"/>
              </a:ext>
            </a:extLst>
          </p:cNvPr>
          <p:cNvSpPr/>
          <p:nvPr/>
        </p:nvSpPr>
        <p:spPr>
          <a:xfrm>
            <a:off x="466471" y="419255"/>
            <a:ext cx="10897986" cy="50839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737AB-ECDB-4A6C-9A0A-E5FD5D4848BF}"/>
              </a:ext>
            </a:extLst>
          </p:cNvPr>
          <p:cNvSpPr txBox="1"/>
          <p:nvPr/>
        </p:nvSpPr>
        <p:spPr>
          <a:xfrm>
            <a:off x="4192173" y="1688123"/>
            <a:ext cx="2969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>
                <a:solidFill>
                  <a:srgbClr val="002060"/>
                </a:solidFill>
              </a:rPr>
              <a:t>সাথে থাকার জন্য সকলকে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57-46D1-471A-92DC-C48AE1C1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</a:t>
            </a:r>
            <a:r>
              <a:rPr lang="bn-BD" dirty="0"/>
              <a:t>পরিচিতি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D9519B2-0F01-48F2-B347-6A80A700E8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7833365"/>
              </p:ext>
            </p:extLst>
          </p:nvPr>
        </p:nvGraphicFramePr>
        <p:xfrm>
          <a:off x="491198" y="1154973"/>
          <a:ext cx="4645025" cy="504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Frame 16">
            <a:extLst>
              <a:ext uri="{FF2B5EF4-FFF2-40B4-BE49-F238E27FC236}">
                <a16:creationId xmlns:a16="http://schemas.microsoft.com/office/drawing/2014/main" id="{94D1DE27-8E18-4F74-861D-FE8FB8B4C5FB}"/>
              </a:ext>
            </a:extLst>
          </p:cNvPr>
          <p:cNvSpPr/>
          <p:nvPr/>
        </p:nvSpPr>
        <p:spPr>
          <a:xfrm>
            <a:off x="96454" y="1817030"/>
            <a:ext cx="6151629" cy="42016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E95F161-CB29-4EE5-A155-8940A5167F42}"/>
              </a:ext>
            </a:extLst>
          </p:cNvPr>
          <p:cNvSpPr/>
          <p:nvPr/>
        </p:nvSpPr>
        <p:spPr>
          <a:xfrm>
            <a:off x="5904061" y="1800625"/>
            <a:ext cx="6151629" cy="42016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4E2B6DCA-8D39-4108-88D5-6EB5178FEC40}"/>
              </a:ext>
            </a:extLst>
          </p:cNvPr>
          <p:cNvSpPr/>
          <p:nvPr/>
        </p:nvSpPr>
        <p:spPr>
          <a:xfrm>
            <a:off x="2771215" y="520754"/>
            <a:ext cx="6766792" cy="133877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915ABA-3A2D-45FE-9900-473DEA7ACC0A}"/>
              </a:ext>
            </a:extLst>
          </p:cNvPr>
          <p:cNvSpPr txBox="1"/>
          <p:nvPr/>
        </p:nvSpPr>
        <p:spPr>
          <a:xfrm>
            <a:off x="661425" y="2658794"/>
            <a:ext cx="464261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sz="3200" dirty="0"/>
          </a:p>
          <a:p>
            <a:r>
              <a:rPr lang="bn-IN" sz="3200" dirty="0"/>
              <a:t>মোহাম্মদ আবু বকর সিদ্দিক</a:t>
            </a:r>
          </a:p>
          <a:p>
            <a:r>
              <a:rPr lang="bn-IN" sz="3200" dirty="0"/>
              <a:t>প্রভাষক,</a:t>
            </a:r>
          </a:p>
          <a:p>
            <a:r>
              <a:rPr lang="bn-IN" sz="2000" dirty="0"/>
              <a:t>ইসলাম নগর দাঃসুঃ ফাযিল মাদরাসা</a:t>
            </a:r>
          </a:p>
          <a:p>
            <a:r>
              <a:rPr lang="bn-IN" sz="2000" dirty="0"/>
              <a:t>পাইকশা,কামারখন্দ</a:t>
            </a:r>
          </a:p>
          <a:p>
            <a:r>
              <a:rPr lang="bn-IN" sz="2000" dirty="0"/>
              <a:t>সিরাজগঞ্জ </a:t>
            </a:r>
          </a:p>
          <a:p>
            <a:endParaRPr lang="bn-IN" sz="2000" dirty="0"/>
          </a:p>
          <a:p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C10258-58D6-44FC-B3E2-865AD39A7D76}"/>
              </a:ext>
            </a:extLst>
          </p:cNvPr>
          <p:cNvSpPr txBox="1"/>
          <p:nvPr/>
        </p:nvSpPr>
        <p:spPr>
          <a:xfrm>
            <a:off x="7061982" y="2813538"/>
            <a:ext cx="41200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sz="2400" dirty="0"/>
          </a:p>
          <a:p>
            <a:r>
              <a:rPr lang="bn-IN" sz="2400" dirty="0"/>
              <a:t>শ্রেনিঃ আলিম (একাদশ/দবাদশ)</a:t>
            </a:r>
          </a:p>
          <a:p>
            <a:r>
              <a:rPr lang="bn-IN" sz="2400" dirty="0"/>
              <a:t>বিষয়ঃ আল ফিকহ ১ম পত্র</a:t>
            </a:r>
          </a:p>
          <a:p>
            <a:r>
              <a:rPr lang="bn-IN" sz="2400" dirty="0"/>
              <a:t>কিতাবঃশরহে বেকায়া</a:t>
            </a:r>
          </a:p>
          <a:p>
            <a:r>
              <a:rPr lang="bn-IN" sz="2400" dirty="0"/>
              <a:t>অধ্যায়ঃ কুরবানি</a:t>
            </a:r>
          </a:p>
          <a:p>
            <a:endParaRPr lang="bn-IN" sz="2400" dirty="0"/>
          </a:p>
          <a:p>
            <a:endParaRPr lang="bn-IN" sz="2400" dirty="0"/>
          </a:p>
          <a:p>
            <a:endParaRPr lang="bn-IN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124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8F5DA3-927B-47EA-8BBF-AB688886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85940" y="31827"/>
            <a:ext cx="8620119" cy="5387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637933-D890-4DF3-95BB-0E80DE5CCF4F}"/>
              </a:ext>
            </a:extLst>
          </p:cNvPr>
          <p:cNvSpPr txBox="1"/>
          <p:nvPr/>
        </p:nvSpPr>
        <p:spPr>
          <a:xfrm>
            <a:off x="5455337" y="1992552"/>
            <a:ext cx="1281325" cy="434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n.wikipedia.org/wiki/%E0%A6%88%E0%A6%A6%E0%A7%81%E0%A6%B2_%E0%A6%86%E0%A6%AF%E0%A6%B9%E0%A6%B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2487C-0072-466B-B270-BB88CD5D44ED}"/>
              </a:ext>
            </a:extLst>
          </p:cNvPr>
          <p:cNvSpPr txBox="1"/>
          <p:nvPr/>
        </p:nvSpPr>
        <p:spPr>
          <a:xfrm>
            <a:off x="5486394" y="5641144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কুরবানির পশুর হাট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6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651C9-D3AB-4D21-9FD6-A1F1C3E7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8483" y="88917"/>
            <a:ext cx="9775033" cy="5498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3B3D9B-B3D4-4FA6-A112-9049F0DBA512}"/>
              </a:ext>
            </a:extLst>
          </p:cNvPr>
          <p:cNvSpPr txBox="1"/>
          <p:nvPr/>
        </p:nvSpPr>
        <p:spPr>
          <a:xfrm>
            <a:off x="3587931" y="4839788"/>
            <a:ext cx="5016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Qurbani_in_Hunza_ganish_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9E0CB-0882-433C-A831-2B4151909D1B}"/>
              </a:ext>
            </a:extLst>
          </p:cNvPr>
          <p:cNvSpPr txBox="1"/>
          <p:nvPr/>
        </p:nvSpPr>
        <p:spPr>
          <a:xfrm>
            <a:off x="4168726" y="5725549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আফগানিস্তানে কুরবানির গোসত বিতরণ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1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6314-A2C5-4FD1-B82D-844E9500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        আজকের পাঠ/শিখন ফল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A34A-4D57-49FA-8117-604F74D96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/>
              <a:t>الاضحية ما هى؟علي من تجب الاضحية و على من لا؟ما حكم الاضحية؟وما شرائط حيوان الاضحية ؟ هل تصح  الاضحية بالعمياء و الثولاء و العرجاء و العجفاء و ما ذهب اكثر اذنها؟ ما حكم لحم الاضحية و جلدها؟</a:t>
            </a:r>
          </a:p>
          <a:p>
            <a:r>
              <a:rPr lang="bn-BD" dirty="0"/>
              <a:t>#উধহিয়া তথা কুরবানির পরিচয়</a:t>
            </a:r>
          </a:p>
          <a:p>
            <a:r>
              <a:rPr lang="bn-BD" dirty="0"/>
              <a:t># কুরবানির হুকুম (বিধান) কি? </a:t>
            </a:r>
          </a:p>
          <a:p>
            <a:r>
              <a:rPr lang="bn-BD" dirty="0"/>
              <a:t>#কার উপর কুরবানি ওয়াজিব? কোন কোন পশু কুরবানি করা বৈধ? কুরবানির পশুর</a:t>
            </a:r>
          </a:p>
          <a:p>
            <a:r>
              <a:rPr lang="bn-BD" dirty="0"/>
              <a:t>শর্তাবলী কি? </a:t>
            </a:r>
          </a:p>
          <a:p>
            <a:r>
              <a:rPr lang="bn-BD" dirty="0"/>
              <a:t>#অন্ধ, বিকলাঙ্গ, পাগল, অতি দুর্বল এবং লেজ/কান অধিকাংশ কাটা প্রাণী দিয়ে কুরবানির </a:t>
            </a:r>
          </a:p>
          <a:p>
            <a:r>
              <a:rPr lang="bn-BD" dirty="0"/>
              <a:t>বিধান </a:t>
            </a:r>
          </a:p>
          <a:p>
            <a:r>
              <a:rPr lang="bn-BD" dirty="0"/>
              <a:t>কুরবানির গোসত ও চামড়ার বিধান   </a:t>
            </a:r>
            <a:endParaRPr lang="ar-SA" dirty="0"/>
          </a:p>
          <a:p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6D9D063-4FEE-4F22-B3D4-7375605E655A}"/>
              </a:ext>
            </a:extLst>
          </p:cNvPr>
          <p:cNvSpPr/>
          <p:nvPr/>
        </p:nvSpPr>
        <p:spPr>
          <a:xfrm>
            <a:off x="-340193" y="-309307"/>
            <a:ext cx="13186564" cy="8187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2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BD4D3-5CEC-4CEF-A99D-0E5C30514C25}"/>
              </a:ext>
            </a:extLst>
          </p:cNvPr>
          <p:cNvSpPr txBox="1"/>
          <p:nvPr/>
        </p:nvSpPr>
        <p:spPr>
          <a:xfrm>
            <a:off x="815925" y="694262"/>
            <a:ext cx="13420662" cy="846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dirty="0">
                <a:solidFill>
                  <a:schemeClr val="accent5"/>
                </a:solidFill>
              </a:rPr>
              <a:t>تعريف الاضحية لغة</a:t>
            </a:r>
            <a:r>
              <a:rPr lang="bn-IN" dirty="0">
                <a:solidFill>
                  <a:schemeClr val="accent5"/>
                </a:solidFill>
              </a:rPr>
              <a:t> </a:t>
            </a:r>
            <a:r>
              <a:rPr lang="ar-SA" dirty="0">
                <a:solidFill>
                  <a:schemeClr val="accent5"/>
                </a:solidFill>
              </a:rPr>
              <a:t>:</a:t>
            </a:r>
            <a:r>
              <a:rPr lang="bn-IN" dirty="0">
                <a:solidFill>
                  <a:schemeClr val="accent5"/>
                </a:solidFill>
              </a:rPr>
              <a:t> </a:t>
            </a:r>
            <a:r>
              <a:rPr lang="bn-BD" dirty="0">
                <a:solidFill>
                  <a:schemeClr val="accent5"/>
                </a:solidFill>
              </a:rPr>
              <a:t>শাব্দিক অর্থঃ</a:t>
            </a:r>
            <a:r>
              <a:rPr lang="bn-IN" dirty="0">
                <a:solidFill>
                  <a:schemeClr val="accent5"/>
                </a:solidFill>
              </a:rPr>
              <a:t> </a:t>
            </a:r>
            <a:endParaRPr lang="bn-BD" dirty="0">
              <a:solidFill>
                <a:schemeClr val="accent5"/>
              </a:solidFill>
            </a:endParaRPr>
          </a:p>
          <a:p>
            <a:endParaRPr lang="bn-BD" dirty="0">
              <a:solidFill>
                <a:schemeClr val="accent5"/>
              </a:solidFill>
            </a:endParaRPr>
          </a:p>
          <a:p>
            <a:r>
              <a:rPr lang="bn-IN" dirty="0">
                <a:solidFill>
                  <a:schemeClr val="accent5"/>
                </a:solidFill>
              </a:rPr>
              <a:t> </a:t>
            </a:r>
            <a:r>
              <a:rPr lang="ar-SA" dirty="0">
                <a:solidFill>
                  <a:schemeClr val="accent5"/>
                </a:solidFill>
              </a:rPr>
              <a:t>اضحية</a:t>
            </a:r>
            <a:r>
              <a:rPr lang="bn-IN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শব্দের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চারটি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কেরাত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রয়েছে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যেমন</a:t>
            </a:r>
            <a:r>
              <a:rPr lang="en-US" dirty="0">
                <a:solidFill>
                  <a:schemeClr val="accent5"/>
                </a:solidFill>
              </a:rPr>
              <a:t>-</a:t>
            </a:r>
          </a:p>
          <a:p>
            <a:r>
              <a:rPr lang="en-US" dirty="0">
                <a:solidFill>
                  <a:schemeClr val="accent5"/>
                </a:solidFill>
              </a:rPr>
              <a:t>১।হামযা </a:t>
            </a:r>
            <a:r>
              <a:rPr lang="en-US" dirty="0" err="1">
                <a:solidFill>
                  <a:schemeClr val="accent5"/>
                </a:solidFill>
              </a:rPr>
              <a:t>বর্ণে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পেশ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যোগে</a:t>
            </a:r>
            <a:r>
              <a:rPr lang="ar-SA" dirty="0">
                <a:solidFill>
                  <a:schemeClr val="accent5"/>
                </a:solidFill>
              </a:rPr>
              <a:t>     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২।হামযা </a:t>
            </a:r>
            <a:r>
              <a:rPr lang="en-US" dirty="0" err="1">
                <a:solidFill>
                  <a:schemeClr val="accent5"/>
                </a:solidFill>
              </a:rPr>
              <a:t>বর্ণে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যের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যোগে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৩।হামযা </a:t>
            </a:r>
            <a:r>
              <a:rPr lang="en-US" dirty="0" err="1">
                <a:solidFill>
                  <a:schemeClr val="accent5"/>
                </a:solidFill>
              </a:rPr>
              <a:t>বাদ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দিয়ে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bn-IN" dirty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  </a:t>
            </a:r>
            <a:r>
              <a:rPr lang="ar-SA" dirty="0">
                <a:solidFill>
                  <a:schemeClr val="accent5"/>
                </a:solidFill>
              </a:rPr>
              <a:t>ض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বর্ণে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যবর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দিয়ে</a:t>
            </a:r>
            <a:r>
              <a:rPr lang="en-US" dirty="0">
                <a:solidFill>
                  <a:schemeClr val="accent5"/>
                </a:solidFill>
              </a:rPr>
              <a:t>- </a:t>
            </a:r>
            <a:r>
              <a:rPr lang="ar-SA" dirty="0">
                <a:solidFill>
                  <a:schemeClr val="accent5"/>
                </a:solidFill>
              </a:rPr>
              <a:t> ضحية</a:t>
            </a:r>
            <a:r>
              <a:rPr lang="bn-BD" dirty="0">
                <a:solidFill>
                  <a:schemeClr val="accent5"/>
                </a:solidFill>
              </a:rPr>
              <a:t>পড়া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৪।হামযায় </a:t>
            </a:r>
            <a:r>
              <a:rPr lang="en-US" dirty="0" err="1">
                <a:solidFill>
                  <a:schemeClr val="accent5"/>
                </a:solidFill>
              </a:rPr>
              <a:t>যব্র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যোগে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ar-SA" dirty="0">
                <a:solidFill>
                  <a:schemeClr val="accent5"/>
                </a:solidFill>
              </a:rPr>
              <a:t> اضحاة </a:t>
            </a:r>
            <a:r>
              <a:rPr lang="bn-IN" dirty="0">
                <a:solidFill>
                  <a:schemeClr val="accent5"/>
                </a:solidFill>
              </a:rPr>
              <a:t> </a:t>
            </a:r>
            <a:r>
              <a:rPr lang="bn-BD" dirty="0">
                <a:solidFill>
                  <a:schemeClr val="accent5"/>
                </a:solidFill>
              </a:rPr>
              <a:t>পড়া এর বহুবচন </a:t>
            </a:r>
            <a:r>
              <a:rPr lang="ar-SA" dirty="0">
                <a:solidFill>
                  <a:schemeClr val="accent5"/>
                </a:solidFill>
              </a:rPr>
              <a:t>اضاحي</a:t>
            </a:r>
            <a:r>
              <a:rPr lang="bn-IN" dirty="0">
                <a:solidFill>
                  <a:schemeClr val="accent5"/>
                </a:solidFill>
              </a:rPr>
              <a:t>  </a:t>
            </a:r>
            <a:endParaRPr lang="ar-SA" dirty="0">
              <a:solidFill>
                <a:schemeClr val="accent5"/>
              </a:solidFill>
            </a:endParaRPr>
          </a:p>
          <a:p>
            <a:r>
              <a:rPr lang="bn-BD" dirty="0">
                <a:solidFill>
                  <a:schemeClr val="accent5"/>
                </a:solidFill>
              </a:rPr>
              <a:t>শব্দটির আভিধানিক অর্থ হল- কোন কিছু যবাই করা , উৎসর্গ করা ,কুরবানির পশু,</a:t>
            </a:r>
            <a:r>
              <a:rPr lang="en-US" dirty="0">
                <a:solidFill>
                  <a:schemeClr val="accent5"/>
                </a:solidFill>
              </a:rPr>
              <a:t> sacrifice </a:t>
            </a:r>
            <a:r>
              <a:rPr lang="bn-BD" dirty="0">
                <a:solidFill>
                  <a:schemeClr val="accent5"/>
                </a:solidFill>
              </a:rPr>
              <a:t> ইত্যাদি।</a:t>
            </a:r>
          </a:p>
          <a:p>
            <a:endParaRPr lang="ar-SA" dirty="0">
              <a:solidFill>
                <a:schemeClr val="accent5"/>
              </a:solidFill>
            </a:endParaRPr>
          </a:p>
          <a:p>
            <a:r>
              <a:rPr lang="bn-BD" dirty="0">
                <a:solidFill>
                  <a:schemeClr val="accent5"/>
                </a:solidFill>
              </a:rPr>
              <a:t> </a:t>
            </a:r>
            <a:r>
              <a:rPr lang="bn-BD" sz="2000" dirty="0">
                <a:solidFill>
                  <a:schemeClr val="accent5"/>
                </a:solidFill>
              </a:rPr>
              <a:t> </a:t>
            </a:r>
            <a:r>
              <a:rPr lang="ar-SA" sz="2000" dirty="0">
                <a:solidFill>
                  <a:schemeClr val="accent5"/>
                </a:solidFill>
              </a:rPr>
              <a:t>تعريف الاضحية  اصطلاحا</a:t>
            </a:r>
            <a:r>
              <a:rPr lang="bn-BD" dirty="0">
                <a:solidFill>
                  <a:schemeClr val="accent5"/>
                </a:solidFill>
              </a:rPr>
              <a:t> পারিভাষিক অর্থঃ</a:t>
            </a:r>
            <a:r>
              <a:rPr lang="bn-IN" dirty="0">
                <a:solidFill>
                  <a:schemeClr val="accent5"/>
                </a:solidFill>
              </a:rPr>
              <a:t>   </a:t>
            </a:r>
            <a:r>
              <a:rPr lang="bn-BD" dirty="0">
                <a:solidFill>
                  <a:schemeClr val="accent5"/>
                </a:solidFill>
              </a:rPr>
              <a:t>শরহে বেকায়া গ্রন্থকার বলেন-</a:t>
            </a:r>
            <a:r>
              <a:rPr lang="bn-IN" dirty="0">
                <a:solidFill>
                  <a:schemeClr val="accent5"/>
                </a:solidFill>
              </a:rPr>
              <a:t>                                           </a:t>
            </a:r>
          </a:p>
          <a:p>
            <a:r>
              <a:rPr lang="ar-SA" dirty="0">
                <a:solidFill>
                  <a:schemeClr val="accent5"/>
                </a:solidFill>
              </a:rPr>
              <a:t>هو ذبح حيوان  مخصوص في يوم من ايام الاضحية للتقرب الي الله تعالي </a:t>
            </a:r>
            <a:r>
              <a:rPr lang="bn-BD" dirty="0">
                <a:solidFill>
                  <a:schemeClr val="accent5"/>
                </a:solidFill>
              </a:rPr>
              <a:t>   অর্থাৎ কুরবানির দিন সমূহের কোন দিনে আল্লাহর নৈকট্য</a:t>
            </a:r>
          </a:p>
          <a:p>
            <a:r>
              <a:rPr lang="bn-BD" dirty="0">
                <a:solidFill>
                  <a:schemeClr val="accent5"/>
                </a:solidFill>
              </a:rPr>
              <a:t>লাভের উদ্দেশ্যে নির্দিষ্ট প্রাণী যবাই করাকে </a:t>
            </a:r>
            <a:r>
              <a:rPr lang="ar-SA" dirty="0">
                <a:solidFill>
                  <a:schemeClr val="accent5"/>
                </a:solidFill>
              </a:rPr>
              <a:t>اضحية </a:t>
            </a:r>
            <a:r>
              <a:rPr lang="bn-BD" dirty="0">
                <a:solidFill>
                  <a:schemeClr val="accent5"/>
                </a:solidFill>
              </a:rPr>
              <a:t> বলে।  </a:t>
            </a:r>
          </a:p>
          <a:p>
            <a:r>
              <a:rPr lang="ar-SA" dirty="0">
                <a:solidFill>
                  <a:schemeClr val="accent5"/>
                </a:solidFill>
              </a:rPr>
              <a:t> </a:t>
            </a:r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endParaRPr lang="bn-IN" dirty="0">
              <a:solidFill>
                <a:schemeClr val="accent5"/>
              </a:solidFill>
            </a:endParaRPr>
          </a:p>
          <a:p>
            <a:r>
              <a:rPr lang="bn-IN" dirty="0">
                <a:solidFill>
                  <a:schemeClr val="accent5"/>
                </a:solidFill>
              </a:rPr>
              <a:t> 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8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65E20-4623-40A5-9EC5-3C2505AB104B}"/>
              </a:ext>
            </a:extLst>
          </p:cNvPr>
          <p:cNvSpPr txBox="1"/>
          <p:nvPr/>
        </p:nvSpPr>
        <p:spPr>
          <a:xfrm>
            <a:off x="461407" y="470946"/>
            <a:ext cx="10301955" cy="4723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000" dirty="0"/>
              <a:t> </a:t>
            </a:r>
            <a:r>
              <a:rPr lang="bn-BD" sz="2000" dirty="0"/>
              <a:t> </a:t>
            </a:r>
            <a:r>
              <a:rPr lang="ar-SA" sz="3200" dirty="0">
                <a:solidFill>
                  <a:srgbClr val="FF0000"/>
                </a:solidFill>
              </a:rPr>
              <a:t> :حكم الاضحية</a:t>
            </a:r>
            <a:r>
              <a:rPr lang="bn-IN" sz="3200" dirty="0">
                <a:solidFill>
                  <a:srgbClr val="FF0000"/>
                </a:solidFill>
              </a:rPr>
              <a:t>কুরবানি</a:t>
            </a:r>
            <a:r>
              <a:rPr lang="bn-BD" sz="3200" dirty="0">
                <a:solidFill>
                  <a:srgbClr val="FF0000"/>
                </a:solidFill>
              </a:rPr>
              <a:t>র</a:t>
            </a:r>
            <a:r>
              <a:rPr lang="ar-SA" sz="3200" dirty="0">
                <a:solidFill>
                  <a:srgbClr val="FF0000"/>
                </a:solidFill>
              </a:rPr>
              <a:t>    </a:t>
            </a:r>
            <a:r>
              <a:rPr lang="bn-BD" sz="3200" dirty="0">
                <a:solidFill>
                  <a:srgbClr val="FF0000"/>
                </a:solidFill>
              </a:rPr>
              <a:t>বিধান ঃ</a:t>
            </a:r>
            <a:r>
              <a:rPr lang="ar-SA" sz="3200" dirty="0"/>
              <a:t>  </a:t>
            </a:r>
            <a:r>
              <a:rPr lang="bn-IN" sz="3200" dirty="0"/>
              <a:t>     </a:t>
            </a:r>
            <a:r>
              <a:rPr lang="bn-IN" sz="2000" dirty="0"/>
              <a:t>                                                            </a:t>
            </a:r>
          </a:p>
          <a:p>
            <a:r>
              <a:rPr lang="bn-BD" sz="2000" dirty="0"/>
              <a:t>১।ইমাম হানিফা সহ ,ইমাম মালেক ,যুফার ও হাসান বসরি (রহঃ) এর মতে –  মুসলমান, নেসাব </a:t>
            </a:r>
            <a:endParaRPr lang="bn-IN" sz="2000" dirty="0"/>
          </a:p>
          <a:p>
            <a:r>
              <a:rPr lang="bn-BD" sz="2000" dirty="0"/>
              <a:t>পরিমা</a:t>
            </a:r>
            <a:r>
              <a:rPr lang="bn-IN" sz="2000" dirty="0"/>
              <a:t>ন</a:t>
            </a:r>
            <a:r>
              <a:rPr lang="bn-BD" sz="2000" dirty="0"/>
              <a:t>সম্পত্তির মালিক,মুকিম ,  প্রাপ্ত বয়স্ক স্বাধীন ব্যক্তির উপর নিজের ও অপ্রাপ্ত বয়স্ক সন্তানের পক্ষ </a:t>
            </a:r>
            <a:endParaRPr lang="bn-IN" sz="2000" dirty="0"/>
          </a:p>
          <a:p>
            <a:r>
              <a:rPr lang="bn-BD" sz="2000" dirty="0"/>
              <a:t>থেকে কুরবানি করা ওয়াযিব।</a:t>
            </a:r>
          </a:p>
          <a:p>
            <a:r>
              <a:rPr lang="bn-BD" sz="2000" dirty="0"/>
              <a:t>দলিল- করানের আয়াত- </a:t>
            </a:r>
            <a:r>
              <a:rPr lang="ar-SA" sz="2000" dirty="0"/>
              <a:t>فصل لربك و انحر      </a:t>
            </a:r>
            <a:r>
              <a:rPr lang="bn-BD" sz="2000" dirty="0"/>
              <a:t> আয়াতে আমরের ছিগাহ ব্যবহার করা হয়েছে। </a:t>
            </a:r>
          </a:p>
          <a:p>
            <a:r>
              <a:rPr lang="bn-BD" sz="2000" dirty="0"/>
              <a:t>হাদিস-</a:t>
            </a:r>
            <a:r>
              <a:rPr lang="ar-SA" sz="2000" dirty="0"/>
              <a:t>من وجد سعة و لم يضح فلا يقربن مصلانا</a:t>
            </a:r>
            <a:endParaRPr lang="bn-BD" sz="2000" dirty="0"/>
          </a:p>
          <a:p>
            <a:endParaRPr lang="ar-SA" sz="2000" dirty="0"/>
          </a:p>
          <a:p>
            <a:r>
              <a:rPr lang="bn-BD" sz="2000" dirty="0"/>
              <a:t>২।ইমাম শাফেয়ী ,আহমদ ও আবু ইউসুফ (রহঃ) এদের মতে কুরবানি করা সুন্নাত। হাদিসে আছে- </a:t>
            </a:r>
            <a:endParaRPr lang="ar-SA" sz="2000" dirty="0"/>
          </a:p>
          <a:p>
            <a:r>
              <a:rPr lang="ar-SA" sz="2000" dirty="0"/>
              <a:t>من اراد ان يضحي منكم فلا يأخذ من شعره و اظفاره شيأ</a:t>
            </a:r>
          </a:p>
          <a:p>
            <a:endParaRPr lang="bn-BD" sz="2000" dirty="0"/>
          </a:p>
          <a:p>
            <a:r>
              <a:rPr lang="bn-BD" sz="2000" dirty="0"/>
              <a:t>৩।ইমাম মুহাম্মদ (রহঃ) এর মতে কুরবানি করা সুন্নাতে মুয়াক্কাদা।  </a:t>
            </a:r>
          </a:p>
          <a:p>
            <a:endParaRPr lang="bn-BD" sz="2000" dirty="0"/>
          </a:p>
          <a:p>
            <a:r>
              <a:rPr lang="bn-BD" sz="2000" dirty="0"/>
              <a:t>#যিলহজ্জের ১০ তারিখে সুবহে সাদিকের পূর্বে শর্ত পাওয়া কুরবানি ওয়াজিব হবে। </a:t>
            </a:r>
          </a:p>
          <a:p>
            <a:r>
              <a:rPr lang="bn-BD" sz="2000" dirty="0"/>
              <a:t> </a:t>
            </a:r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endParaRPr lang="bn-IN" sz="2000" dirty="0"/>
          </a:p>
          <a:p>
            <a:r>
              <a:rPr lang="bn-IN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857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5AB3A-D794-47BC-B13F-1B16043ED080}"/>
              </a:ext>
            </a:extLst>
          </p:cNvPr>
          <p:cNvSpPr txBox="1"/>
          <p:nvPr/>
        </p:nvSpPr>
        <p:spPr>
          <a:xfrm>
            <a:off x="368649" y="240899"/>
            <a:ext cx="16411865" cy="1732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</a:rPr>
              <a:t>কুরবানি কার উপর ওয়াজিবঃ</a:t>
            </a:r>
            <a:r>
              <a:rPr lang="bn-IN" sz="4000" dirty="0"/>
              <a:t>  </a:t>
            </a:r>
          </a:p>
          <a:p>
            <a:r>
              <a:rPr lang="bn-IN" sz="4000" dirty="0"/>
              <a:t>১। মুসলমান হওয়া </a:t>
            </a:r>
          </a:p>
          <a:p>
            <a:r>
              <a:rPr lang="bn-IN" sz="4000" dirty="0"/>
              <a:t>২।প্রাপ্ত বয়স্ক হওয়া </a:t>
            </a:r>
          </a:p>
          <a:p>
            <a:r>
              <a:rPr lang="bn-IN" sz="4000" dirty="0"/>
              <a:t>৩।মুকিম হওয়া</a:t>
            </a:r>
          </a:p>
          <a:p>
            <a:r>
              <a:rPr lang="bn-IN" sz="4000" dirty="0"/>
              <a:t>৪। স্বাধীন হওয়া </a:t>
            </a:r>
          </a:p>
          <a:p>
            <a:r>
              <a:rPr lang="bn-IN" sz="4000" dirty="0"/>
              <a:t>৫।ঈদের দিন সমুপস্থিত হওয়া</a:t>
            </a:r>
          </a:p>
          <a:p>
            <a:r>
              <a:rPr lang="bn-IN" sz="4000" dirty="0"/>
              <a:t>৬।নেসাব পরিমাণ মালের মালিক হওয়া</a:t>
            </a:r>
          </a:p>
          <a:p>
            <a:r>
              <a:rPr lang="bn-IN" sz="4000" dirty="0"/>
              <a:t>উপরোক্ত শর্তাবলি পাওয়া গেলে কুরবানি ওয়াজিব হবে,</a:t>
            </a:r>
          </a:p>
          <a:p>
            <a:r>
              <a:rPr lang="bn-IN" sz="4000" dirty="0"/>
              <a:t>অন্যথায় ওয়াজিব হবেনা।</a:t>
            </a:r>
            <a:endParaRPr lang="en-US" sz="4000" dirty="0"/>
          </a:p>
          <a:p>
            <a:endParaRPr lang="en-US" sz="4000" dirty="0"/>
          </a:p>
          <a:p>
            <a:r>
              <a:rPr lang="bn-IN" sz="4000" dirty="0"/>
              <a:t>                                                     </a:t>
            </a:r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bn-IN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019148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597</TotalTime>
  <Words>1358</Words>
  <Application>Microsoft Office PowerPoint</Application>
  <PresentationFormat>Widescreen</PresentationFormat>
  <Paragraphs>252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Gallery</vt:lpstr>
      <vt:lpstr> </vt:lpstr>
      <vt:lpstr>PowerPoint Presentation</vt:lpstr>
      <vt:lpstr>                                  পরিচিতি</vt:lpstr>
      <vt:lpstr>PowerPoint Presentation</vt:lpstr>
      <vt:lpstr>PowerPoint Presentation</vt:lpstr>
      <vt:lpstr>         আজকের পাঠ/শিখন ফল  </vt:lpstr>
      <vt:lpstr>PowerPoint Presentation</vt:lpstr>
      <vt:lpstr>PowerPoint Presentation</vt:lpstr>
      <vt:lpstr>PowerPoint Presentation</vt:lpstr>
      <vt:lpstr>কুরবানির পশু ও এদের শর্তাবলীঃ   সকল হালাল প্রাণীই কুরবানি করা বৈধ নয়। নির্দিষ্ট ৬টি পশু  নির্দিষ্ট শর্ত সাপেক্ষে কুরবানি বৈধ। পশু হতে হবে সুস্থ্য,সবল ও ত্রুটিমুক্ত। নিচের  স্লাইট গুলোতে কোন কোন পশু দ্বারা কুরবানি বৈধ এবং কোন কোন  ত্রুটির কারণে কুরবানি বৈধ নয় তা  বর্ণনা করা হল-  </vt:lpstr>
      <vt:lpstr>    বকরি,ভেড়া,দুম্বা  </vt:lpstr>
      <vt:lpstr>      গরু/ মহিষ </vt:lpstr>
      <vt:lpstr>          উট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 Hossain</dc:creator>
  <cp:lastModifiedBy>Afzal Hossain</cp:lastModifiedBy>
  <cp:revision>80</cp:revision>
  <dcterms:created xsi:type="dcterms:W3CDTF">2021-07-03T13:53:43Z</dcterms:created>
  <dcterms:modified xsi:type="dcterms:W3CDTF">2021-07-11T00:01:38Z</dcterms:modified>
</cp:coreProperties>
</file>