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6.jpg" ContentType="image/png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3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85" r:id="rId11"/>
    <p:sldId id="268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57" autoAdjust="0"/>
  </p:normalViewPr>
  <p:slideViewPr>
    <p:cSldViewPr snapToGrid="0">
      <p:cViewPr varScale="1">
        <p:scale>
          <a:sx n="79" d="100"/>
          <a:sy n="79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4544C-131E-4DC4-9D2A-98EC9EF528C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9219B-F821-4399-BBBB-330962EF178A}">
      <dgm:prSet phldrT="[Text]" custT="1"/>
      <dgm:spPr>
        <a:solidFill>
          <a:srgbClr val="FF0000"/>
        </a:solidFill>
        <a:ln w="28575"/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ডেটা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ট্রান্সমিশন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স্পীড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D92E9C-2AAE-4712-AD9C-12AD19A2A2EB}" type="parTrans" cxnId="{8E5D0B46-B8C9-4DA6-8D3F-B2CC93ADB8A5}">
      <dgm:prSet/>
      <dgm:spPr/>
      <dgm:t>
        <a:bodyPr/>
        <a:lstStyle/>
        <a:p>
          <a:endParaRPr lang="en-US"/>
        </a:p>
      </dgm:t>
    </dgm:pt>
    <dgm:pt modelId="{1071906C-527D-4A6F-A756-C3F951C93550}" type="sibTrans" cxnId="{8E5D0B46-B8C9-4DA6-8D3F-B2CC93ADB8A5}">
      <dgm:prSet/>
      <dgm:spPr/>
      <dgm:t>
        <a:bodyPr/>
        <a:lstStyle/>
        <a:p>
          <a:endParaRPr lang="en-US"/>
        </a:p>
      </dgm:t>
    </dgm:pt>
    <dgm:pt modelId="{42881DE0-4577-46A2-80C1-2FC65466FCF5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ন্যারো ব্যান্ড 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BD5FAD-E7B3-4FBE-AF3D-1B8DDF77A74F}" type="parTrans" cxnId="{C18EBCA2-D6FD-4586-A31A-A28BCECE64A2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C0FFEC09-D83F-4E1E-823C-7BB1384FB749}" type="sibTrans" cxnId="{C18EBCA2-D6FD-4586-A31A-A28BCECE64A2}">
      <dgm:prSet/>
      <dgm:spPr/>
      <dgm:t>
        <a:bodyPr/>
        <a:lstStyle/>
        <a:p>
          <a:endParaRPr lang="en-US"/>
        </a:p>
      </dgm:t>
    </dgm:pt>
    <dgm:pt modelId="{112E67B4-7275-443D-B75F-C9F298D849B3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ব্রড ব্যান্ড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07D888-29FA-47CE-85A3-FA02D29623CE}" type="sibTrans" cxnId="{B1633DB1-871A-43D7-9E26-BD382DF46ABD}">
      <dgm:prSet/>
      <dgm:spPr/>
      <dgm:t>
        <a:bodyPr/>
        <a:lstStyle/>
        <a:p>
          <a:endParaRPr lang="en-US"/>
        </a:p>
      </dgm:t>
    </dgm:pt>
    <dgm:pt modelId="{B04DBD96-41A8-4E82-AA44-566EB9D0C22A}" type="parTrans" cxnId="{B1633DB1-871A-43D7-9E26-BD382DF46ABD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668F7D70-0CB3-4C8D-9681-0AB6A1F6EBED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ভয়েস ব্যান্ড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D7809E-E9E7-446B-BB80-1DF28539CE90}" type="sibTrans" cxnId="{2FC3F942-2FA3-49E1-9A2E-0E8CE6AC0743}">
      <dgm:prSet/>
      <dgm:spPr/>
      <dgm:t>
        <a:bodyPr/>
        <a:lstStyle/>
        <a:p>
          <a:endParaRPr lang="en-US"/>
        </a:p>
      </dgm:t>
    </dgm:pt>
    <dgm:pt modelId="{44A7AE51-BAC6-4409-9021-3C0E8B71324C}" type="parTrans" cxnId="{2FC3F942-2FA3-49E1-9A2E-0E8CE6AC0743}">
      <dgm:prSet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BAA9A58C-E5F8-494B-837B-1D115CFDA043}" type="pres">
      <dgm:prSet presAssocID="{EDB4544C-131E-4DC4-9D2A-98EC9EF528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73EC1-31B8-49F8-926C-802ABF2E7798}" type="pres">
      <dgm:prSet presAssocID="{4699219B-F821-4399-BBBB-330962EF178A}" presName="centerShape" presStyleLbl="node0" presStyleIdx="0" presStyleCnt="1" custScaleX="136860" custScaleY="120595" custLinFactNeighborX="2472" custLinFactNeighborY="-3498"/>
      <dgm:spPr/>
      <dgm:t>
        <a:bodyPr/>
        <a:lstStyle/>
        <a:p>
          <a:endParaRPr lang="en-US"/>
        </a:p>
      </dgm:t>
    </dgm:pt>
    <dgm:pt modelId="{DCCE603D-1421-4E2C-BF69-5327F75279D3}" type="pres">
      <dgm:prSet presAssocID="{6EBD5FAD-E7B3-4FBE-AF3D-1B8DDF77A74F}" presName="parTrans" presStyleLbl="sibTrans2D1" presStyleIdx="0" presStyleCnt="3" custScaleX="125102" custLinFactNeighborX="-53182" custLinFactNeighborY="15575"/>
      <dgm:spPr/>
      <dgm:t>
        <a:bodyPr/>
        <a:lstStyle/>
        <a:p>
          <a:endParaRPr lang="en-US"/>
        </a:p>
      </dgm:t>
    </dgm:pt>
    <dgm:pt modelId="{353647F3-DB8E-46C9-B60F-64722618C777}" type="pres">
      <dgm:prSet presAssocID="{6EBD5FAD-E7B3-4FBE-AF3D-1B8DDF77A74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0570E0E-DE9D-4891-968D-AB8CBA6917AB}" type="pres">
      <dgm:prSet presAssocID="{42881DE0-4577-46A2-80C1-2FC65466FCF5}" presName="node" presStyleLbl="node1" presStyleIdx="0" presStyleCnt="3" custScaleX="124022" custScaleY="78121" custRadScaleRad="93223" custRadScaleInc="-1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9F086-1AD4-4EA8-BD8C-A641E8D8F028}" type="pres">
      <dgm:prSet presAssocID="{44A7AE51-BAC6-4409-9021-3C0E8B71324C}" presName="parTrans" presStyleLbl="sibTrans2D1" presStyleIdx="1" presStyleCnt="3" custScaleX="168100" custLinFactNeighborX="-20732" custLinFactNeighborY="-3871"/>
      <dgm:spPr/>
      <dgm:t>
        <a:bodyPr/>
        <a:lstStyle/>
        <a:p>
          <a:endParaRPr lang="en-US"/>
        </a:p>
      </dgm:t>
    </dgm:pt>
    <dgm:pt modelId="{2F8753D0-F45A-4F33-9DBF-3188C077E9DB}" type="pres">
      <dgm:prSet presAssocID="{44A7AE51-BAC6-4409-9021-3C0E8B71324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30F5BE1-3BC2-4378-8C33-22A171DDF6B0}" type="pres">
      <dgm:prSet presAssocID="{668F7D70-0CB3-4C8D-9681-0AB6A1F6EBED}" presName="node" presStyleLbl="node1" presStyleIdx="1" presStyleCnt="3" custScaleX="150713" custScaleY="92015" custRadScaleRad="111407" custRadScaleInc="-10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B33D7-DA9D-45CC-BA1B-2F974691ED31}" type="pres">
      <dgm:prSet presAssocID="{B04DBD96-41A8-4E82-AA44-566EB9D0C22A}" presName="parTrans" presStyleLbl="sibTrans2D1" presStyleIdx="2" presStyleCnt="3" custScaleX="162806" custScaleY="97170" custLinFactNeighborX="-23156" custLinFactNeighborY="-12484"/>
      <dgm:spPr/>
      <dgm:t>
        <a:bodyPr/>
        <a:lstStyle/>
        <a:p>
          <a:endParaRPr lang="en-US"/>
        </a:p>
      </dgm:t>
    </dgm:pt>
    <dgm:pt modelId="{6285DF56-2BC1-4A4D-86A8-365C1E3AC044}" type="pres">
      <dgm:prSet presAssocID="{B04DBD96-41A8-4E82-AA44-566EB9D0C22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3427B76-AF7E-4C01-B5D4-E402EB98E85B}" type="pres">
      <dgm:prSet presAssocID="{112E67B4-7275-443D-B75F-C9F298D849B3}" presName="node" presStyleLbl="node1" presStyleIdx="2" presStyleCnt="3" custScaleX="153214" custScaleY="104831" custRadScaleRad="100826" custRadScaleInc="3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B34C3D-28C8-4B84-80CD-3B6EF5B03877}" type="presOf" srcId="{4699219B-F821-4399-BBBB-330962EF178A}" destId="{81673EC1-31B8-49F8-926C-802ABF2E7798}" srcOrd="0" destOrd="0" presId="urn:microsoft.com/office/officeart/2005/8/layout/radial5"/>
    <dgm:cxn modelId="{EBFA94EE-3538-4E05-A02C-57A765AB70C0}" type="presOf" srcId="{44A7AE51-BAC6-4409-9021-3C0E8B71324C}" destId="{2F8753D0-F45A-4F33-9DBF-3188C077E9DB}" srcOrd="1" destOrd="0" presId="urn:microsoft.com/office/officeart/2005/8/layout/radial5"/>
    <dgm:cxn modelId="{F81D08D8-6845-4DBB-ADF3-D60E0C7C1024}" type="presOf" srcId="{EDB4544C-131E-4DC4-9D2A-98EC9EF528C2}" destId="{BAA9A58C-E5F8-494B-837B-1D115CFDA043}" srcOrd="0" destOrd="0" presId="urn:microsoft.com/office/officeart/2005/8/layout/radial5"/>
    <dgm:cxn modelId="{C18EBCA2-D6FD-4586-A31A-A28BCECE64A2}" srcId="{4699219B-F821-4399-BBBB-330962EF178A}" destId="{42881DE0-4577-46A2-80C1-2FC65466FCF5}" srcOrd="0" destOrd="0" parTransId="{6EBD5FAD-E7B3-4FBE-AF3D-1B8DDF77A74F}" sibTransId="{C0FFEC09-D83F-4E1E-823C-7BB1384FB749}"/>
    <dgm:cxn modelId="{8E5D0B46-B8C9-4DA6-8D3F-B2CC93ADB8A5}" srcId="{EDB4544C-131E-4DC4-9D2A-98EC9EF528C2}" destId="{4699219B-F821-4399-BBBB-330962EF178A}" srcOrd="0" destOrd="0" parTransId="{2AD92E9C-2AAE-4712-AD9C-12AD19A2A2EB}" sibTransId="{1071906C-527D-4A6F-A756-C3F951C93550}"/>
    <dgm:cxn modelId="{2FC3F942-2FA3-49E1-9A2E-0E8CE6AC0743}" srcId="{4699219B-F821-4399-BBBB-330962EF178A}" destId="{668F7D70-0CB3-4C8D-9681-0AB6A1F6EBED}" srcOrd="1" destOrd="0" parTransId="{44A7AE51-BAC6-4409-9021-3C0E8B71324C}" sibTransId="{B5D7809E-E9E7-446B-BB80-1DF28539CE90}"/>
    <dgm:cxn modelId="{10E99C2B-5854-4B19-8CCB-E74BAB07B8DD}" type="presOf" srcId="{112E67B4-7275-443D-B75F-C9F298D849B3}" destId="{13427B76-AF7E-4C01-B5D4-E402EB98E85B}" srcOrd="0" destOrd="0" presId="urn:microsoft.com/office/officeart/2005/8/layout/radial5"/>
    <dgm:cxn modelId="{2084D65A-55DC-4EB8-9E29-A016DF880F24}" type="presOf" srcId="{42881DE0-4577-46A2-80C1-2FC65466FCF5}" destId="{00570E0E-DE9D-4891-968D-AB8CBA6917AB}" srcOrd="0" destOrd="0" presId="urn:microsoft.com/office/officeart/2005/8/layout/radial5"/>
    <dgm:cxn modelId="{3F25BF73-CB7F-44E8-AB10-D207E2F4DB06}" type="presOf" srcId="{668F7D70-0CB3-4C8D-9681-0AB6A1F6EBED}" destId="{B30F5BE1-3BC2-4378-8C33-22A171DDF6B0}" srcOrd="0" destOrd="0" presId="urn:microsoft.com/office/officeart/2005/8/layout/radial5"/>
    <dgm:cxn modelId="{213A0F7F-0BD4-4A82-94BE-FFB67FA13B65}" type="presOf" srcId="{B04DBD96-41A8-4E82-AA44-566EB9D0C22A}" destId="{6285DF56-2BC1-4A4D-86A8-365C1E3AC044}" srcOrd="1" destOrd="0" presId="urn:microsoft.com/office/officeart/2005/8/layout/radial5"/>
    <dgm:cxn modelId="{B1633DB1-871A-43D7-9E26-BD382DF46ABD}" srcId="{4699219B-F821-4399-BBBB-330962EF178A}" destId="{112E67B4-7275-443D-B75F-C9F298D849B3}" srcOrd="2" destOrd="0" parTransId="{B04DBD96-41A8-4E82-AA44-566EB9D0C22A}" sibTransId="{8207D888-29FA-47CE-85A3-FA02D29623CE}"/>
    <dgm:cxn modelId="{AA612220-A54C-41F9-BE6B-7EF4585EB34D}" type="presOf" srcId="{6EBD5FAD-E7B3-4FBE-AF3D-1B8DDF77A74F}" destId="{DCCE603D-1421-4E2C-BF69-5327F75279D3}" srcOrd="0" destOrd="0" presId="urn:microsoft.com/office/officeart/2005/8/layout/radial5"/>
    <dgm:cxn modelId="{8D97529B-80D0-46E6-9772-A57CFD797E65}" type="presOf" srcId="{6EBD5FAD-E7B3-4FBE-AF3D-1B8DDF77A74F}" destId="{353647F3-DB8E-46C9-B60F-64722618C777}" srcOrd="1" destOrd="0" presId="urn:microsoft.com/office/officeart/2005/8/layout/radial5"/>
    <dgm:cxn modelId="{40D2B5ED-3220-4BAD-9FD5-13DE272F73F9}" type="presOf" srcId="{B04DBD96-41A8-4E82-AA44-566EB9D0C22A}" destId="{B6DB33D7-DA9D-45CC-BA1B-2F974691ED31}" srcOrd="0" destOrd="0" presId="urn:microsoft.com/office/officeart/2005/8/layout/radial5"/>
    <dgm:cxn modelId="{D41A51C4-C3A3-4E88-8253-2D3CF1A0CD1A}" type="presOf" srcId="{44A7AE51-BAC6-4409-9021-3C0E8B71324C}" destId="{ECE9F086-1AD4-4EA8-BD8C-A641E8D8F028}" srcOrd="0" destOrd="0" presId="urn:microsoft.com/office/officeart/2005/8/layout/radial5"/>
    <dgm:cxn modelId="{2C0524FA-F12A-46BB-8D5A-94A0996E95F0}" type="presParOf" srcId="{BAA9A58C-E5F8-494B-837B-1D115CFDA043}" destId="{81673EC1-31B8-49F8-926C-802ABF2E7798}" srcOrd="0" destOrd="0" presId="urn:microsoft.com/office/officeart/2005/8/layout/radial5"/>
    <dgm:cxn modelId="{8B0C6992-8901-453B-9B2D-F1C01DCFCE4F}" type="presParOf" srcId="{BAA9A58C-E5F8-494B-837B-1D115CFDA043}" destId="{DCCE603D-1421-4E2C-BF69-5327F75279D3}" srcOrd="1" destOrd="0" presId="urn:microsoft.com/office/officeart/2005/8/layout/radial5"/>
    <dgm:cxn modelId="{C5D82190-44B3-4715-B239-3FE2CED2A908}" type="presParOf" srcId="{DCCE603D-1421-4E2C-BF69-5327F75279D3}" destId="{353647F3-DB8E-46C9-B60F-64722618C777}" srcOrd="0" destOrd="0" presId="urn:microsoft.com/office/officeart/2005/8/layout/radial5"/>
    <dgm:cxn modelId="{90FDCEF8-B7C6-4CA3-BA34-2A15393ED29B}" type="presParOf" srcId="{BAA9A58C-E5F8-494B-837B-1D115CFDA043}" destId="{00570E0E-DE9D-4891-968D-AB8CBA6917AB}" srcOrd="2" destOrd="0" presId="urn:microsoft.com/office/officeart/2005/8/layout/radial5"/>
    <dgm:cxn modelId="{BF611BA3-EDF3-44F6-A98B-368FA64F4164}" type="presParOf" srcId="{BAA9A58C-E5F8-494B-837B-1D115CFDA043}" destId="{ECE9F086-1AD4-4EA8-BD8C-A641E8D8F028}" srcOrd="3" destOrd="0" presId="urn:microsoft.com/office/officeart/2005/8/layout/radial5"/>
    <dgm:cxn modelId="{9B13C0BF-BEDA-4AAD-87D9-180F2C6D8C5B}" type="presParOf" srcId="{ECE9F086-1AD4-4EA8-BD8C-A641E8D8F028}" destId="{2F8753D0-F45A-4F33-9DBF-3188C077E9DB}" srcOrd="0" destOrd="0" presId="urn:microsoft.com/office/officeart/2005/8/layout/radial5"/>
    <dgm:cxn modelId="{7755D035-6EAE-48EC-85B2-DF8FCA5F1FE8}" type="presParOf" srcId="{BAA9A58C-E5F8-494B-837B-1D115CFDA043}" destId="{B30F5BE1-3BC2-4378-8C33-22A171DDF6B0}" srcOrd="4" destOrd="0" presId="urn:microsoft.com/office/officeart/2005/8/layout/radial5"/>
    <dgm:cxn modelId="{9707262E-BC67-446F-A306-13309989327E}" type="presParOf" srcId="{BAA9A58C-E5F8-494B-837B-1D115CFDA043}" destId="{B6DB33D7-DA9D-45CC-BA1B-2F974691ED31}" srcOrd="5" destOrd="0" presId="urn:microsoft.com/office/officeart/2005/8/layout/radial5"/>
    <dgm:cxn modelId="{C1130009-E3E3-4252-ADB0-1B8DF93EC2C7}" type="presParOf" srcId="{B6DB33D7-DA9D-45CC-BA1B-2F974691ED31}" destId="{6285DF56-2BC1-4A4D-86A8-365C1E3AC044}" srcOrd="0" destOrd="0" presId="urn:microsoft.com/office/officeart/2005/8/layout/radial5"/>
    <dgm:cxn modelId="{9E464948-7525-419A-9435-131F0F54F3AB}" type="presParOf" srcId="{BAA9A58C-E5F8-494B-837B-1D115CFDA043}" destId="{13427B76-AF7E-4C01-B5D4-E402EB98E85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73EC1-31B8-49F8-926C-802ABF2E7798}">
      <dsp:nvSpPr>
        <dsp:cNvPr id="0" name=""/>
        <dsp:cNvSpPr/>
      </dsp:nvSpPr>
      <dsp:spPr>
        <a:xfrm>
          <a:off x="3000778" y="1979754"/>
          <a:ext cx="2389917" cy="2105890"/>
        </a:xfrm>
        <a:prstGeom prst="ellipse">
          <a:avLst/>
        </a:prstGeom>
        <a:solidFill>
          <a:srgbClr val="FF0000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ডেটা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ট্রান্সমিশন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স্পীড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50773" y="2288154"/>
        <a:ext cx="1689927" cy="1489090"/>
      </dsp:txXfrm>
    </dsp:sp>
    <dsp:sp modelId="{DCCE603D-1421-4E2C-BF69-5327F75279D3}">
      <dsp:nvSpPr>
        <dsp:cNvPr id="0" name=""/>
        <dsp:cNvSpPr/>
      </dsp:nvSpPr>
      <dsp:spPr>
        <a:xfrm rot="15937235">
          <a:off x="3870690" y="1595902"/>
          <a:ext cx="249336" cy="59372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910946" y="1751938"/>
        <a:ext cx="174535" cy="356235"/>
      </dsp:txXfrm>
    </dsp:sp>
    <dsp:sp modelId="{00570E0E-DE9D-4891-968D-AB8CBA6917AB}">
      <dsp:nvSpPr>
        <dsp:cNvPr id="0" name=""/>
        <dsp:cNvSpPr/>
      </dsp:nvSpPr>
      <dsp:spPr>
        <a:xfrm>
          <a:off x="2951521" y="243796"/>
          <a:ext cx="2165734" cy="1364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ন্যারো ব্যান্ড 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68685" y="443577"/>
        <a:ext cx="1531406" cy="964625"/>
      </dsp:txXfrm>
    </dsp:sp>
    <dsp:sp modelId="{ECE9F086-1AD4-4EA8-BD8C-A641E8D8F028}">
      <dsp:nvSpPr>
        <dsp:cNvPr id="0" name=""/>
        <dsp:cNvSpPr/>
      </dsp:nvSpPr>
      <dsp:spPr>
        <a:xfrm rot="1667116">
          <a:off x="5170547" y="3344156"/>
          <a:ext cx="358249" cy="59372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5176743" y="3437851"/>
        <a:ext cx="250774" cy="356235"/>
      </dsp:txXfrm>
    </dsp:sp>
    <dsp:sp modelId="{B30F5BE1-3BC2-4378-8C33-22A171DDF6B0}">
      <dsp:nvSpPr>
        <dsp:cNvPr id="0" name=""/>
        <dsp:cNvSpPr/>
      </dsp:nvSpPr>
      <dsp:spPr>
        <a:xfrm>
          <a:off x="5257359" y="3482044"/>
          <a:ext cx="2631825" cy="16068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ভয়েস ব্যান্ড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42781" y="3717356"/>
        <a:ext cx="1860981" cy="1136187"/>
      </dsp:txXfrm>
    </dsp:sp>
    <dsp:sp modelId="{B6DB33D7-DA9D-45CC-BA1B-2F974691ED31}">
      <dsp:nvSpPr>
        <dsp:cNvPr id="0" name=""/>
        <dsp:cNvSpPr/>
      </dsp:nvSpPr>
      <dsp:spPr>
        <a:xfrm rot="9013545">
          <a:off x="2886231" y="3319397"/>
          <a:ext cx="271890" cy="57692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10800000">
        <a:off x="2962414" y="3414529"/>
        <a:ext cx="190323" cy="346154"/>
      </dsp:txXfrm>
    </dsp:sp>
    <dsp:sp modelId="{13427B76-AF7E-4C01-B5D4-E402EB98E85B}">
      <dsp:nvSpPr>
        <dsp:cNvPr id="0" name=""/>
        <dsp:cNvSpPr/>
      </dsp:nvSpPr>
      <dsp:spPr>
        <a:xfrm>
          <a:off x="555982" y="3434390"/>
          <a:ext cx="2675499" cy="18306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ব্রড ব্যান্ড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47800" y="3702477"/>
        <a:ext cx="1891863" cy="1294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8F390-A8F6-4F29-9B55-3A21B302DBD6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B8E6E-20EF-4687-A688-BEC0047F7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3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zh-CN" altLang="en-US" sz="1200" smtClean="0"/>
              <a:pPr lvl="0" algn="r" eaLnBrk="1" latinLnBrk="1" hangingPunct="1"/>
              <a:t>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923395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214C-46F1-4075-9941-38EEF45AD1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73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8E6E-20EF-4687-A688-BEC0047F76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32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8E6E-20EF-4687-A688-BEC0047F76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33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smtClean="0"/>
              <a:t>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8E6E-20EF-4687-A688-BEC0047F76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61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8E6E-20EF-4687-A688-BEC0047F76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8E6E-20EF-4687-A688-BEC0047F76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7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8E6E-20EF-4687-A688-BEC0047F76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7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8E6E-20EF-4687-A688-BEC0047F76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43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0214C-46F1-4075-9941-38EEF45AD1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28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Slide Image Placeholder 1048605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07" name="Notes Placeholder 1048606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48608" name="TextBox 1048607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/>
              <a:pPr lvl="0" algn="r" eaLnBrk="1" latinLnBrk="1" hangingPunct="1"/>
              <a:t>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98480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8E6E-20EF-4687-A688-BEC0047F76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77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8E6E-20EF-4687-A688-BEC0047F76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66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8E6E-20EF-4687-A688-BEC0047F76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53F2-5418-4E15-9AB9-FF49CFF5DA2B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072-EE07-46F5-A376-7374CF2E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44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53F2-5418-4E15-9AB9-FF49CFF5DA2B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072-EE07-46F5-A376-7374CF2E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53F2-5418-4E15-9AB9-FF49CFF5DA2B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072-EE07-46F5-A376-7374CF2E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88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53F2-5418-4E15-9AB9-FF49CFF5DA2B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072-EE07-46F5-A376-7374CF2E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56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53F2-5418-4E15-9AB9-FF49CFF5DA2B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072-EE07-46F5-A376-7374CF2E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92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53F2-5418-4E15-9AB9-FF49CFF5DA2B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072-EE07-46F5-A376-7374CF2E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46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53F2-5418-4E15-9AB9-FF49CFF5DA2B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072-EE07-46F5-A376-7374CF2E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69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53F2-5418-4E15-9AB9-FF49CFF5DA2B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072-EE07-46F5-A376-7374CF2E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58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53F2-5418-4E15-9AB9-FF49CFF5DA2B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072-EE07-46F5-A376-7374CF2E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69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53F2-5418-4E15-9AB9-FF49CFF5DA2B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072-EE07-46F5-A376-7374CF2E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40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53F2-5418-4E15-9AB9-FF49CFF5DA2B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072-EE07-46F5-A376-7374CF2E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45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53F2-5418-4E15-9AB9-FF49CFF5DA2B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81072-EE07-46F5-A376-7374CF2E7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6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1" y="120315"/>
            <a:ext cx="11911263" cy="6415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4988" y="1449924"/>
            <a:ext cx="703816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75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92475454"/>
              </p:ext>
            </p:extLst>
          </p:nvPr>
        </p:nvGraphicFramePr>
        <p:xfrm>
          <a:off x="1561662" y="119463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12191999" cy="83712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ডেটা ট্রান্সমিশন স্পীডের প্রকারভেদ 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4357736" y="1284913"/>
            <a:ext cx="2398571" cy="1680458"/>
          </a:xfrm>
          <a:prstGeom prst="ellipse">
            <a:avLst/>
          </a:prstGeom>
          <a:solidFill>
            <a:srgbClr val="00B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13062" y="4622923"/>
            <a:ext cx="2655065" cy="18645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756307" y="4671527"/>
            <a:ext cx="2772578" cy="1767353"/>
          </a:xfrm>
          <a:prstGeom prst="ellipse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73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5189" y="137885"/>
            <a:ext cx="8382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জোড়ায় </a:t>
            </a:r>
            <a:r>
              <a:rPr lang="bn-I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কাজ</a:t>
            </a:r>
            <a:r>
              <a:rPr 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(সময়ঃ৩মিনিট) </a:t>
            </a:r>
            <a:r>
              <a:rPr lang="bn-I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3022242"/>
            <a:ext cx="83820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2400" dirty="0" smtClean="0">
                <a:solidFill>
                  <a:srgbClr val="C00000"/>
                </a:solidFill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স্পীড কত প্রকার ও কি কি</a:t>
            </a:r>
            <a:r>
              <a:rPr lang="bn-IN" sz="2400" dirty="0" smtClean="0">
                <a:solidFill>
                  <a:srgbClr val="C00000"/>
                </a:solidFill>
              </a:rPr>
              <a:t>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5189" y="4114800"/>
            <a:ext cx="8381999" cy="25448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ডেটা ট্রান্সমিশন স্পীড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 যথা-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ন্যারো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/>
              </a:solidFill>
            </a:endParaRPr>
          </a:p>
          <a:p>
            <a:r>
              <a:rPr lang="bn-IN" sz="3200" dirty="0">
                <a:solidFill>
                  <a:schemeClr val="tx1"/>
                </a:solidFill>
              </a:rPr>
              <a:t>২</a:t>
            </a:r>
            <a:r>
              <a:rPr lang="en-US" sz="3200" dirty="0" smtClean="0">
                <a:solidFill>
                  <a:schemeClr val="tx1"/>
                </a:solidFill>
              </a:rPr>
              <a:t>।</a:t>
            </a:r>
            <a:r>
              <a:rPr lang="bn-IN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ব্যান্ড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ব্যান্ড</a:t>
            </a:r>
            <a:endParaRPr lang="bn-IN" sz="3200" dirty="0">
              <a:solidFill>
                <a:schemeClr val="tx1"/>
              </a:solidFill>
            </a:endParaRPr>
          </a:p>
          <a:p>
            <a:endParaRPr lang="bn-IN" dirty="0">
              <a:solidFill>
                <a:srgbClr val="FF0000"/>
              </a:solidFill>
            </a:endParaRPr>
          </a:p>
          <a:p>
            <a:endParaRPr lang="bn-IN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876184"/>
            <a:ext cx="8358388" cy="209355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35130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8274"/>
            <a:ext cx="12192000" cy="12567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flat" cmpd="sng">
            <a:solidFill>
              <a:srgbClr val="8BAD88">
                <a:alpha val="100000"/>
              </a:srgbClr>
            </a:solidFill>
            <a:prstDash val="solid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bn-IN" altLang="zh-CN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ন্যারো ব্যান্ড</a:t>
            </a:r>
            <a:r>
              <a:rPr lang="zh-CN" altLang="en-US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bn-IN" altLang="zh-CN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(</a:t>
            </a:r>
            <a:r>
              <a:rPr lang="en-US" altLang="zh-CN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Narrow Band</a:t>
            </a:r>
            <a:r>
              <a:rPr lang="bn-IN" altLang="zh-CN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)</a:t>
            </a:r>
            <a:endParaRPr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/>
              <a:ea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36"/>
          <a:stretch/>
        </p:blipFill>
        <p:spPr>
          <a:xfrm>
            <a:off x="5392424" y="4019207"/>
            <a:ext cx="6388768" cy="28274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1663955"/>
            <a:ext cx="12191999" cy="2102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/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ব্যান্ডের ডেটা গতি ৪৫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bps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৩০০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bps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পর্যন্ত হয়ে থাকে সে ব্যান্ডকে ন্যারো ব্যান্ড বলে। এই ব্যান্ড ধীর গতি ডেটা স্থানান্তরের ক্ষেত্রে ব্যবহার করা হয়। যেমনঃ টেলিগ্রাফ।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11"/>
          <a:stretch/>
        </p:blipFill>
        <p:spPr>
          <a:xfrm>
            <a:off x="374306" y="4084379"/>
            <a:ext cx="3728137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7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13068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bn-IN" altLang="zh-CN" sz="44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ভয়েস ব্যান্ড</a:t>
            </a:r>
            <a:r>
              <a:rPr lang="en-US" altLang="zh-CN" sz="44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(Voice Band</a:t>
            </a:r>
            <a:r>
              <a:rPr sz="44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NikoshBAN"/>
              </a:rPr>
              <a:t>)</a:t>
            </a:r>
            <a:endParaRPr sz="4400" b="1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ea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90646"/>
            <a:ext cx="12192000" cy="1754326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ব্যান্ডের ডেটা গতি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১২০০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bps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৯৬০০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bps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পর্যন্ত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হয়ে থাকে সে ব্যান্ডকে ন্যারো ব্যান্ড বলে। এই ব্যান্ড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 ধীর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গতি ডেটা স্থানান্তরের ক্ষেত্রে ব্যবহার করা হয়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যেমনঃ টেলিফোন।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r="33102"/>
          <a:stretch/>
        </p:blipFill>
        <p:spPr>
          <a:xfrm>
            <a:off x="6412180" y="3958939"/>
            <a:ext cx="4596063" cy="2532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8"/>
          <a:stretch/>
        </p:blipFill>
        <p:spPr>
          <a:xfrm>
            <a:off x="504676" y="3867842"/>
            <a:ext cx="4400550" cy="19674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0" y="6058186"/>
            <a:ext cx="1672389" cy="433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ভয়েস ব্যান্ড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11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Rectangle 1048652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 cap="flat" cmpd="sng">
            <a:solidFill>
              <a:schemeClr val="accent5"/>
            </a:solidFill>
            <a:prstDash val="solid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bn-IN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ব্রড ব্যান্ড </a:t>
            </a:r>
            <a:r>
              <a:rPr lang="bn-IN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ea typeface="NikoshBAN"/>
              </a:rPr>
              <a:t>(</a:t>
            </a:r>
            <a:r>
              <a:rPr lang="en-US" altLang="zh-CN" sz="4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ea typeface="NikoshBAN"/>
              </a:rPr>
              <a:t>Broad Band</a:t>
            </a:r>
            <a:r>
              <a:rPr lang="bn-IN" altLang="zh-CN" sz="4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ea typeface="NikoshBAN"/>
              </a:rPr>
              <a:t>)</a:t>
            </a:r>
            <a:r>
              <a:rPr lang="bn-IN" sz="4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ea typeface="NikoshBAN"/>
              </a:rPr>
              <a:t> </a:t>
            </a:r>
            <a:endParaRPr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0883"/>
            <a:ext cx="12192000" cy="1754326"/>
          </a:xfrm>
          <a:prstGeom prst="rect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ব্যান্ডের ডেটা গতি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Mbps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Gbps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পর্যন্ত হয়ে থাকে সে ব্যান্ডকে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ব্রড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ব্যান্ড বলে। এই ব্যান্ড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ডেটা স্থানান্তরের ক্ষেত্রে ব্যবহার করা হয়।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অপটিক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স্যাটেলাইট।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0"/>
          <a:stretch/>
        </p:blipFill>
        <p:spPr>
          <a:xfrm>
            <a:off x="4500431" y="3283166"/>
            <a:ext cx="3652072" cy="3076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9"/>
          <a:stretch/>
        </p:blipFill>
        <p:spPr>
          <a:xfrm>
            <a:off x="796160" y="3717758"/>
            <a:ext cx="2584160" cy="2322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052" y="3655571"/>
            <a:ext cx="2759335" cy="20817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615836" y="5852713"/>
            <a:ext cx="1323475" cy="374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স্যাটেলাইট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3" grpId="0" animBg="1"/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8283" y="115599"/>
            <a:ext cx="11971421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(সময়ঃ৫মিনিট)</a:t>
            </a:r>
            <a:endParaRPr lang="en-US" sz="4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8" y="1194030"/>
            <a:ext cx="11610474" cy="42107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8283" y="5721217"/>
            <a:ext cx="11971421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ন্যারো ব্যান্ড ও ভয়েস ব্যান্ড এর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 লিখ? </a:t>
            </a:r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51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544"/>
            <a:ext cx="12192000" cy="145134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ন্যারো ব্যান্ড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ভয়েস ব্যান্ড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000265"/>
              </p:ext>
            </p:extLst>
          </p:nvPr>
        </p:nvGraphicFramePr>
        <p:xfrm>
          <a:off x="0" y="1447800"/>
          <a:ext cx="12192000" cy="4182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034">
                  <a:extLst>
                    <a:ext uri="{9D8B030D-6E8A-4147-A177-3AD203B41FA5}">
                      <a16:colId xmlns="" xmlns:a16="http://schemas.microsoft.com/office/drawing/2014/main" val="3417828336"/>
                    </a:ext>
                  </a:extLst>
                </a:gridCol>
                <a:gridCol w="6568966">
                  <a:extLst>
                    <a:ext uri="{9D8B030D-6E8A-4147-A177-3AD203B41FA5}">
                      <a16:colId xmlns="" xmlns:a16="http://schemas.microsoft.com/office/drawing/2014/main" val="3663262846"/>
                    </a:ext>
                  </a:extLst>
                </a:gridCol>
              </a:tblGrid>
              <a:tr h="85949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altLang="zh-CN" sz="4000" b="1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ন্যারো ব্যান্ড</a:t>
                      </a:r>
                      <a:r>
                        <a:rPr lang="en-US" altLang="zh-CN" sz="4000" b="1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 </a:t>
                      </a:r>
                      <a:endParaRPr lang="zh-CN" altLang="en-US" sz="32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ea typeface="NikoshBAN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ভয়েস</a:t>
                      </a:r>
                      <a:r>
                        <a:rPr lang="bn-IN" sz="44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ব্যান্ড </a:t>
                      </a:r>
                      <a:endParaRPr lang="as-IN" sz="4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7480985"/>
                  </a:ext>
                </a:extLst>
              </a:tr>
              <a:tr h="1246033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ন্যারো ব্যান্ডের ডেটা গতি 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 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bps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 ৩০০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bps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পর্যন্ত হয়ে থাকে। </a:t>
                      </a:r>
                      <a:endParaRPr lang="as-IN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ভয়েস ব্যান্ডের ডেটা 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গতি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১২০০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bps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৯৬০০ 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bps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পর্যন্ত হয়ে থাকে। </a:t>
                      </a:r>
                      <a:endParaRPr lang="as-IN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1780163"/>
                  </a:ext>
                </a:extLst>
              </a:tr>
              <a:tr h="1034716">
                <a:tc>
                  <a:txBody>
                    <a:bodyPr/>
                    <a:lstStyle/>
                    <a:p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as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 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ব্যান্ড 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ধীর গতি ডেটা স্থানান্তরের ক্ষেত্রে ব্যবহৃত হয়। </a:t>
                      </a:r>
                      <a:endParaRPr lang="as-IN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 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ব্যান্ড অপেক্ষাকৃত  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ধীর গতি ডেটা স্থানান্তরের ক্ষেত্রে ব্যবহৃত হয়। </a:t>
                      </a:r>
                      <a:endParaRPr lang="en-US" sz="28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3951918"/>
                  </a:ext>
                </a:extLst>
              </a:tr>
              <a:tr h="104273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zh-CN" altLang="en-US" sz="2800" dirty="0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altLang="zh-CN" sz="2800" dirty="0" err="1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উদাহরণঃ</a:t>
                      </a:r>
                      <a:r>
                        <a:rPr lang="en-US" altLang="zh-CN" sz="2800" baseline="0" dirty="0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altLang="zh-CN" sz="2800" baseline="0" dirty="0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টেলিগ্রাফ</a:t>
                      </a:r>
                      <a:r>
                        <a:rPr lang="en-US" altLang="zh-CN" sz="2800" baseline="0" dirty="0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। </a:t>
                      </a:r>
                      <a:endParaRPr lang="zh-CN" altLang="en-US" sz="2800" dirty="0">
                        <a:latin typeface="NikoshBAN" panose="02000000000000000000" pitchFamily="2" charset="0"/>
                        <a:ea typeface="NikoshBAN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zh-CN" altLang="en-US" sz="2800" dirty="0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altLang="zh-CN" sz="2800" dirty="0" err="1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উদাহরণঃ</a:t>
                      </a:r>
                      <a:r>
                        <a:rPr lang="en-US" altLang="zh-CN" sz="2800" dirty="0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altLang="zh-CN" sz="2800" dirty="0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টেলিফোন</a:t>
                      </a:r>
                      <a:r>
                        <a:rPr lang="bn-IN" altLang="zh-CN" sz="2800" baseline="0" dirty="0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 লাইন । </a:t>
                      </a:r>
                      <a:r>
                        <a:rPr lang="en-US" altLang="zh-CN" sz="2800" dirty="0" smtClean="0">
                          <a:latin typeface="NikoshBAN" panose="02000000000000000000" pitchFamily="2" charset="0"/>
                          <a:ea typeface="NikoshBAN"/>
                          <a:cs typeface="NikoshBAN" panose="02000000000000000000" pitchFamily="2" charset="0"/>
                        </a:rPr>
                        <a:t> </a:t>
                      </a:r>
                      <a:endParaRPr lang="zh-CN" altLang="en-US" sz="2800" dirty="0">
                        <a:latin typeface="NikoshBAN" panose="02000000000000000000" pitchFamily="2" charset="0"/>
                        <a:ea typeface="NikoshBAN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4942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39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91061"/>
            <a:ext cx="9144000" cy="1828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সার</a:t>
            </a:r>
            <a:r>
              <a:rPr lang="en-US" sz="4400" dirty="0"/>
              <a:t> </a:t>
            </a:r>
            <a:r>
              <a:rPr lang="en-US" sz="4400" dirty="0" err="1"/>
              <a:t>সংক্ষেপ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524000" y="2353298"/>
            <a:ext cx="9144000" cy="1360728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স্পীড</a:t>
            </a:r>
            <a:r>
              <a:rPr 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8"/>
          <a:stretch/>
        </p:blipFill>
        <p:spPr>
          <a:xfrm>
            <a:off x="6255752" y="4380902"/>
            <a:ext cx="4596732" cy="2188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58" y="4523278"/>
            <a:ext cx="3664953" cy="163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11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9024" y="1071421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দু’টি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্য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প্রশ্নের উত্তর দাওঃ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/>
          <a:srcRect l="10266" t="15869" r="13860" b="31155"/>
          <a:stretch>
            <a:fillRect/>
          </a:stretch>
        </p:blipFill>
        <p:spPr bwMode="auto">
          <a:xfrm>
            <a:off x="1524000" y="128316"/>
            <a:ext cx="9144000" cy="7239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76209" y="4602239"/>
            <a:ext cx="8806369" cy="212365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altLang="zh-CN" sz="2400" b="1" dirty="0" smtClean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স্থানান্তরের ক্ষেত্রে ডেটা প্রবাহের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হারকে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হয়?</a:t>
            </a:r>
          </a:p>
          <a:p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মডেম   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স্পীড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zh-CN" sz="2400" b="1" dirty="0" smtClean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 (</a:t>
            </a:r>
            <a:r>
              <a:rPr lang="bn-IN" altLang="zh-CN" sz="2400" b="1" dirty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গ) ফ্যাক্স   </a:t>
            </a:r>
            <a:r>
              <a:rPr lang="bn-IN" altLang="zh-CN" sz="2400" b="1" dirty="0" smtClean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      (</a:t>
            </a:r>
            <a:r>
              <a:rPr lang="bn-IN" altLang="zh-CN" sz="2400" b="1" dirty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ঘ) হাইওয়ে</a:t>
            </a:r>
          </a:p>
          <a:p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স্পীড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প্রকার </a:t>
            </a:r>
            <a:r>
              <a:rPr lang="bn-IN" altLang="zh-CN" sz="2400" b="1" dirty="0" smtClean="0">
                <a:solidFill>
                  <a:srgbClr val="002060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?</a:t>
            </a:r>
            <a:endParaRPr lang="bn-IN" altLang="zh-CN" sz="2400" b="1" dirty="0">
              <a:solidFill>
                <a:srgbClr val="002060"/>
              </a:solidFill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NikoshBAN"/>
              </a:rPr>
              <a:t>     </a:t>
            </a:r>
            <a:r>
              <a:rPr lang="bn-IN" b="1" dirty="0">
                <a:solidFill>
                  <a:srgbClr val="002060"/>
                </a:solidFill>
                <a:latin typeface="NikoshBAN"/>
              </a:rPr>
              <a:t>(ক</a:t>
            </a:r>
            <a:r>
              <a:rPr lang="bn-IN" b="1" dirty="0" smtClean="0">
                <a:solidFill>
                  <a:srgbClr val="002060"/>
                </a:solidFill>
                <a:latin typeface="NikoshBAN"/>
              </a:rPr>
              <a:t>)  ৩            (</a:t>
            </a:r>
            <a:r>
              <a:rPr lang="bn-IN" b="1" dirty="0">
                <a:solidFill>
                  <a:srgbClr val="002060"/>
                </a:solidFill>
                <a:latin typeface="NikoshBAN"/>
              </a:rPr>
              <a:t>খ) </a:t>
            </a:r>
            <a:r>
              <a:rPr lang="bn-IN" b="1" dirty="0" smtClean="0">
                <a:solidFill>
                  <a:srgbClr val="002060"/>
                </a:solidFill>
                <a:latin typeface="NikoshBAN"/>
              </a:rPr>
              <a:t> ২</a:t>
            </a:r>
            <a:r>
              <a:rPr lang="bn-IN" b="1" dirty="0">
                <a:solidFill>
                  <a:srgbClr val="002060"/>
                </a:solidFill>
                <a:latin typeface="NikoshBAN"/>
              </a:rPr>
              <a:t>	</a:t>
            </a:r>
            <a:r>
              <a:rPr lang="bn-IN" b="1" dirty="0" smtClean="0">
                <a:solidFill>
                  <a:srgbClr val="002060"/>
                </a:solidFill>
                <a:latin typeface="NikoshBAN"/>
              </a:rPr>
              <a:t>      </a:t>
            </a:r>
            <a:r>
              <a:rPr lang="bn-IN" altLang="zh-CN" b="1" dirty="0" smtClean="0">
                <a:solidFill>
                  <a:srgbClr val="002060"/>
                </a:solidFill>
                <a:latin typeface="NikoshBAN"/>
                <a:ea typeface="NikoshBAN"/>
              </a:rPr>
              <a:t>(</a:t>
            </a:r>
            <a:r>
              <a:rPr lang="bn-IN" altLang="zh-CN" b="1" dirty="0">
                <a:solidFill>
                  <a:srgbClr val="002060"/>
                </a:solidFill>
                <a:latin typeface="NikoshBAN"/>
                <a:ea typeface="NikoshBAN"/>
              </a:rPr>
              <a:t>গ</a:t>
            </a:r>
            <a:r>
              <a:rPr lang="bn-IN" altLang="zh-CN" sz="1400" b="1" dirty="0" smtClean="0">
                <a:solidFill>
                  <a:srgbClr val="002060"/>
                </a:solidFill>
                <a:latin typeface="NikoshBAN"/>
                <a:ea typeface="NikoshBAN"/>
              </a:rPr>
              <a:t>) </a:t>
            </a:r>
            <a:r>
              <a:rPr lang="bn-IN" altLang="zh-CN" sz="2800" b="1" dirty="0" smtClean="0">
                <a:solidFill>
                  <a:srgbClr val="002060"/>
                </a:solidFill>
                <a:latin typeface="NikoshBAN"/>
                <a:ea typeface="NikoshBAN"/>
              </a:rPr>
              <a:t> </a:t>
            </a:r>
            <a:r>
              <a:rPr lang="bn-IN" altLang="zh-CN" sz="2000" b="1" dirty="0" smtClean="0">
                <a:solidFill>
                  <a:srgbClr val="002060"/>
                </a:solidFill>
                <a:latin typeface="NikoshBAN"/>
                <a:ea typeface="NikoshBAN"/>
              </a:rPr>
              <a:t>৪</a:t>
            </a:r>
            <a:r>
              <a:rPr lang="bn-IN" altLang="zh-CN" sz="2800" b="1" dirty="0" smtClean="0">
                <a:solidFill>
                  <a:srgbClr val="002060"/>
                </a:solidFill>
                <a:latin typeface="NikoshBAN"/>
                <a:ea typeface="NikoshBAN"/>
              </a:rPr>
              <a:t>           </a:t>
            </a:r>
            <a:r>
              <a:rPr lang="bn-IN" altLang="zh-CN" b="1" dirty="0" smtClean="0">
                <a:solidFill>
                  <a:srgbClr val="002060"/>
                </a:solidFill>
                <a:latin typeface="NikoshBAN"/>
                <a:ea typeface="NikoshBAN"/>
              </a:rPr>
              <a:t>(</a:t>
            </a:r>
            <a:r>
              <a:rPr lang="bn-IN" altLang="zh-CN" b="1" dirty="0">
                <a:solidFill>
                  <a:srgbClr val="002060"/>
                </a:solidFill>
                <a:latin typeface="NikoshBAN"/>
                <a:ea typeface="NikoshBAN"/>
              </a:rPr>
              <a:t>ঘ</a:t>
            </a:r>
            <a:r>
              <a:rPr lang="bn-IN" altLang="zh-CN" b="1" dirty="0" smtClean="0">
                <a:solidFill>
                  <a:srgbClr val="002060"/>
                </a:solidFill>
                <a:latin typeface="NikoshBAN"/>
                <a:ea typeface="NikoshBAN"/>
              </a:rPr>
              <a:t>) </a:t>
            </a:r>
            <a:r>
              <a:rPr lang="bn-IN" altLang="zh-CN" sz="3600" b="1" dirty="0" smtClean="0">
                <a:solidFill>
                  <a:srgbClr val="002060"/>
                </a:solidFill>
                <a:latin typeface="NikoshBAN"/>
                <a:ea typeface="NikoshBAN"/>
              </a:rPr>
              <a:t> </a:t>
            </a:r>
            <a:r>
              <a:rPr lang="bn-IN" altLang="zh-CN" sz="2000" b="1" dirty="0" smtClean="0">
                <a:solidFill>
                  <a:srgbClr val="002060"/>
                </a:solidFill>
                <a:latin typeface="NikoshBAN"/>
                <a:ea typeface="NikoshBAN"/>
              </a:rPr>
              <a:t>৫</a:t>
            </a:r>
            <a:endParaRPr lang="bn-IN" altLang="zh-CN" sz="2000" b="1" dirty="0">
              <a:solidFill>
                <a:srgbClr val="002060"/>
              </a:solidFill>
              <a:latin typeface="NikoshBAN"/>
              <a:ea typeface="NikoshBAN"/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6260" y="4602239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7984" y="5617901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rgbClr val="00B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40" y="1866754"/>
            <a:ext cx="2693872" cy="23463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58" y="1813846"/>
            <a:ext cx="5136466" cy="23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96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ectangle 1048583"/>
          <p:cNvSpPr/>
          <p:nvPr/>
        </p:nvSpPr>
        <p:spPr>
          <a:xfrm>
            <a:off x="86226" y="2899610"/>
            <a:ext cx="12019547" cy="1323439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bn-IN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প্রশ্নঃডেটা </a:t>
            </a:r>
            <a:r>
              <a:rPr lang="en-US" altLang="zh-CN" sz="4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ট্রান্সফর</a:t>
            </a:r>
            <a:r>
              <a:rPr lang="bn-IN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altLang="zh-CN" sz="4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গতির</a:t>
            </a:r>
            <a:r>
              <a:rPr lang="bn-IN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উপর ভিত্তি করে ডেটা ট্রান্সমিশন </a:t>
            </a:r>
            <a:r>
              <a:rPr lang="en-US" altLang="zh-CN" sz="4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স্পীড</a:t>
            </a:r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bn-I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I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 ও কী কী ব্যাখ্যা কর।</a:t>
            </a:r>
            <a:r>
              <a:rPr lang="bn-IN" altLang="zh-C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60684" y="257957"/>
            <a:ext cx="11670630" cy="15727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এসাইনমেন্ট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8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599" y="101254"/>
            <a:ext cx="11977511" cy="225873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  </a:t>
            </a:r>
            <a:r>
              <a:rPr lang="bn-I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599" y="2495720"/>
            <a:ext cx="6629400" cy="436228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স্বপন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দাশ</a:t>
            </a:r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কালির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বাইল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০১711-973978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swapankumardas481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@gmail.com</a:t>
            </a:r>
            <a:endParaRPr lang="bn-IN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     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ফেসবুক আইডি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–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swapan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kumar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das</a:t>
            </a:r>
            <a:endParaRPr lang="bn-IN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365" y="2638590"/>
            <a:ext cx="2139707" cy="2651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2" y="5598091"/>
            <a:ext cx="304800" cy="314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59" y="5276530"/>
            <a:ext cx="415925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59" y="5929311"/>
            <a:ext cx="309563" cy="3095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78365" y="5755320"/>
            <a:ext cx="2258467" cy="583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স্বপন কুমার দাশ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6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182879"/>
            <a:ext cx="11716352" cy="64104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রেফারেন্সঃ</a:t>
            </a:r>
          </a:p>
          <a:p>
            <a:pPr algn="just"/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NCTB </a:t>
            </a:r>
            <a:r>
              <a:rPr lang="bn-IN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অনুমোদিত  আইসিটি </a:t>
            </a:r>
            <a:r>
              <a:rPr lang="bn-IN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বই। </a:t>
            </a:r>
            <a:endParaRPr lang="bn-IN" sz="4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শিক্ষক </a:t>
            </a:r>
            <a:r>
              <a:rPr lang="bn-IN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বাতায়ন। </a:t>
            </a:r>
            <a:endParaRPr lang="bn-IN" sz="4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You </a:t>
            </a:r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Tube</a:t>
            </a:r>
            <a:r>
              <a:rPr lang="bn-IN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4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৪। </a:t>
            </a:r>
            <a:r>
              <a:rPr lang="en-US" sz="5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মুক্তপাঠ</a:t>
            </a:r>
            <a:r>
              <a:rPr lang="bn-IN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5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78957"/>
            <a:ext cx="11911263" cy="670008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493190" y="2505670"/>
            <a:ext cx="3717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21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97" y="2579262"/>
            <a:ext cx="3262924" cy="41716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20949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  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9478" y="2472206"/>
            <a:ext cx="5179453" cy="4385794"/>
          </a:xfrm>
          <a:prstGeom prst="rect">
            <a:avLst/>
          </a:prstGeom>
          <a:solidFill>
            <a:schemeClr val="bg2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একাদশ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সংখ্যা-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15০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/০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ইং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23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2667001" y="98396"/>
            <a:ext cx="5620145" cy="139823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এসো ছবিগুলো দেখি</a:t>
            </a:r>
            <a:r>
              <a:rPr lang="bn-BD" altLang="zh-C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endParaRPr lang="zh-CN" alt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50" y="1876926"/>
            <a:ext cx="4024562" cy="2195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63" y="4367462"/>
            <a:ext cx="3795858" cy="2301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63" y="1876926"/>
            <a:ext cx="3795858" cy="2195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50" y="4361447"/>
            <a:ext cx="4024562" cy="23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49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1554051" y="990600"/>
            <a:ext cx="9144000" cy="3657600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স্পীড</a:t>
            </a:r>
            <a:r>
              <a:rPr 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1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316" y="2839453"/>
            <a:ext cx="11939336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altLang="zh-CN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ডেটা ট্রান্সমিশন স্পীড </a:t>
            </a:r>
            <a:r>
              <a:rPr lang="en-US" altLang="zh-CN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কী</a:t>
            </a:r>
            <a:r>
              <a:rPr lang="en-US" altLang="zh-CN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altLang="zh-CN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তা</a:t>
            </a:r>
            <a:r>
              <a:rPr lang="en-US" altLang="zh-CN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altLang="zh-CN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বলতে</a:t>
            </a:r>
            <a:r>
              <a:rPr lang="en-US" altLang="zh-CN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altLang="zh-CN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পারবে</a:t>
            </a:r>
            <a:r>
              <a:rPr lang="en-US" altLang="zh-CN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;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bn-IN" altLang="zh-CN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ডেটা ট্রান্সমিশন </a:t>
            </a:r>
            <a:r>
              <a:rPr lang="bn-IN" altLang="zh-CN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স্পীডের প্রকারভেদ </a:t>
            </a:r>
            <a:r>
              <a:rPr lang="en-US" altLang="zh-CN" sz="3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বলতে</a:t>
            </a:r>
            <a:r>
              <a:rPr lang="en-US" altLang="zh-CN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en-US" altLang="zh-CN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পারবে</a:t>
            </a:r>
            <a:r>
              <a:rPr lang="en-US" altLang="zh-CN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;</a:t>
            </a:r>
          </a:p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altLang="zh-CN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বিভিন্ন </a:t>
            </a:r>
            <a:r>
              <a:rPr lang="en-US" altLang="zh-CN" sz="3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প্রকার</a:t>
            </a:r>
            <a:r>
              <a:rPr lang="en-US" altLang="zh-CN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bn-IN" altLang="zh-CN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ডেটা ট্রান্সমিশন </a:t>
            </a:r>
            <a:r>
              <a:rPr lang="bn-IN" altLang="zh-CN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স্পীড </a:t>
            </a:r>
            <a:r>
              <a:rPr lang="bn-IN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বর্ণনা </a:t>
            </a:r>
            <a:r>
              <a:rPr lang="bn-IN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করতে পার</a:t>
            </a:r>
            <a:r>
              <a:rPr lang="bn-BD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বে। </a:t>
            </a:r>
            <a:r>
              <a:rPr lang="bn-IN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 </a:t>
            </a:r>
            <a:endParaRPr lang="bn-IN" sz="36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999" cy="19868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 cap="flat" cmpd="sng">
            <a:solidFill>
              <a:srgbClr val="8BAD88">
                <a:alpha val="100000"/>
              </a:srgbClr>
            </a:solidFill>
            <a:prstDash val="solid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1986887"/>
            <a:ext cx="1219199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পাঠ শেষে শিক্ষার্থীরা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65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568" y="5029199"/>
            <a:ext cx="11758863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bn-IN" altLang="zh-C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ডেটা কমিউনিকেশন ব্যবস্থায় উৎস থেকে গন্তব্যে ডেটা পাঠানো হয়। </a:t>
            </a:r>
            <a:r>
              <a:rPr lang="bn-IN" alt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উৎস </a:t>
            </a:r>
            <a:r>
              <a:rPr lang="bn-IN" altLang="zh-C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থেকে           গন্তব্যে ডেটা স্থানান্তরের ক্ষেত্রে ডেটা প্রবাহের হারকে ডেটা ট্রান্সমিশন স্পীড বলা হয়।  </a:t>
            </a:r>
            <a:endParaRPr lang="en-US" altLang="zh-CN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7736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 cap="flat" cmpd="sng">
            <a:solidFill>
              <a:srgbClr val="8BAD88">
                <a:alpha val="100000"/>
              </a:srgbClr>
            </a:solidFill>
            <a:prstDash val="solid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bn-IN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ডেটা ট্রান্সমিশন স্পীড </a:t>
            </a:r>
            <a:r>
              <a:rPr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endParaRPr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89" y="1102730"/>
            <a:ext cx="3800094" cy="3597422"/>
          </a:xfrm>
          <a:prstGeom prst="ellipse">
            <a:avLst/>
          </a:prstGeom>
          <a:solidFill>
            <a:schemeClr val="bg1"/>
          </a:solidFill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69"/>
          <a:stretch/>
        </p:blipFill>
        <p:spPr>
          <a:xfrm>
            <a:off x="6011778" y="1102730"/>
            <a:ext cx="5444275" cy="321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68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1999" cy="98024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২মিনিট) </a:t>
            </a:r>
            <a:endParaRPr lang="en-US" sz="4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4" y="1024994"/>
            <a:ext cx="11887200" cy="363608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6304" y="4661079"/>
            <a:ext cx="11887200" cy="99659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IN" sz="36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স্পীড </a:t>
            </a:r>
            <a:r>
              <a:rPr lang="bn-IN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304" y="5657671"/>
            <a:ext cx="11887200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/>
            <a:r>
              <a:rPr lang="bn-IN" altLang="zh-C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প্রশ্নঃ এক স্থান থেকে অন্য স্থানে ডেটা স্থানান্তরের ক্ষেত্রে ডেটা প্রবাহের হারকে ডেটা    ট্রান্সমিশন স্পীড বলা হয়।  </a:t>
            </a:r>
            <a:endParaRPr lang="en-US" altLang="zh-CN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27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/>
          <p:cNvSpPr txBox="1">
            <a:spLocks/>
          </p:cNvSpPr>
          <p:nvPr/>
        </p:nvSpPr>
        <p:spPr>
          <a:xfrm>
            <a:off x="96252" y="132347"/>
            <a:ext cx="11923295" cy="6629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latinLnBrk="1"/>
            <a:r>
              <a:rPr lang="bn-IN" altLang="zh-CN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ea typeface="NikoshBAN"/>
              </a:rPr>
              <a:t/>
            </a:r>
            <a:br>
              <a:rPr lang="bn-IN" altLang="zh-CN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ea typeface="NikoshBAN"/>
              </a:rPr>
            </a:br>
            <a:endParaRPr lang="bn-IN" altLang="zh-CN" sz="60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/>
              <a:ea typeface="NikoshBAN"/>
            </a:endParaRPr>
          </a:p>
          <a:p>
            <a:pPr algn="ctr" latinLnBrk="1"/>
            <a:endParaRPr lang="bn-IN" altLang="zh-CN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/>
              <a:ea typeface="NikoshBAN"/>
              <a:cs typeface="NikoshBAN" panose="02000000000000000000" pitchFamily="2" charset="0"/>
            </a:endParaRPr>
          </a:p>
          <a:p>
            <a:pPr algn="ctr" latinLnBrk="1"/>
            <a:r>
              <a:rPr lang="bn-IN" altLang="zh-CN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নিচের </a:t>
            </a:r>
            <a:r>
              <a:rPr lang="bn-IN" altLang="zh-CN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বিষয়গুলো মনোযোগ </a:t>
            </a:r>
          </a:p>
          <a:p>
            <a:pPr algn="ctr" latinLnBrk="1"/>
            <a:r>
              <a:rPr lang="bn-IN" altLang="zh-CN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সহকারে ল</a:t>
            </a:r>
            <a:r>
              <a:rPr lang="en-US" altLang="zh-CN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ক্ষ্য</a:t>
            </a:r>
            <a:r>
              <a:rPr lang="bn-IN" altLang="zh-CN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bn-IN" altLang="zh-CN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করি</a:t>
            </a:r>
            <a:r>
              <a:rPr lang="bn-IN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163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562</Words>
  <Application>Microsoft Office PowerPoint</Application>
  <PresentationFormat>Widescreen</PresentationFormat>
  <Paragraphs>103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宋体</vt:lpstr>
      <vt:lpstr>Arial</vt:lpstr>
      <vt:lpstr>Calibri</vt:lpstr>
      <vt:lpstr>Calibri Light</vt:lpstr>
      <vt:lpstr>NikoshBAN</vt:lpstr>
      <vt:lpstr>Times New Roman</vt:lpstr>
      <vt:lpstr>Tw Cen MT Condensed Extra Bold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391</cp:revision>
  <dcterms:created xsi:type="dcterms:W3CDTF">2021-06-10T03:28:53Z</dcterms:created>
  <dcterms:modified xsi:type="dcterms:W3CDTF">2021-07-11T12:45:08Z</dcterms:modified>
</cp:coreProperties>
</file>