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Default Extension="docx" ContentType="application/vnd.openxmlformats-officedocument.wordprocessingml.document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8" r:id="rId5"/>
    <p:sldId id="260" r:id="rId6"/>
    <p:sldId id="259" r:id="rId7"/>
    <p:sldId id="261" r:id="rId8"/>
    <p:sldId id="262" r:id="rId9"/>
    <p:sldId id="263" r:id="rId10"/>
    <p:sldId id="264" r:id="rId11"/>
    <p:sldId id="265" r:id="rId12"/>
    <p:sldId id="266" r:id="rId13"/>
    <p:sldId id="267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88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5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7/11/2021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Office_Word_Document1.docx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2000" y="528164"/>
            <a:ext cx="7840852" cy="5724527"/>
          </a:xfrm>
          <a:prstGeom prst="rect">
            <a:avLst/>
          </a:prstGeom>
        </p:spPr>
      </p:pic>
      <p:sp>
        <p:nvSpPr>
          <p:cNvPr id="3" name="Cloud 2"/>
          <p:cNvSpPr/>
          <p:nvPr/>
        </p:nvSpPr>
        <p:spPr>
          <a:xfrm>
            <a:off x="3505200" y="3733800"/>
            <a:ext cx="5410200" cy="3047056"/>
          </a:xfrm>
          <a:prstGeom prst="cloud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en-US" sz="9600" b="1" dirty="0" err="1" smtClean="0">
                <a:solidFill>
                  <a:srgbClr val="FF000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Right Arrow 3"/>
          <p:cNvSpPr/>
          <p:nvPr/>
        </p:nvSpPr>
        <p:spPr>
          <a:xfrm rot="4421960">
            <a:off x="6173663" y="3581872"/>
            <a:ext cx="673737" cy="685800"/>
          </a:xfrm>
          <a:prstGeom prst="rightArrow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3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repeatCount="3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09600" y="533400"/>
            <a:ext cx="431239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সমাধানটি আরেকবার দেখার </a:t>
            </a:r>
            <a:r>
              <a:rPr lang="bn-IN" sz="3200" dirty="0" smtClean="0">
                <a:latin typeface="NikoshBAN" pitchFamily="2" charset="0"/>
                <a:cs typeface="NikoshBAN" pitchFamily="2" charset="0"/>
              </a:rPr>
              <a:t>জন্য</a:t>
            </a:r>
            <a:endParaRPr lang="en-US" sz="3200" dirty="0">
              <a:latin typeface="NikoshBAN" pitchFamily="2" charset="0"/>
              <a:cs typeface="NikoshBAN" pitchFamily="2" charset="0"/>
            </a:endParaRPr>
          </a:p>
        </p:txBody>
      </p:sp>
      <p:graphicFrame>
        <p:nvGraphicFramePr>
          <p:cNvPr id="3" name="Object 2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2050" name="Document" showAsIcon="1" r:id="rId3" imgW="914400" imgH="771480" progId="Word.Document.12">
              <p:embed/>
            </p:oleObj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2438400"/>
            <a:ext cx="5102679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।একটি দ্রব্য ৬৯০ টাকায় ক্রপয় করে ৭০ টাকা লাভে </a:t>
            </a:r>
          </a:p>
          <a:p>
            <a:r>
              <a:rPr lang="bn-IN" sz="2400" dirty="0" smtClean="0">
                <a:latin typeface="NikoshBAN" pitchFamily="2" charset="0"/>
                <a:cs typeface="NikoshBAN" pitchFamily="2" charset="0"/>
              </a:rPr>
              <a:t>বিক্রয় করলে দ্রব্যটির বিক্রয় মূল্য কত? </a:t>
            </a:r>
            <a:endParaRPr lang="en-US" sz="2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76512" y="381000"/>
            <a:ext cx="1641796" cy="830997"/>
          </a:xfrm>
          <a:prstGeom prst="rect">
            <a:avLst/>
          </a:prstGeom>
        </p:spPr>
        <p:style>
          <a:lnRef idx="0">
            <a:schemeClr val="dk1"/>
          </a:lnRef>
          <a:fillRef idx="3">
            <a:schemeClr val="dk1"/>
          </a:fillRef>
          <a:effectRef idx="3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BD" sz="4800" dirty="0" smtClean="0"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4800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9000" y="838200"/>
            <a:ext cx="2315057" cy="76944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 rtlCol="0">
            <a:spAutoFit/>
          </a:bodyPr>
          <a:lstStyle/>
          <a:p>
            <a:r>
              <a:rPr lang="bn-IN" sz="4400" b="1" dirty="0" smtClean="0">
                <a:latin typeface="NikoshBAN" pitchFamily="2" charset="0"/>
                <a:cs typeface="NikoshBAN" pitchFamily="2" charset="0"/>
              </a:rPr>
              <a:t>বাড়ির কাজ </a:t>
            </a:r>
            <a:endParaRPr lang="en-US" sz="44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124200"/>
            <a:ext cx="9118202" cy="3108543"/>
          </a:xfrm>
          <a:prstGeom prst="rect">
            <a:avLst/>
          </a:prstGeom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১৯। একজন ফল ব্যবসায়ী যশোর থেকে ৩৬ টাকায় ১২ টি দরে কিছু সংখ্যক এবং </a:t>
            </a: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কুষ্টিয়া থেকে ৩৬ টাকায় ১৮ দরে সমান সংখ্যক কলা খরিদ করল</a:t>
            </a:r>
            <a:r>
              <a:rPr lang="hi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। </a:t>
            </a:r>
            <a:endParaRPr lang="bn-IN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ব্যবসায়ীর বিক্রয়কর্মী ৩৬ টাকায় ১৫টি দরে তা বিক্রয় করলেন। </a:t>
            </a:r>
            <a:endParaRPr lang="en-US" sz="28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ক) ব্যবসায়ী যশোর থেকে প্রতি শ কলা কি দরে ক্রয় করেছিল? 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খ) বিক্রয়কর্মী সবগুলো কলা বিক্রয় করলে শতকরা কত লাভ বা ক্ষতি হবে? 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28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গ) ব্যবসায়ী ২৫% লাভ করতে চাইলে প্রতি হালি কলা কি দরে বিক্রয় করতে হবে? </a:t>
            </a:r>
            <a:endParaRPr lang="en-US" sz="28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  <a:p>
            <a:endParaRPr lang="en-US" sz="28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5600" y="2545140"/>
            <a:ext cx="441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9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ame 1">
            <a:extLst>
              <a:ext uri="{FF2B5EF4-FFF2-40B4-BE49-F238E27FC236}">
                <a16:creationId xmlns:lc="http://schemas.openxmlformats.org/drawingml/2006/lockedCanvas" xmlns:a16="http://schemas.microsoft.com/office/drawing/2014/main" xmlns="" id="{F3FF0113-54DA-4F7D-A59F-83D1E30ADC57}"/>
              </a:ext>
            </a:extLst>
          </p:cNvPr>
          <p:cNvSpPr/>
          <p:nvPr/>
        </p:nvSpPr>
        <p:spPr>
          <a:xfrm>
            <a:off x="0" y="0"/>
            <a:ext cx="9144000" cy="6705600"/>
          </a:xfrm>
          <a:prstGeom prst="frame">
            <a:avLst>
              <a:gd name="adj1" fmla="val 2304"/>
            </a:avLst>
          </a:prstGeom>
          <a:solidFill>
            <a:srgbClr val="00B050"/>
          </a:solidFill>
          <a:ln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</a:ln>
          <a:scene3d>
            <a:camera prst="orthographicFront"/>
            <a:lightRig rig="threePt" dir="t"/>
          </a:scene3d>
          <a:sp3d>
            <a:bevelT prst="relaxedInset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lc="http://schemas.openxmlformats.org/drawingml/2006/lockedCanvas" xmlns:a16="http://schemas.microsoft.com/office/drawing/2014/main" xmlns="" id="{75B1F7B4-7EB0-46D5-8412-C5779419184D}"/>
              </a:ext>
            </a:extLst>
          </p:cNvPr>
          <p:cNvSpPr txBox="1"/>
          <p:nvPr/>
        </p:nvSpPr>
        <p:spPr>
          <a:xfrm>
            <a:off x="173740" y="3524638"/>
            <a:ext cx="4855460" cy="249299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মোঃ শহীদুল ইসলাম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সিনিয়র</a:t>
            </a:r>
            <a:r>
              <a:rPr lang="bn-BD" sz="32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শিক্ষক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b="1" dirty="0">
                <a:latin typeface="NikoshBAN" panose="02000000000000000000" pitchFamily="2" charset="0"/>
                <a:cs typeface="NikoshBAN" panose="02000000000000000000" pitchFamily="2" charset="0"/>
              </a:rPr>
              <a:t>ইস্পাহানি আদর্শ হাই স্কুল, চট্টগ্রাম। </a:t>
            </a:r>
            <a:endParaRPr lang="en-US" sz="3200" b="1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মোবাইল: ০১৭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16-100382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</a:p>
          <a:p>
            <a:pPr algn="ctr"/>
            <a:r>
              <a:rPr lang="bn-IN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ই-মেইল:</a:t>
            </a:r>
            <a:r>
              <a:rPr lang="en-US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sciencesik@gmail.com</a:t>
            </a: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lc="http://schemas.openxmlformats.org/drawingml/2006/lockedCanvas" xmlns:a16="http://schemas.microsoft.com/office/drawing/2014/main" xmlns="" id="{048F0FD1-16C4-4993-BAE5-3E197A62C88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16200000">
            <a:off x="3238959" y="3696158"/>
            <a:ext cx="4113883" cy="8382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lc="http://schemas.openxmlformats.org/drawingml/2006/lockedCanvas" xmlns:a16="http://schemas.microsoft.com/office/drawing/2014/main" xmlns="" id="{63E7DEE2-F231-4728-9062-394C9F542E96}"/>
              </a:ext>
            </a:extLst>
          </p:cNvPr>
          <p:cNvSpPr txBox="1"/>
          <p:nvPr/>
        </p:nvSpPr>
        <p:spPr>
          <a:xfrm>
            <a:off x="3796812" y="325387"/>
            <a:ext cx="2070588" cy="9579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r>
              <a:rPr lang="as-IN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ত</a:t>
            </a:r>
            <a:r>
              <a:rPr lang="en-US" sz="5625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ি</a:t>
            </a:r>
            <a:endParaRPr lang="en-SG" sz="5625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lc="http://schemas.openxmlformats.org/drawingml/2006/lockedCanvas" xmlns:a16="http://schemas.microsoft.com/office/drawing/2014/main" xmlns="" id="{66DBC0F2-D3C7-4139-BC53-2580A7E68CBB}"/>
              </a:ext>
            </a:extLst>
          </p:cNvPr>
          <p:cNvSpPr txBox="1"/>
          <p:nvPr/>
        </p:nvSpPr>
        <p:spPr>
          <a:xfrm>
            <a:off x="5486400" y="3546317"/>
            <a:ext cx="3510537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শ্রেণি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অষ্টম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বিষয়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 </a:t>
            </a:r>
            <a:r>
              <a:rPr lang="en-US" sz="32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গণিত</a:t>
            </a:r>
            <a:endParaRPr lang="en-US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অধ্যায়ঃ 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দ্বিতীয়</a:t>
            </a:r>
          </a:p>
          <a:p>
            <a:pPr algn="ctr"/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অনুশীলনীঃ 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2.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১</a:t>
            </a: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bn-IN" sz="3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(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মুনাফা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) </a:t>
            </a:r>
            <a:endParaRPr lang="bn-BD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pPr algn="ctr"/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:</a:t>
            </a:r>
            <a:r>
              <a:rPr lang="bn-IN" sz="32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৪৫</a:t>
            </a:r>
            <a:r>
              <a:rPr lang="bn-IN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bn-IN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7" name="Picture 2" descr="C:\Users\IAHS\Downloads\IMG_20200611_232932-removebg-previe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228600" y="567390"/>
            <a:ext cx="3968750" cy="2978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AutoShape 2" descr="অষ্টম শ্রেণির গণিত বই pdf download |Class 8 Math Book 2021 Pdf Download |৮ম  শ্রেণির গণিত বই ২০২১ PDF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9" name="Picture 8" descr="Screenshot_20200114_164149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705600" y="685800"/>
            <a:ext cx="1867365" cy="23666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xmlns="" id="{9A621A49-781E-45EA-9429-5F4F59E00538}"/>
              </a:ext>
            </a:extLst>
          </p:cNvPr>
          <p:cNvSpPr/>
          <p:nvPr/>
        </p:nvSpPr>
        <p:spPr>
          <a:xfrm>
            <a:off x="991673" y="1062980"/>
            <a:ext cx="4989402" cy="707886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000" dirty="0">
                <a:ln w="0"/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…</a:t>
            </a:r>
            <a:endParaRPr lang="en-US" dirty="0">
              <a:ln w="0"/>
              <a:solidFill>
                <a:schemeClr val="tx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14400" y="2362200"/>
            <a:ext cx="6629400" cy="132343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লাভ, ক্ষতি সম্পর্কে ধারণা পাবে। </a:t>
            </a:r>
          </a:p>
          <a:p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শতকরা পরিমাণ নির্ণয় করতে পারবে। 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/>
        </p:nvGraphicFramePr>
        <p:xfrm>
          <a:off x="4114800" y="3043238"/>
          <a:ext cx="914400" cy="771525"/>
        </p:xfrm>
        <a:graphic>
          <a:graphicData uri="http://schemas.openxmlformats.org/presentationml/2006/ole">
            <p:oleObj spid="_x0000_s1026" name="Packager Shell Object" showAsIcon="1" r:id="rId3" imgW="914400" imgH="771480" progId="Package">
              <p:embed/>
            </p:oleObj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3207294" y="1447800"/>
            <a:ext cx="219002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ভিডিওটি দেখি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76200" y="2316540"/>
            <a:ext cx="8645315" cy="193899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৩। ৩০ টাকায় ১০টি দরে ও ১৫টি দরে সমান সংখ্যক 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কলা ক্রয় করে সবগুলো কলা ৩০ টাকায় ১২টি দরে </a:t>
            </a:r>
            <a:endParaRPr lang="en-US" sz="40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বিক্রয় করলে শতকরা কত লাভ বা ক্ষতি হবে? </a:t>
            </a:r>
            <a:endParaRPr lang="en-US" sz="40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7" dur="1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2" dur="1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banana-color-rang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2000" y="642937"/>
            <a:ext cx="3352800" cy="2451735"/>
          </a:xfrm>
          <a:prstGeom prst="rect">
            <a:avLst/>
          </a:prstGeom>
        </p:spPr>
      </p:pic>
      <p:pic>
        <p:nvPicPr>
          <p:cNvPr id="3" name="Picture 2" descr="download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" y="4343401"/>
            <a:ext cx="3597370" cy="198927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59807" y="1393686"/>
            <a:ext cx="47841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১০টি কলার ক্রয়মূল্য ৩০ </a:t>
            </a:r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91000" y="5181600"/>
            <a:ext cx="486039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5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টি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কলার ক্রয়মূল্য ৩০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1" build="allAtOnce"/>
      <p:bldP spid="5" grpId="1" build="allAtOnce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67762" y="729972"/>
            <a:ext cx="1768433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১ম ক্ষেত্রে,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6200" y="304800"/>
            <a:ext cx="1717137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সমাধানঃ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930807" y="1393686"/>
            <a:ext cx="729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১০টি কলার ক্রয়মূল্য ৩০ টাকা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 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,,    ,,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,,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    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,,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267200" y="1937266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267200" y="2318266"/>
            <a:ext cx="4972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10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7" name="Straight Connector 6"/>
          <p:cNvCxnSpPr/>
          <p:nvPr/>
        </p:nvCxnSpPr>
        <p:spPr>
          <a:xfrm>
            <a:off x="4114800" y="2394466"/>
            <a:ext cx="990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391562" y="3244572"/>
            <a:ext cx="179889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2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য় ক্ষেত্রে,</a:t>
            </a:r>
            <a:endParaRPr lang="en-US" sz="40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0" y="2819400"/>
            <a:ext cx="3097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4000" dirty="0" smtClean="0">
                <a:latin typeface="NikoshBAN" pitchFamily="2" charset="0"/>
                <a:cs typeface="NikoshBAN" pitchFamily="2" charset="0"/>
              </a:rPr>
              <a:t> 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54607" y="3908286"/>
            <a:ext cx="729879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0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১৫টি কলার ক্রয়মূল্য ৩০ টাকা</a:t>
            </a:r>
            <a:endParaRPr lang="en-US" sz="40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১  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,,    ,, 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,,</a:t>
            </a:r>
            <a:r>
              <a:rPr lang="bn-IN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     </a:t>
            </a:r>
            <a:r>
              <a:rPr lang="en-US" sz="40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,,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191000" y="4451866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191000" y="4832866"/>
            <a:ext cx="50206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৫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4038600" y="4909066"/>
            <a:ext cx="990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3989045" y="5442466"/>
            <a:ext cx="65915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038600" y="2765286"/>
            <a:ext cx="69121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= ৩</a:t>
            </a:r>
            <a:endParaRPr lang="en-US" sz="2800" b="1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4876800" y="2689086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4572000" y="5395555"/>
            <a:ext cx="86273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টাকা</a:t>
            </a:r>
            <a:endParaRPr lang="en-US" sz="3600" b="1" dirty="0" smtClean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152400" y="6120825"/>
            <a:ext cx="881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উভয় প্রকার (১+১) বা, ২ টি কলার ক্রয়মূল্য (৩+২) টাকা বা, ৫ টাকা।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0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45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5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6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8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6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9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78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allAtOnce"/>
      <p:bldP spid="5" grpId="0"/>
      <p:bldP spid="6" grpId="0"/>
      <p:bldP spid="8" grpId="0"/>
      <p:bldP spid="10" grpId="0" build="allAtOnce"/>
      <p:bldP spid="11" grpId="0"/>
      <p:bldP spid="12" grpId="0"/>
      <p:bldP spid="14" grpId="0"/>
      <p:bldP spid="14" grpId="1"/>
      <p:bldP spid="15" grpId="0"/>
      <p:bldP spid="16" grpId="0"/>
      <p:bldP spid="17" grpId="0"/>
      <p:bldP spid="18" grpId="0"/>
      <p:bldP spid="18" grpId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81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উভয় প্রকার (১+১) বা, ২ টি কলার ক্রয়মূল্য (৩+২) টাকা বা, ৫ টাকা।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38964" y="2819400"/>
            <a:ext cx="4753224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আবার,</a:t>
            </a:r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১২টি কলার বিক্রয়মূল্য ৩০ টাকা</a:t>
            </a:r>
          </a:p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  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,,    ,,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,,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    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,,</a:t>
            </a:r>
          </a:p>
          <a:p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  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,,    ,, 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   ,,</a:t>
            </a:r>
            <a:r>
              <a:rPr lang="bn-IN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		     </a:t>
            </a:r>
            <a:r>
              <a:rPr lang="en-US" sz="36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,,</a:t>
            </a:r>
          </a:p>
          <a:p>
            <a:endParaRPr lang="en-US" sz="36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419600" y="3886200"/>
            <a:ext cx="5517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3</a:t>
            </a:r>
            <a:r>
              <a:rPr lang="bn-IN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০</a:t>
            </a:r>
            <a:endParaRPr lang="en-US" sz="2800" b="1" dirty="0">
              <a:solidFill>
                <a:srgbClr val="92D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419600" y="4267200"/>
            <a:ext cx="49564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1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4267200" y="4343400"/>
            <a:ext cx="990600" cy="1588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123825" cy="238125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4114800" y="4572000"/>
            <a:ext cx="1093569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92D050"/>
                </a:solidFill>
                <a:latin typeface="NikoshBAN" pitchFamily="2" charset="0"/>
                <a:cs typeface="NikoshBAN" pitchFamily="2" charset="0"/>
              </a:rPr>
              <a:t>৩০ </a:t>
            </a:r>
            <a:r>
              <a:rPr lang="en-US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×</a:t>
            </a:r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 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4495800" y="4953000"/>
            <a:ext cx="48923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28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১২</a:t>
            </a:r>
            <a:endParaRPr lang="en-US" sz="2800" b="1" dirty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 flipV="1">
            <a:off x="3962400" y="5019020"/>
            <a:ext cx="1600200" cy="1018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3922407" y="5257800"/>
            <a:ext cx="164019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= ৫  টাকা 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5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8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10" grpId="0"/>
      <p:bldP spid="11" grpId="0"/>
      <p:bldP spid="1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4800" y="1371600"/>
            <a:ext cx="881683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উভয় প্রকার (১+১) বা, ২ টি কলার ক্রয়মূল্য (৩+২) টাকা বা, ৫ টাকা।</a:t>
            </a:r>
            <a:endParaRPr lang="en-US" sz="3200" b="1" dirty="0" smtClean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57200" y="2387025"/>
            <a:ext cx="498085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আবার, ২ টি কলার বিক্রয়মূল্য ৫ টাকা।</a:t>
            </a:r>
            <a:endParaRPr lang="en-US" sz="3200" b="1" dirty="0" smtClean="0">
              <a:solidFill>
                <a:srgbClr val="FF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3834825"/>
            <a:ext cx="4826962" cy="1077218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যেহেতু, ক্রয়মূল্য ও বিক্রয়মূল্য একই। </a:t>
            </a:r>
          </a:p>
          <a:p>
            <a:r>
              <a:rPr lang="bn-IN" sz="3200" b="1" dirty="0" smtClean="0">
                <a:solidFill>
                  <a:srgbClr val="FFFF00"/>
                </a:solidFill>
                <a:latin typeface="NikoshBAN" pitchFamily="2" charset="0"/>
                <a:cs typeface="NikoshBAN" pitchFamily="2" charset="0"/>
              </a:rPr>
              <a:t>তাই কোন লাভ বা, ক্ষতি হয় নাই।</a:t>
            </a:r>
            <a:endParaRPr lang="en-US" sz="3200" b="1" dirty="0" smtClean="0">
              <a:solidFill>
                <a:srgbClr val="FFFF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09600" y="5206425"/>
            <a:ext cx="39052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3200" b="1" dirty="0" smtClean="0">
                <a:solidFill>
                  <a:srgbClr val="00B0F0"/>
                </a:solidFill>
                <a:latin typeface="NikoshBAN" pitchFamily="2" charset="0"/>
                <a:cs typeface="NikoshBAN" pitchFamily="2" charset="0"/>
              </a:rPr>
              <a:t>উত্তরঃ লাভ বা, ক্ষতি হয় নাই।</a:t>
            </a:r>
            <a:endParaRPr lang="en-US" sz="3200" b="1" dirty="0" smtClean="0">
              <a:solidFill>
                <a:srgbClr val="00B0F0"/>
              </a:solidFill>
              <a:latin typeface="NikoshBAN" pitchFamily="2" charset="0"/>
              <a:cs typeface="NikoshBAN" pitchFamily="2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</TotalTime>
  <Words>367</Words>
  <Application>Microsoft Office PowerPoint</Application>
  <PresentationFormat>On-screen Show (4:3)</PresentationFormat>
  <Paragraphs>66</Paragraphs>
  <Slides>13</Slides>
  <Notes>0</Notes>
  <HiddenSlides>1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16" baseType="lpstr">
      <vt:lpstr>Office Theme</vt:lpstr>
      <vt:lpstr>Package</vt:lpstr>
      <vt:lpstr>Microsoft Office Word Document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ACER</dc:creator>
  <cp:lastModifiedBy>ACER</cp:lastModifiedBy>
  <cp:revision>7</cp:revision>
  <dcterms:created xsi:type="dcterms:W3CDTF">2006-08-16T00:00:00Z</dcterms:created>
  <dcterms:modified xsi:type="dcterms:W3CDTF">2021-07-11T13:11:13Z</dcterms:modified>
</cp:coreProperties>
</file>