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0" r:id="rId6"/>
    <p:sldId id="269" r:id="rId7"/>
    <p:sldId id="261" r:id="rId8"/>
    <p:sldId id="256" r:id="rId9"/>
    <p:sldId id="262" r:id="rId10"/>
    <p:sldId id="263" r:id="rId11"/>
    <p:sldId id="265" r:id="rId12"/>
    <p:sldId id="268" r:id="rId13"/>
    <p:sldId id="264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09700" y="-107960"/>
            <a:ext cx="63246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0" dirty="0" err="1" smtClean="0">
                <a:solidFill>
                  <a:srgbClr val="C00000"/>
                </a:solidFill>
              </a:rPr>
              <a:t>শুভ</a:t>
            </a:r>
            <a:r>
              <a:rPr lang="en-US" sz="10500" dirty="0" smtClean="0">
                <a:solidFill>
                  <a:srgbClr val="C00000"/>
                </a:solidFill>
              </a:rPr>
              <a:t> </a:t>
            </a:r>
            <a:r>
              <a:rPr lang="en-US" sz="10500" dirty="0" err="1" smtClean="0">
                <a:solidFill>
                  <a:srgbClr val="C00000"/>
                </a:solidFill>
              </a:rPr>
              <a:t>সকাল</a:t>
            </a:r>
            <a:endParaRPr lang="en-US" sz="105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00200"/>
            <a:ext cx="8991600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4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686" y="-25204"/>
            <a:ext cx="9144000" cy="68580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1371600" y="304800"/>
            <a:ext cx="3962400" cy="1295400"/>
          </a:xfrm>
          <a:prstGeom prst="wedgeRoundRect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</a:rPr>
              <a:t>যদি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উপরে-নিচে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দিয়ে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লিখি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তাহলে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1905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৭  ৮  ০ ০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16322" y="2438400"/>
            <a:ext cx="2117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৬ ৩  ০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2286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×</a:t>
            </a:r>
            <a:endParaRPr lang="en-US" sz="3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667000" y="2961620"/>
            <a:ext cx="2667000" cy="203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33800" y="2961620"/>
            <a:ext cx="54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৪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637129" y="3361168"/>
            <a:ext cx="706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০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38" y="3386554"/>
            <a:ext cx="54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৮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268639" y="3962400"/>
            <a:ext cx="54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১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667001" y="340379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৬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15519" y="3962400"/>
            <a:ext cx="54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৪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735239" y="2981980"/>
            <a:ext cx="54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২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68639" y="2961620"/>
            <a:ext cx="54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৩</a:t>
            </a:r>
            <a:endParaRPr lang="en-US" sz="28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188759" y="3886200"/>
            <a:ext cx="314524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15385" y="3949986"/>
            <a:ext cx="54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০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477603" y="3972580"/>
            <a:ext cx="675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০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918078" y="3937940"/>
            <a:ext cx="108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৪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2735239" y="3972580"/>
            <a:ext cx="54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৯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2047165" y="3361168"/>
            <a:ext cx="924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৪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990263" y="3972580"/>
            <a:ext cx="603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০</a:t>
            </a:r>
            <a:endParaRPr lang="en-US" sz="32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156880" y="1905000"/>
            <a:ext cx="0" cy="27432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41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0"/>
            <a:ext cx="9144000" cy="68580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38200" y="152400"/>
            <a:ext cx="61722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rgbClr val="C00000"/>
                </a:solidFill>
              </a:rPr>
              <a:t>পাঠ্যবই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এর</a:t>
            </a:r>
            <a:r>
              <a:rPr lang="en-US" sz="3600" b="1" dirty="0">
                <a:solidFill>
                  <a:srgbClr val="C00000"/>
                </a:solidFill>
              </a:rPr>
              <a:t> ৩নং </a:t>
            </a:r>
            <a:r>
              <a:rPr lang="en-US" sz="3600" b="1" dirty="0" err="1" smtClean="0">
                <a:solidFill>
                  <a:srgbClr val="C00000"/>
                </a:solidFill>
              </a:rPr>
              <a:t>পৃষ্ঠা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দেখি</a:t>
            </a:r>
            <a:r>
              <a:rPr lang="en-US" sz="3600" b="1" dirty="0" smtClean="0">
                <a:solidFill>
                  <a:srgbClr val="C00000"/>
                </a:solidFill>
              </a:rPr>
              <a:t> :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371601"/>
            <a:ext cx="4260905" cy="52976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71601"/>
            <a:ext cx="4191000" cy="529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71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133600" y="381000"/>
            <a:ext cx="4572000" cy="1219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/>
              <a:t>সারসংক্ষেপ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066871"/>
            <a:ext cx="8305800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গুণ্য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অনূর্ধ্ব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চার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অংকবিশিষ্ট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সংখ্যা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হলে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এবং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গুণকের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একক</a:t>
            </a:r>
            <a:r>
              <a:rPr lang="en-US" sz="2800" dirty="0" smtClean="0">
                <a:solidFill>
                  <a:srgbClr val="C00000"/>
                </a:solidFill>
              </a:rPr>
              <a:t> ও </a:t>
            </a:r>
            <a:r>
              <a:rPr lang="en-US" sz="2800" dirty="0" err="1" smtClean="0">
                <a:solidFill>
                  <a:srgbClr val="C00000"/>
                </a:solidFill>
              </a:rPr>
              <a:t>দশকের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ঘরে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শূন্য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থাকলে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আমরা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সংক্ষিপ্ত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পদ্ধতিতে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গুণ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করতে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পারব</a:t>
            </a:r>
            <a:r>
              <a:rPr lang="en-US" sz="2800" dirty="0" smtClean="0">
                <a:solidFill>
                  <a:srgbClr val="C00000"/>
                </a:solidFill>
              </a:rPr>
              <a:t>।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5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133600" y="457200"/>
            <a:ext cx="4343400" cy="1219200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v"/>
            </a:pPr>
            <a:r>
              <a:rPr lang="en-US" sz="3600" b="1" dirty="0" err="1" smtClean="0">
                <a:solidFill>
                  <a:srgbClr val="002060"/>
                </a:solidFill>
              </a:rPr>
              <a:t>বাড়ির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কাজ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90800"/>
            <a:ext cx="8382000" cy="3886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183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err="1" smtClean="0">
                <a:solidFill>
                  <a:srgbClr val="C00000"/>
                </a:solidFill>
              </a:rPr>
              <a:t>ধন্যবাদ</a:t>
            </a:r>
            <a:endParaRPr lang="en-US" sz="1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40386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C00000"/>
                </a:solidFill>
              </a:rPr>
              <a:t>সবাইকে</a:t>
            </a:r>
            <a:endParaRPr lang="en-US" sz="9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8212" y="44196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কোহিনুর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জান্নাত</a:t>
            </a:r>
            <a:endParaRPr lang="en-US" sz="3600" b="1" dirty="0"/>
          </a:p>
          <a:p>
            <a:pPr algn="ctr"/>
            <a:r>
              <a:rPr lang="en-US" sz="3600" dirty="0" err="1" smtClean="0"/>
              <a:t>সহকারী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শিক্ষক</a:t>
            </a:r>
            <a:endParaRPr lang="en-US" sz="3600" dirty="0" smtClean="0"/>
          </a:p>
          <a:p>
            <a:pPr algn="ctr"/>
            <a:r>
              <a:rPr lang="en-US" sz="3600" dirty="0" err="1" smtClean="0"/>
              <a:t>ফকিরাকাটা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সরকারি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প্রাথমিক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বিদ্যালয়</a:t>
            </a:r>
            <a:endParaRPr lang="en-US" sz="3600" dirty="0" smtClean="0"/>
          </a:p>
          <a:p>
            <a:pPr algn="ctr"/>
            <a:r>
              <a:rPr lang="en-US" sz="3600" dirty="0" err="1" smtClean="0"/>
              <a:t>মহেশখালী</a:t>
            </a:r>
            <a:r>
              <a:rPr lang="en-US" sz="3600" dirty="0" smtClean="0"/>
              <a:t>, </a:t>
            </a:r>
            <a:r>
              <a:rPr lang="en-US" sz="3600" dirty="0" err="1" smtClean="0"/>
              <a:t>কক্সবাজার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066800"/>
            <a:ext cx="2971800" cy="3200400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2209800" y="76200"/>
            <a:ext cx="5029200" cy="8382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     </a:t>
            </a:r>
            <a:r>
              <a:rPr lang="en-US" sz="3200" b="1" dirty="0" err="1" smtClean="0">
                <a:solidFill>
                  <a:srgbClr val="C00000"/>
                </a:solidFill>
              </a:rPr>
              <a:t>শিক্ষক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পরিচিতি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78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209800" y="304800"/>
            <a:ext cx="4495800" cy="1066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</a:rPr>
              <a:t>পাঠ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পরিচিতি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49845"/>
            <a:ext cx="4114800" cy="5031955"/>
          </a:xfrm>
          <a:prstGeom prst="rect">
            <a:avLst/>
          </a:prstGeom>
        </p:spPr>
      </p:pic>
      <p:sp>
        <p:nvSpPr>
          <p:cNvPr id="5" name="Horizontal Scroll 4"/>
          <p:cNvSpPr/>
          <p:nvPr/>
        </p:nvSpPr>
        <p:spPr>
          <a:xfrm>
            <a:off x="4267200" y="2362200"/>
            <a:ext cx="4724400" cy="4572000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</a:rPr>
              <a:t>প্রাথমিক</a:t>
            </a:r>
            <a:r>
              <a:rPr lang="en-US" sz="3600" b="1" dirty="0" smtClean="0">
                <a:solidFill>
                  <a:srgbClr val="002060"/>
                </a:solidFill>
                <a:latin typeface="Parash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ParashMJ" pitchFamily="2" charset="0"/>
              </a:rPr>
              <a:t>গণিত</a:t>
            </a:r>
            <a:endParaRPr lang="en-US" sz="3600" b="1" dirty="0" smtClean="0">
              <a:solidFill>
                <a:srgbClr val="002060"/>
              </a:solidFill>
              <a:latin typeface="ParashMJ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ParashMJ" pitchFamily="2" charset="0"/>
              </a:rPr>
              <a:t>পঞ্চম</a:t>
            </a:r>
            <a:r>
              <a:rPr lang="en-US" sz="3600" b="1" dirty="0" smtClean="0">
                <a:solidFill>
                  <a:srgbClr val="002060"/>
                </a:solidFill>
                <a:latin typeface="Parash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ParashMJ" pitchFamily="2" charset="0"/>
              </a:rPr>
              <a:t>শ্রেণি</a:t>
            </a:r>
            <a:r>
              <a:rPr lang="en-US" sz="3600" b="1" dirty="0" smtClean="0">
                <a:solidFill>
                  <a:srgbClr val="002060"/>
                </a:solidFill>
                <a:latin typeface="ParashMJ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ParashMJ" pitchFamily="2" charset="0"/>
              </a:rPr>
              <a:t>অধ্যায়</a:t>
            </a:r>
            <a:r>
              <a:rPr lang="en-US" sz="3600" b="1" dirty="0" smtClean="0">
                <a:solidFill>
                  <a:srgbClr val="002060"/>
                </a:solidFill>
                <a:latin typeface="ParashMJ" pitchFamily="2" charset="0"/>
              </a:rPr>
              <a:t> : ১</a:t>
            </a:r>
            <a:endParaRPr lang="en-US" sz="3600" b="1" dirty="0">
              <a:solidFill>
                <a:srgbClr val="002060"/>
              </a:solidFill>
              <a:latin typeface="Parash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7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2400" y="27296"/>
            <a:ext cx="9144000" cy="6858000"/>
          </a:xfrm>
          <a:prstGeom prst="rect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" y="304799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 algn="ctr"/>
            <a:r>
              <a:rPr lang="en-US" sz="2400" b="1" dirty="0" err="1" smtClean="0"/>
              <a:t>এই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শেষে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শিক্ষার্থীরা</a:t>
            </a:r>
            <a:r>
              <a:rPr lang="en-US" sz="2400" b="1" dirty="0" smtClean="0"/>
              <a:t> …….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১২.১.৩ </a:t>
            </a:r>
            <a:r>
              <a:rPr lang="en-US" sz="2400" dirty="0" err="1" smtClean="0">
                <a:solidFill>
                  <a:srgbClr val="C00000"/>
                </a:solidFill>
              </a:rPr>
              <a:t>গুণকের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একক</a:t>
            </a:r>
            <a:r>
              <a:rPr lang="en-US" sz="2400" dirty="0" smtClean="0">
                <a:solidFill>
                  <a:srgbClr val="C00000"/>
                </a:solidFill>
              </a:rPr>
              <a:t> ও </a:t>
            </a:r>
            <a:r>
              <a:rPr lang="en-US" sz="2400" dirty="0" err="1" smtClean="0">
                <a:solidFill>
                  <a:srgbClr val="C00000"/>
                </a:solidFill>
              </a:rPr>
              <a:t>দশকের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ঘরে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শূন্য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থাকলে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সংক্ষিপ্ত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পদ্ধতিতে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গুণ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করতে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পারবে</a:t>
            </a:r>
            <a:r>
              <a:rPr lang="en-US" sz="2400" dirty="0" smtClean="0">
                <a:solidFill>
                  <a:srgbClr val="C00000"/>
                </a:solidFill>
              </a:rPr>
              <a:t> ( </a:t>
            </a:r>
            <a:r>
              <a:rPr lang="en-US" sz="2400" dirty="0" err="1" smtClean="0">
                <a:solidFill>
                  <a:srgbClr val="C00000"/>
                </a:solidFill>
              </a:rPr>
              <a:t>গুণ্য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অনূর্ধ্ব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চার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অংকবিশিষ্ট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সংখ্যা</a:t>
            </a:r>
            <a:r>
              <a:rPr lang="en-US" sz="2400" dirty="0" smtClean="0">
                <a:solidFill>
                  <a:srgbClr val="C00000"/>
                </a:solidFill>
              </a:rPr>
              <a:t>)।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30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524000" y="152400"/>
            <a:ext cx="5029200" cy="838200"/>
          </a:xfrm>
          <a:prstGeom prst="homePlat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>
                <a:solidFill>
                  <a:schemeClr val="bg2"/>
                </a:solidFill>
              </a:rPr>
              <a:t>পূর্ব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জ্ঞান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যাচাই</a:t>
            </a:r>
            <a:endParaRPr lang="en-US" sz="4000" b="1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1436" y="1383268"/>
            <a:ext cx="1132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৫৪৬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91436" y="1968043"/>
            <a:ext cx="1132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২৩৫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45525" y="1836003"/>
            <a:ext cx="862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×</a:t>
            </a:r>
            <a:endParaRPr lang="en-US" sz="48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19200" y="2514600"/>
            <a:ext cx="2362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53200" y="154361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৪৫৯১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20822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২৩৯</a:t>
            </a:r>
            <a:endParaRPr lang="en-US" sz="32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0" y="2590800"/>
            <a:ext cx="2362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2200" y="1912203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×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6111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10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457200"/>
            <a:ext cx="4343400" cy="11430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</a:rPr>
              <a:t>পাঠ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ঘোষণা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1752600"/>
            <a:ext cx="7239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err="1" smtClean="0">
                <a:latin typeface="NikoshBAN" pitchFamily="2" charset="0"/>
                <a:cs typeface="NikoshBAN" pitchFamily="2" charset="0"/>
              </a:rPr>
              <a:t>গুণ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5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5334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গুন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</a:t>
            </a:r>
            <a:r>
              <a:rPr lang="en-US" sz="4000" b="1" dirty="0" smtClean="0"/>
              <a:t> :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43100" y="1600200"/>
            <a:ext cx="171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৪ ৩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860076" y="2228628"/>
            <a:ext cx="1187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১  ০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84679" y="2048470"/>
            <a:ext cx="590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×</a:t>
            </a:r>
            <a:endParaRPr lang="en-US" sz="5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2874959"/>
            <a:ext cx="15049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54038" y="2971800"/>
            <a:ext cx="593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০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860076" y="2971800"/>
            <a:ext cx="593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০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454038" y="3556575"/>
            <a:ext cx="517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০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60076" y="3581400"/>
            <a:ext cx="425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৩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212376" y="3581400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৪</a:t>
            </a:r>
            <a:endParaRPr lang="en-US" sz="3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838200" y="4141350"/>
            <a:ext cx="2133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54038" y="4267200"/>
            <a:ext cx="517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০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860076" y="4290142"/>
            <a:ext cx="549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৩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209817" y="4292025"/>
            <a:ext cx="549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৪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114800" y="2362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৪৩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029200" y="2209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×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0" y="2362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১০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324600" y="2362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667500" y="2387025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৪৩০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114800" y="3581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৪৩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3505200"/>
            <a:ext cx="800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×</a:t>
            </a:r>
            <a:endParaRPr lang="en-US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5715000" y="3581400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১০০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6731190" y="3606225"/>
            <a:ext cx="704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7162800" y="3657600"/>
            <a:ext cx="1390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৪৩০০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554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5604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৭৮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251249"/>
            <a:ext cx="85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৬৩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12147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৪৯১৪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11430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=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1143000"/>
            <a:ext cx="515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×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609600" y="1740822"/>
            <a:ext cx="533400" cy="7737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381000" y="2743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৭৮০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76400" y="25908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×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2743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৬৩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81400" y="25908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5400" y="1937703"/>
            <a:ext cx="101078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×১০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2743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৪৯১৪০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4038600"/>
            <a:ext cx="1329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৭৮০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765808" y="3925669"/>
            <a:ext cx="901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×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90800" y="4114800"/>
            <a:ext cx="1629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৬৩০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191000" y="4191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৪৯১৪০০</a:t>
            </a:r>
            <a:endParaRPr lang="en-US" sz="2400" b="1" dirty="0"/>
          </a:p>
        </p:txBody>
      </p:sp>
      <p:sp>
        <p:nvSpPr>
          <p:cNvPr id="23" name="Down Arrow 22"/>
          <p:cNvSpPr/>
          <p:nvPr/>
        </p:nvSpPr>
        <p:spPr>
          <a:xfrm>
            <a:off x="2743200" y="3434053"/>
            <a:ext cx="586038" cy="739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TextBox 23"/>
          <p:cNvSpPr txBox="1"/>
          <p:nvPr/>
        </p:nvSpPr>
        <p:spPr>
          <a:xfrm>
            <a:off x="3429000" y="3511622"/>
            <a:ext cx="10838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×১০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57600" y="38862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=</a:t>
            </a:r>
          </a:p>
        </p:txBody>
      </p:sp>
      <p:sp>
        <p:nvSpPr>
          <p:cNvPr id="26" name="Curved Left Arrow 25"/>
          <p:cNvSpPr/>
          <p:nvPr/>
        </p:nvSpPr>
        <p:spPr>
          <a:xfrm>
            <a:off x="5410200" y="1295400"/>
            <a:ext cx="685800" cy="1680120"/>
          </a:xfrm>
          <a:prstGeom prst="curvedLeftArrow">
            <a:avLst>
              <a:gd name="adj1" fmla="val 25000"/>
              <a:gd name="adj2" fmla="val 47964"/>
              <a:gd name="adj3" fmla="val 169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urved Left Arrow 26"/>
          <p:cNvSpPr/>
          <p:nvPr/>
        </p:nvSpPr>
        <p:spPr>
          <a:xfrm>
            <a:off x="5486400" y="2968080"/>
            <a:ext cx="685800" cy="1680120"/>
          </a:xfrm>
          <a:prstGeom prst="curvedLeftArrow">
            <a:avLst>
              <a:gd name="adj1" fmla="val 25000"/>
              <a:gd name="adj2" fmla="val 47964"/>
              <a:gd name="adj3" fmla="val 169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Left Arrow 28"/>
          <p:cNvSpPr/>
          <p:nvPr/>
        </p:nvSpPr>
        <p:spPr>
          <a:xfrm>
            <a:off x="7162800" y="1143000"/>
            <a:ext cx="685800" cy="351264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24600" y="185088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×১০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24600" y="3511622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×১০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48600" y="2590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×</a:t>
            </a:r>
            <a:r>
              <a:rPr lang="en-US" sz="2800" b="1" dirty="0" smtClean="0"/>
              <a:t>১০০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304800"/>
            <a:ext cx="2426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3200" b="1" dirty="0" err="1" smtClean="0"/>
              <a:t>গুন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36219" y="329625"/>
            <a:ext cx="2983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৭৮০×৬৩০=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730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2" grpId="0"/>
      <p:bldP spid="23" grpId="0" animBg="1"/>
      <p:bldP spid="24" grpId="0" animBg="1"/>
      <p:bldP spid="25" grpId="0"/>
      <p:bldP spid="26" grpId="0" animBg="1"/>
      <p:bldP spid="27" grpId="0" animBg="1"/>
      <p:bldP spid="29" grpId="0" animBg="1"/>
      <p:bldP spid="30" grpId="0"/>
      <p:bldP spid="31" grpId="0"/>
      <p:bldP spid="32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800" dirty="0" err="1" smtClean="0"/>
              <a:t>গুন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4572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৭৮০০×৬৩০</a:t>
            </a:r>
            <a:r>
              <a:rPr lang="en-US" sz="2800" dirty="0"/>
              <a:t>= ?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1897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৭৮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57551" y="1305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×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13817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৬৩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1400861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1411307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৪৯১৪</a:t>
            </a:r>
            <a:endParaRPr lang="en-US" sz="2800" dirty="0"/>
          </a:p>
        </p:txBody>
      </p:sp>
      <p:sp>
        <p:nvSpPr>
          <p:cNvPr id="10" name="Down Arrow 9"/>
          <p:cNvSpPr/>
          <p:nvPr/>
        </p:nvSpPr>
        <p:spPr>
          <a:xfrm>
            <a:off x="609600" y="1842194"/>
            <a:ext cx="381000" cy="7486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1" y="1924081"/>
            <a:ext cx="125275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×১০০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2667000"/>
            <a:ext cx="1159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৭৮০০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0" y="2667000"/>
            <a:ext cx="440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×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2667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৬৩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971800" y="2590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505200" y="2590800"/>
            <a:ext cx="1627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৪৯১৪০০</a:t>
            </a:r>
            <a:endParaRPr lang="en-US" sz="2800" dirty="0"/>
          </a:p>
        </p:txBody>
      </p:sp>
      <p:sp>
        <p:nvSpPr>
          <p:cNvPr id="17" name="Down Arrow 16"/>
          <p:cNvSpPr/>
          <p:nvPr/>
        </p:nvSpPr>
        <p:spPr>
          <a:xfrm>
            <a:off x="2057401" y="3114020"/>
            <a:ext cx="457200" cy="848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628900" y="3276600"/>
            <a:ext cx="8001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×১০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1" y="4191000"/>
            <a:ext cx="1312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৭৮০০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600200" y="4191000"/>
            <a:ext cx="54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×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981200" y="41910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৬৩০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0" y="4191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4191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৪৯১৪০০০</a:t>
            </a:r>
            <a:endParaRPr lang="en-US" sz="3200" dirty="0"/>
          </a:p>
        </p:txBody>
      </p:sp>
      <p:sp>
        <p:nvSpPr>
          <p:cNvPr id="24" name="Curved Left Arrow 23"/>
          <p:cNvSpPr/>
          <p:nvPr/>
        </p:nvSpPr>
        <p:spPr>
          <a:xfrm>
            <a:off x="4953000" y="1580584"/>
            <a:ext cx="609600" cy="134802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Left Arrow 24"/>
          <p:cNvSpPr/>
          <p:nvPr/>
        </p:nvSpPr>
        <p:spPr>
          <a:xfrm>
            <a:off x="5410200" y="2928610"/>
            <a:ext cx="609600" cy="17195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0" y="1905000"/>
            <a:ext cx="10668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×১০০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48399" y="3332384"/>
            <a:ext cx="87053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×</a:t>
            </a:r>
            <a:r>
              <a:rPr lang="en-US" sz="2800" dirty="0" smtClean="0"/>
              <a:t>১০</a:t>
            </a:r>
            <a:endParaRPr lang="en-US" sz="2800" dirty="0"/>
          </a:p>
        </p:txBody>
      </p:sp>
      <p:sp>
        <p:nvSpPr>
          <p:cNvPr id="29" name="Curved Left Arrow 28"/>
          <p:cNvSpPr/>
          <p:nvPr/>
        </p:nvSpPr>
        <p:spPr>
          <a:xfrm>
            <a:off x="7162800" y="1567190"/>
            <a:ext cx="457200" cy="320858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96200" y="2698522"/>
            <a:ext cx="12954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×</a:t>
            </a:r>
            <a:r>
              <a:rPr lang="en-US" sz="2800" dirty="0" smtClean="0"/>
              <a:t>১০০০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724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8" grpId="0" animBg="1"/>
      <p:bldP spid="29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219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38</cp:revision>
  <dcterms:created xsi:type="dcterms:W3CDTF">2006-08-16T00:00:00Z</dcterms:created>
  <dcterms:modified xsi:type="dcterms:W3CDTF">2021-07-11T17:21:01Z</dcterms:modified>
</cp:coreProperties>
</file>