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66" r:id="rId5"/>
    <p:sldId id="259" r:id="rId6"/>
    <p:sldId id="272" r:id="rId7"/>
    <p:sldId id="261" r:id="rId8"/>
    <p:sldId id="262" r:id="rId9"/>
    <p:sldId id="263" r:id="rId10"/>
    <p:sldId id="273" r:id="rId11"/>
    <p:sldId id="274" r:id="rId12"/>
    <p:sldId id="275" r:id="rId13"/>
    <p:sldId id="277" r:id="rId14"/>
    <p:sldId id="278" r:id="rId15"/>
    <p:sldId id="280" r:id="rId16"/>
    <p:sldId id="281" r:id="rId17"/>
    <p:sldId id="282" r:id="rId18"/>
    <p:sldId id="283"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5" d="100"/>
          <a:sy n="65" d="100"/>
        </p:scale>
        <p:origin x="-14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A3D5DC-6F0F-4AB4-8130-0E921728E2BB}" type="datetimeFigureOut">
              <a:rPr lang="en-US" smtClean="0"/>
              <a:pPr/>
              <a:t>7/5/2021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E2FB7F-248A-456E-A5EA-A9BF62F8AC1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p>
          <a:p>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smtClean="0">
                <a:solidFill>
                  <a:schemeClr val="tx1"/>
                </a:solidFill>
              </a:rPr>
              <a:t>                                        MOHAMMAD </a:t>
            </a:r>
            <a:r>
              <a:rPr lang="en-US" sz="1200" b="1" dirty="0" smtClean="0">
                <a:solidFill>
                  <a:schemeClr val="tx1"/>
                </a:solidFill>
              </a:rPr>
              <a:t>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smtClean="0">
                <a:solidFill>
                  <a:schemeClr val="tx1"/>
                </a:solidFill>
              </a:rPr>
              <a:t>                   MOHAMMAD </a:t>
            </a:r>
            <a:r>
              <a:rPr lang="en-US" sz="1200" b="1" dirty="0" smtClean="0">
                <a:solidFill>
                  <a:schemeClr val="tx1"/>
                </a:solidFill>
              </a:rPr>
              <a:t>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                                         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smtClean="0">
                <a:solidFill>
                  <a:schemeClr val="tx1"/>
                </a:solidFill>
              </a:rPr>
              <a:t>                               MOHAMMAD </a:t>
            </a:r>
            <a:r>
              <a:rPr lang="en-US" sz="1200" b="1" dirty="0" smtClean="0">
                <a:solidFill>
                  <a:schemeClr val="tx1"/>
                </a:solidFill>
              </a:rPr>
              <a:t>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                             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smtClean="0">
              <a:solidFill>
                <a:schemeClr val="bg1"/>
              </a:solidFill>
            </a:endParaRPr>
          </a:p>
          <a:p>
            <a:pPr algn="ctr"/>
            <a:r>
              <a:rPr lang="bn-BD" sz="6600" b="1" dirty="0" smtClean="0">
                <a:solidFill>
                  <a:schemeClr val="bg1"/>
                </a:solidFill>
                <a:latin typeface="NikoshBAN" pitchFamily="2" charset="0"/>
                <a:cs typeface="NikoshBAN" pitchFamily="2" charset="0"/>
              </a:rPr>
              <a:t>‘ </a:t>
            </a:r>
            <a:r>
              <a:rPr lang="bn-BD" sz="11500" b="1" dirty="0" smtClean="0">
                <a:solidFill>
                  <a:schemeClr val="bg1"/>
                </a:solidFill>
                <a:latin typeface="NikoshBAN" pitchFamily="2" charset="0"/>
                <a:cs typeface="NikoshBAN" pitchFamily="2" charset="0"/>
              </a:rPr>
              <a:t>আহলান সাহলান,</a:t>
            </a:r>
          </a:p>
          <a:p>
            <a:pPr algn="ctr"/>
            <a:r>
              <a:rPr lang="bn-BD" sz="9600" b="1" dirty="0" smtClean="0">
                <a:solidFill>
                  <a:schemeClr val="bg1"/>
                </a:solidFill>
                <a:latin typeface="NikoshBAN" pitchFamily="2" charset="0"/>
                <a:cs typeface="NikoshBAN" pitchFamily="2" charset="0"/>
              </a:rPr>
              <a:t>আজিজ তোয়ালিবান।’</a:t>
            </a:r>
            <a:endParaRPr lang="en-US" sz="9600" b="1"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repeatCount="5000" fill="hold" nodeType="clickEffect">
                                  <p:stCondLst>
                                    <p:cond delay="0"/>
                                  </p:stCondLst>
                                  <p:iterate type="lt">
                                    <p:tmPct val="10000"/>
                                  </p:iterate>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anim calcmode="lin" valueType="num">
                                      <p:cBhvr>
                                        <p:cTn id="8" dur="2000" fill="hold"/>
                                        <p:tgtEl>
                                          <p:spTgt spid="2">
                                            <p:txEl>
                                              <p:pRg st="1" end="1"/>
                                            </p:txEl>
                                          </p:spTgt>
                                        </p:tgtEl>
                                        <p:attrNameLst>
                                          <p:attrName>ppt_x</p:attrName>
                                        </p:attrNameLst>
                                      </p:cBhvr>
                                      <p:tavLst>
                                        <p:tav tm="0">
                                          <p:val>
                                            <p:strVal val="#ppt_x-.1"/>
                                          </p:val>
                                        </p:tav>
                                        <p:tav tm="100000">
                                          <p:val>
                                            <p:strVal val="#ppt_x"/>
                                          </p:val>
                                        </p:tav>
                                      </p:tavLst>
                                    </p:anim>
                                    <p:anim calcmode="lin" valueType="num">
                                      <p:cBhvr>
                                        <p:cTn id="9" dur="2000" fill="hold"/>
                                        <p:tgtEl>
                                          <p:spTgt spid="2">
                                            <p:txEl>
                                              <p:pRg st="1" end="1"/>
                                            </p:txEl>
                                          </p:spTgt>
                                        </p:tgtEl>
                                        <p:attrNameLst>
                                          <p:attrName>ppt_y</p:attrName>
                                        </p:attrNameLst>
                                      </p:cBhvr>
                                      <p:tavLst>
                                        <p:tav tm="0">
                                          <p:val>
                                            <p:strVal val="#ppt_y"/>
                                          </p:val>
                                        </p:tav>
                                        <p:tav tm="100000">
                                          <p:val>
                                            <p:strVal val="#ppt_y"/>
                                          </p:val>
                                        </p:tav>
                                      </p:tavLst>
                                    </p:anim>
                                  </p:childTnLst>
                                </p:cTn>
                              </p:par>
                              <p:par>
                                <p:cTn id="10" presetID="40" presetClass="entr" presetSubtype="0" repeatCount="5000" fill="hold" nodeType="withEffect">
                                  <p:stCondLst>
                                    <p:cond delay="0"/>
                                  </p:stCondLst>
                                  <p:iterate type="lt">
                                    <p:tmPct val="10000"/>
                                  </p:iterate>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anim calcmode="lin" valueType="num">
                                      <p:cBhvr>
                                        <p:cTn id="13" dur="2000" fill="hold"/>
                                        <p:tgtEl>
                                          <p:spTgt spid="2">
                                            <p:txEl>
                                              <p:pRg st="2" end="2"/>
                                            </p:txEl>
                                          </p:spTgt>
                                        </p:tgtEl>
                                        <p:attrNameLst>
                                          <p:attrName>ppt_x</p:attrName>
                                        </p:attrNameLst>
                                      </p:cBhvr>
                                      <p:tavLst>
                                        <p:tav tm="0">
                                          <p:val>
                                            <p:strVal val="#ppt_x-.1"/>
                                          </p:val>
                                        </p:tav>
                                        <p:tav tm="100000">
                                          <p:val>
                                            <p:strVal val="#ppt_x"/>
                                          </p:val>
                                        </p:tav>
                                      </p:tavLst>
                                    </p:anim>
                                    <p:anim calcmode="lin" valueType="num">
                                      <p:cBhvr>
                                        <p:cTn id="14" dur="2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Rectangle 1"/>
          <p:cNvSpPr>
            <a:spLocks noChangeArrowheads="1"/>
          </p:cNvSpPr>
          <p:nvPr/>
        </p:nvSpPr>
        <p:spPr bwMode="auto">
          <a:xfrm>
            <a:off x="0" y="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3600" b="1" dirty="0" smtClean="0">
                <a:latin typeface="NikoshBAN" pitchFamily="2" charset="0"/>
                <a:cs typeface="NikoshBAN" pitchFamily="2" charset="0"/>
              </a:rPr>
              <a:t>১৯/ সাহেব আলী তার পীর সাহেবকে সিজদা করে। তিনি কোন ধরনের শিরক করেছেন?</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ক) আল্লাহ্‌র অস্তিত্বে খ) আল্লাহ্‌র ইবাদাতে</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গ) আল্লাহ্‌র গুণাবলিতে ঘ) ফিসক</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উত্তর- খ) খ) আল্লাহ্‌র ইবাদাতে।</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২০/ সবচেয়ে বড় জুলুম কোনটি?</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ক) হত্যা খ) ডাকাতি গ) শিরক ঘ) কুফর</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উত্তর- গ) শিরক।</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২১/ কোনটি মানবতার জন্য চরম অবমাননাকর?</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ক) কুফর খ) খিয়ানত গ) কিযব ঘ) শিরক</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উত্তর- ঘ) শিরক।</a:t>
            </a:r>
            <a:endParaRPr lang="en-US" sz="36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9937">
                                            <p:txEl>
                                              <p:pRg st="0" end="0"/>
                                            </p:txEl>
                                          </p:spTgt>
                                        </p:tgtEl>
                                        <p:attrNameLst>
                                          <p:attrName>style.visibility</p:attrName>
                                        </p:attrNameLst>
                                      </p:cBhvr>
                                      <p:to>
                                        <p:strVal val="visible"/>
                                      </p:to>
                                    </p:set>
                                    <p:animEffect transition="in" filter="fade">
                                      <p:cBhvr>
                                        <p:cTn id="7" dur="1000"/>
                                        <p:tgtEl>
                                          <p:spTgt spid="39937">
                                            <p:txEl>
                                              <p:pRg st="0" end="0"/>
                                            </p:txEl>
                                          </p:spTgt>
                                        </p:tgtEl>
                                      </p:cBhvr>
                                    </p:animEffect>
                                    <p:anim calcmode="lin" valueType="num">
                                      <p:cBhvr>
                                        <p:cTn id="8" dur="1000" fill="hold"/>
                                        <p:tgtEl>
                                          <p:spTgt spid="3993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99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9937">
                                            <p:txEl>
                                              <p:pRg st="1" end="1"/>
                                            </p:txEl>
                                          </p:spTgt>
                                        </p:tgtEl>
                                        <p:attrNameLst>
                                          <p:attrName>style.visibility</p:attrName>
                                        </p:attrNameLst>
                                      </p:cBhvr>
                                      <p:to>
                                        <p:strVal val="visible"/>
                                      </p:to>
                                    </p:set>
                                    <p:animEffect transition="in" filter="fade">
                                      <p:cBhvr>
                                        <p:cTn id="14" dur="1000"/>
                                        <p:tgtEl>
                                          <p:spTgt spid="39937">
                                            <p:txEl>
                                              <p:pRg st="1" end="1"/>
                                            </p:txEl>
                                          </p:spTgt>
                                        </p:tgtEl>
                                      </p:cBhvr>
                                    </p:animEffect>
                                    <p:anim calcmode="lin" valueType="num">
                                      <p:cBhvr>
                                        <p:cTn id="15" dur="1000" fill="hold"/>
                                        <p:tgtEl>
                                          <p:spTgt spid="39937">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99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9937">
                                            <p:txEl>
                                              <p:pRg st="2" end="2"/>
                                            </p:txEl>
                                          </p:spTgt>
                                        </p:tgtEl>
                                        <p:attrNameLst>
                                          <p:attrName>style.visibility</p:attrName>
                                        </p:attrNameLst>
                                      </p:cBhvr>
                                      <p:to>
                                        <p:strVal val="visible"/>
                                      </p:to>
                                    </p:set>
                                    <p:animEffect transition="in" filter="fade">
                                      <p:cBhvr>
                                        <p:cTn id="21" dur="1000"/>
                                        <p:tgtEl>
                                          <p:spTgt spid="39937">
                                            <p:txEl>
                                              <p:pRg st="2" end="2"/>
                                            </p:txEl>
                                          </p:spTgt>
                                        </p:tgtEl>
                                      </p:cBhvr>
                                    </p:animEffect>
                                    <p:anim calcmode="lin" valueType="num">
                                      <p:cBhvr>
                                        <p:cTn id="22" dur="1000" fill="hold"/>
                                        <p:tgtEl>
                                          <p:spTgt spid="39937">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399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39937">
                                            <p:txEl>
                                              <p:pRg st="3" end="3"/>
                                            </p:txEl>
                                          </p:spTgt>
                                        </p:tgtEl>
                                        <p:attrNameLst>
                                          <p:attrName>style.visibility</p:attrName>
                                        </p:attrNameLst>
                                      </p:cBhvr>
                                      <p:to>
                                        <p:strVal val="visible"/>
                                      </p:to>
                                    </p:set>
                                    <p:animEffect transition="in" filter="fade">
                                      <p:cBhvr>
                                        <p:cTn id="28" dur="1000"/>
                                        <p:tgtEl>
                                          <p:spTgt spid="39937">
                                            <p:txEl>
                                              <p:pRg st="3" end="3"/>
                                            </p:txEl>
                                          </p:spTgt>
                                        </p:tgtEl>
                                      </p:cBhvr>
                                    </p:animEffect>
                                    <p:anim calcmode="lin" valueType="num">
                                      <p:cBhvr>
                                        <p:cTn id="29" dur="1000" fill="hold"/>
                                        <p:tgtEl>
                                          <p:spTgt spid="39937">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3993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39937">
                                            <p:txEl>
                                              <p:pRg st="4" end="4"/>
                                            </p:txEl>
                                          </p:spTgt>
                                        </p:tgtEl>
                                        <p:attrNameLst>
                                          <p:attrName>style.visibility</p:attrName>
                                        </p:attrNameLst>
                                      </p:cBhvr>
                                      <p:to>
                                        <p:strVal val="visible"/>
                                      </p:to>
                                    </p:set>
                                    <p:animEffect transition="in" filter="fade">
                                      <p:cBhvr>
                                        <p:cTn id="35" dur="1000"/>
                                        <p:tgtEl>
                                          <p:spTgt spid="39937">
                                            <p:txEl>
                                              <p:pRg st="4" end="4"/>
                                            </p:txEl>
                                          </p:spTgt>
                                        </p:tgtEl>
                                      </p:cBhvr>
                                    </p:animEffect>
                                    <p:anim calcmode="lin" valueType="num">
                                      <p:cBhvr>
                                        <p:cTn id="36" dur="1000" fill="hold"/>
                                        <p:tgtEl>
                                          <p:spTgt spid="39937">
                                            <p:txEl>
                                              <p:pRg st="4" end="4"/>
                                            </p:txEl>
                                          </p:spTgt>
                                        </p:tgtEl>
                                        <p:attrNameLst>
                                          <p:attrName>ppt_x</p:attrName>
                                        </p:attrNameLst>
                                      </p:cBhvr>
                                      <p:tavLst>
                                        <p:tav tm="0">
                                          <p:val>
                                            <p:strVal val="#ppt_x-.1"/>
                                          </p:val>
                                        </p:tav>
                                        <p:tav tm="100000">
                                          <p:val>
                                            <p:strVal val="#ppt_x"/>
                                          </p:val>
                                        </p:tav>
                                      </p:tavLst>
                                    </p:anim>
                                    <p:anim calcmode="lin" valueType="num">
                                      <p:cBhvr>
                                        <p:cTn id="37" dur="1000" fill="hold"/>
                                        <p:tgtEl>
                                          <p:spTgt spid="3993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39937">
                                            <p:txEl>
                                              <p:pRg st="5" end="5"/>
                                            </p:txEl>
                                          </p:spTgt>
                                        </p:tgtEl>
                                        <p:attrNameLst>
                                          <p:attrName>style.visibility</p:attrName>
                                        </p:attrNameLst>
                                      </p:cBhvr>
                                      <p:to>
                                        <p:strVal val="visible"/>
                                      </p:to>
                                    </p:set>
                                    <p:animEffect transition="in" filter="fade">
                                      <p:cBhvr>
                                        <p:cTn id="42" dur="1000"/>
                                        <p:tgtEl>
                                          <p:spTgt spid="39937">
                                            <p:txEl>
                                              <p:pRg st="5" end="5"/>
                                            </p:txEl>
                                          </p:spTgt>
                                        </p:tgtEl>
                                      </p:cBhvr>
                                    </p:animEffect>
                                    <p:anim calcmode="lin" valueType="num">
                                      <p:cBhvr>
                                        <p:cTn id="43" dur="1000" fill="hold"/>
                                        <p:tgtEl>
                                          <p:spTgt spid="39937">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3993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nodeType="clickEffect">
                                  <p:stCondLst>
                                    <p:cond delay="0"/>
                                  </p:stCondLst>
                                  <p:iterate type="lt">
                                    <p:tmPct val="10000"/>
                                  </p:iterate>
                                  <p:childTnLst>
                                    <p:set>
                                      <p:cBhvr>
                                        <p:cTn id="48" dur="1" fill="hold">
                                          <p:stCondLst>
                                            <p:cond delay="0"/>
                                          </p:stCondLst>
                                        </p:cTn>
                                        <p:tgtEl>
                                          <p:spTgt spid="39937">
                                            <p:txEl>
                                              <p:pRg st="6" end="6"/>
                                            </p:txEl>
                                          </p:spTgt>
                                        </p:tgtEl>
                                        <p:attrNameLst>
                                          <p:attrName>style.visibility</p:attrName>
                                        </p:attrNameLst>
                                      </p:cBhvr>
                                      <p:to>
                                        <p:strVal val="visible"/>
                                      </p:to>
                                    </p:set>
                                    <p:animEffect transition="in" filter="fade">
                                      <p:cBhvr>
                                        <p:cTn id="49" dur="1000"/>
                                        <p:tgtEl>
                                          <p:spTgt spid="39937">
                                            <p:txEl>
                                              <p:pRg st="6" end="6"/>
                                            </p:txEl>
                                          </p:spTgt>
                                        </p:tgtEl>
                                      </p:cBhvr>
                                    </p:animEffect>
                                    <p:anim calcmode="lin" valueType="num">
                                      <p:cBhvr>
                                        <p:cTn id="50" dur="1000" fill="hold"/>
                                        <p:tgtEl>
                                          <p:spTgt spid="39937">
                                            <p:txEl>
                                              <p:pRg st="6" end="6"/>
                                            </p:txEl>
                                          </p:spTgt>
                                        </p:tgtEl>
                                        <p:attrNameLst>
                                          <p:attrName>ppt_x</p:attrName>
                                        </p:attrNameLst>
                                      </p:cBhvr>
                                      <p:tavLst>
                                        <p:tav tm="0">
                                          <p:val>
                                            <p:strVal val="#ppt_x-.1"/>
                                          </p:val>
                                        </p:tav>
                                        <p:tav tm="100000">
                                          <p:val>
                                            <p:strVal val="#ppt_x"/>
                                          </p:val>
                                        </p:tav>
                                      </p:tavLst>
                                    </p:anim>
                                    <p:anim calcmode="lin" valueType="num">
                                      <p:cBhvr>
                                        <p:cTn id="51" dur="1000" fill="hold"/>
                                        <p:tgtEl>
                                          <p:spTgt spid="3993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nodeType="clickEffect">
                                  <p:stCondLst>
                                    <p:cond delay="0"/>
                                  </p:stCondLst>
                                  <p:iterate type="lt">
                                    <p:tmPct val="10000"/>
                                  </p:iterate>
                                  <p:childTnLst>
                                    <p:set>
                                      <p:cBhvr>
                                        <p:cTn id="55" dur="1" fill="hold">
                                          <p:stCondLst>
                                            <p:cond delay="0"/>
                                          </p:stCondLst>
                                        </p:cTn>
                                        <p:tgtEl>
                                          <p:spTgt spid="39937">
                                            <p:txEl>
                                              <p:pRg st="7" end="7"/>
                                            </p:txEl>
                                          </p:spTgt>
                                        </p:tgtEl>
                                        <p:attrNameLst>
                                          <p:attrName>style.visibility</p:attrName>
                                        </p:attrNameLst>
                                      </p:cBhvr>
                                      <p:to>
                                        <p:strVal val="visible"/>
                                      </p:to>
                                    </p:set>
                                    <p:animEffect transition="in" filter="fade">
                                      <p:cBhvr>
                                        <p:cTn id="56" dur="1000"/>
                                        <p:tgtEl>
                                          <p:spTgt spid="39937">
                                            <p:txEl>
                                              <p:pRg st="7" end="7"/>
                                            </p:txEl>
                                          </p:spTgt>
                                        </p:tgtEl>
                                      </p:cBhvr>
                                    </p:animEffect>
                                    <p:anim calcmode="lin" valueType="num">
                                      <p:cBhvr>
                                        <p:cTn id="57" dur="1000" fill="hold"/>
                                        <p:tgtEl>
                                          <p:spTgt spid="39937">
                                            <p:txEl>
                                              <p:pRg st="7" end="7"/>
                                            </p:txEl>
                                          </p:spTgt>
                                        </p:tgtEl>
                                        <p:attrNameLst>
                                          <p:attrName>ppt_x</p:attrName>
                                        </p:attrNameLst>
                                      </p:cBhvr>
                                      <p:tavLst>
                                        <p:tav tm="0">
                                          <p:val>
                                            <p:strVal val="#ppt_x-.1"/>
                                          </p:val>
                                        </p:tav>
                                        <p:tav tm="100000">
                                          <p:val>
                                            <p:strVal val="#ppt_x"/>
                                          </p:val>
                                        </p:tav>
                                      </p:tavLst>
                                    </p:anim>
                                    <p:anim calcmode="lin" valueType="num">
                                      <p:cBhvr>
                                        <p:cTn id="58" dur="1000" fill="hold"/>
                                        <p:tgtEl>
                                          <p:spTgt spid="3993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0" presetClass="entr" presetSubtype="0" fill="hold" nodeType="clickEffect">
                                  <p:stCondLst>
                                    <p:cond delay="0"/>
                                  </p:stCondLst>
                                  <p:iterate type="lt">
                                    <p:tmPct val="10000"/>
                                  </p:iterate>
                                  <p:childTnLst>
                                    <p:set>
                                      <p:cBhvr>
                                        <p:cTn id="62" dur="1" fill="hold">
                                          <p:stCondLst>
                                            <p:cond delay="0"/>
                                          </p:stCondLst>
                                        </p:cTn>
                                        <p:tgtEl>
                                          <p:spTgt spid="39937">
                                            <p:txEl>
                                              <p:pRg st="8" end="8"/>
                                            </p:txEl>
                                          </p:spTgt>
                                        </p:tgtEl>
                                        <p:attrNameLst>
                                          <p:attrName>style.visibility</p:attrName>
                                        </p:attrNameLst>
                                      </p:cBhvr>
                                      <p:to>
                                        <p:strVal val="visible"/>
                                      </p:to>
                                    </p:set>
                                    <p:animEffect transition="in" filter="fade">
                                      <p:cBhvr>
                                        <p:cTn id="63" dur="1000"/>
                                        <p:tgtEl>
                                          <p:spTgt spid="39937">
                                            <p:txEl>
                                              <p:pRg st="8" end="8"/>
                                            </p:txEl>
                                          </p:spTgt>
                                        </p:tgtEl>
                                      </p:cBhvr>
                                    </p:animEffect>
                                    <p:anim calcmode="lin" valueType="num">
                                      <p:cBhvr>
                                        <p:cTn id="64" dur="1000" fill="hold"/>
                                        <p:tgtEl>
                                          <p:spTgt spid="39937">
                                            <p:txEl>
                                              <p:pRg st="8" end="8"/>
                                            </p:txEl>
                                          </p:spTgt>
                                        </p:tgtEl>
                                        <p:attrNameLst>
                                          <p:attrName>ppt_x</p:attrName>
                                        </p:attrNameLst>
                                      </p:cBhvr>
                                      <p:tavLst>
                                        <p:tav tm="0">
                                          <p:val>
                                            <p:strVal val="#ppt_x-.1"/>
                                          </p:val>
                                        </p:tav>
                                        <p:tav tm="100000">
                                          <p:val>
                                            <p:strVal val="#ppt_x"/>
                                          </p:val>
                                        </p:tav>
                                      </p:tavLst>
                                    </p:anim>
                                    <p:anim calcmode="lin" valueType="num">
                                      <p:cBhvr>
                                        <p:cTn id="65" dur="1000" fill="hold"/>
                                        <p:tgtEl>
                                          <p:spTgt spid="3993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0" presetClass="entr" presetSubtype="0" fill="hold" nodeType="clickEffect">
                                  <p:stCondLst>
                                    <p:cond delay="0"/>
                                  </p:stCondLst>
                                  <p:iterate type="lt">
                                    <p:tmPct val="10000"/>
                                  </p:iterate>
                                  <p:childTnLst>
                                    <p:set>
                                      <p:cBhvr>
                                        <p:cTn id="69" dur="1" fill="hold">
                                          <p:stCondLst>
                                            <p:cond delay="0"/>
                                          </p:stCondLst>
                                        </p:cTn>
                                        <p:tgtEl>
                                          <p:spTgt spid="39937">
                                            <p:txEl>
                                              <p:pRg st="9" end="9"/>
                                            </p:txEl>
                                          </p:spTgt>
                                        </p:tgtEl>
                                        <p:attrNameLst>
                                          <p:attrName>style.visibility</p:attrName>
                                        </p:attrNameLst>
                                      </p:cBhvr>
                                      <p:to>
                                        <p:strVal val="visible"/>
                                      </p:to>
                                    </p:set>
                                    <p:animEffect transition="in" filter="fade">
                                      <p:cBhvr>
                                        <p:cTn id="70" dur="1000"/>
                                        <p:tgtEl>
                                          <p:spTgt spid="39937">
                                            <p:txEl>
                                              <p:pRg st="9" end="9"/>
                                            </p:txEl>
                                          </p:spTgt>
                                        </p:tgtEl>
                                      </p:cBhvr>
                                    </p:animEffect>
                                    <p:anim calcmode="lin" valueType="num">
                                      <p:cBhvr>
                                        <p:cTn id="71" dur="1000" fill="hold"/>
                                        <p:tgtEl>
                                          <p:spTgt spid="39937">
                                            <p:txEl>
                                              <p:pRg st="9" end="9"/>
                                            </p:txEl>
                                          </p:spTgt>
                                        </p:tgtEl>
                                        <p:attrNameLst>
                                          <p:attrName>ppt_x</p:attrName>
                                        </p:attrNameLst>
                                      </p:cBhvr>
                                      <p:tavLst>
                                        <p:tav tm="0">
                                          <p:val>
                                            <p:strVal val="#ppt_x-.1"/>
                                          </p:val>
                                        </p:tav>
                                        <p:tav tm="100000">
                                          <p:val>
                                            <p:strVal val="#ppt_x"/>
                                          </p:val>
                                        </p:tav>
                                      </p:tavLst>
                                    </p:anim>
                                    <p:anim calcmode="lin" valueType="num">
                                      <p:cBhvr>
                                        <p:cTn id="72" dur="1000" fill="hold"/>
                                        <p:tgtEl>
                                          <p:spTgt spid="3993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Rectangle 1"/>
          <p:cNvSpPr>
            <a:spLocks noChangeArrowheads="1"/>
          </p:cNvSpPr>
          <p:nvPr/>
        </p:nvSpPr>
        <p:spPr bwMode="auto">
          <a:xfrm>
            <a:off x="0" y="0"/>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4000" b="1" dirty="0" smtClean="0">
                <a:latin typeface="NikoshBAN" pitchFamily="2" charset="0"/>
                <a:cs typeface="NikoshBAN" pitchFamily="2" charset="0"/>
              </a:rPr>
              <a:t>২২/ ‘নিশ্চয়ই শিরক চরম জুলুম ’ এটি কোন সূরার আয়াত?</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ক) সুরা খ) বাক্বারা গ) লোকমান ঘ) আহ-রাহমান    উত্তর- সূরা গ) লোকমান।</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২৩/ কাদের জন্য জান্নাত হারাম?</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ক) যে সালাত আদায় করেনা খ) যে মিথ্যা কথা বলে</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গ) যে প্রতারণা করে ঘ) যে আল্লাহ্‌র সাথে শিরক করে</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উত্তর-ঘ) যে আল্লাহ্‌র সাথে শিরক করে।</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২৪/ আল্লাহ্‌ তায়ালা মুশরিকদের কাজে কী হন?</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ক) অসন্তুষ্ট খ) ঈর্ষান্বিত  গ) প্রতিযোগী ঘ) প্রতিশোধ প্রবণ</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উত্তর- ক) অসন্তুষ্ট।</a:t>
            </a:r>
            <a:endParaRPr lang="en-US" sz="4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9937">
                                            <p:txEl>
                                              <p:pRg st="0" end="0"/>
                                            </p:txEl>
                                          </p:spTgt>
                                        </p:tgtEl>
                                        <p:attrNameLst>
                                          <p:attrName>style.visibility</p:attrName>
                                        </p:attrNameLst>
                                      </p:cBhvr>
                                      <p:to>
                                        <p:strVal val="visible"/>
                                      </p:to>
                                    </p:set>
                                    <p:animEffect transition="in" filter="fade">
                                      <p:cBhvr>
                                        <p:cTn id="7" dur="1000"/>
                                        <p:tgtEl>
                                          <p:spTgt spid="39937">
                                            <p:txEl>
                                              <p:pRg st="0" end="0"/>
                                            </p:txEl>
                                          </p:spTgt>
                                        </p:tgtEl>
                                      </p:cBhvr>
                                    </p:animEffect>
                                    <p:anim calcmode="lin" valueType="num">
                                      <p:cBhvr>
                                        <p:cTn id="8" dur="1000" fill="hold"/>
                                        <p:tgtEl>
                                          <p:spTgt spid="3993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99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9937">
                                            <p:txEl>
                                              <p:pRg st="1" end="1"/>
                                            </p:txEl>
                                          </p:spTgt>
                                        </p:tgtEl>
                                        <p:attrNameLst>
                                          <p:attrName>style.visibility</p:attrName>
                                        </p:attrNameLst>
                                      </p:cBhvr>
                                      <p:to>
                                        <p:strVal val="visible"/>
                                      </p:to>
                                    </p:set>
                                    <p:animEffect transition="in" filter="fade">
                                      <p:cBhvr>
                                        <p:cTn id="14" dur="1000"/>
                                        <p:tgtEl>
                                          <p:spTgt spid="39937">
                                            <p:txEl>
                                              <p:pRg st="1" end="1"/>
                                            </p:txEl>
                                          </p:spTgt>
                                        </p:tgtEl>
                                      </p:cBhvr>
                                    </p:animEffect>
                                    <p:anim calcmode="lin" valueType="num">
                                      <p:cBhvr>
                                        <p:cTn id="15" dur="1000" fill="hold"/>
                                        <p:tgtEl>
                                          <p:spTgt spid="39937">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99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9937">
                                            <p:txEl>
                                              <p:pRg st="2" end="2"/>
                                            </p:txEl>
                                          </p:spTgt>
                                        </p:tgtEl>
                                        <p:attrNameLst>
                                          <p:attrName>style.visibility</p:attrName>
                                        </p:attrNameLst>
                                      </p:cBhvr>
                                      <p:to>
                                        <p:strVal val="visible"/>
                                      </p:to>
                                    </p:set>
                                    <p:animEffect transition="in" filter="fade">
                                      <p:cBhvr>
                                        <p:cTn id="21" dur="1000"/>
                                        <p:tgtEl>
                                          <p:spTgt spid="39937">
                                            <p:txEl>
                                              <p:pRg st="2" end="2"/>
                                            </p:txEl>
                                          </p:spTgt>
                                        </p:tgtEl>
                                      </p:cBhvr>
                                    </p:animEffect>
                                    <p:anim calcmode="lin" valueType="num">
                                      <p:cBhvr>
                                        <p:cTn id="22" dur="1000" fill="hold"/>
                                        <p:tgtEl>
                                          <p:spTgt spid="39937">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399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39937">
                                            <p:txEl>
                                              <p:pRg st="3" end="3"/>
                                            </p:txEl>
                                          </p:spTgt>
                                        </p:tgtEl>
                                        <p:attrNameLst>
                                          <p:attrName>style.visibility</p:attrName>
                                        </p:attrNameLst>
                                      </p:cBhvr>
                                      <p:to>
                                        <p:strVal val="visible"/>
                                      </p:to>
                                    </p:set>
                                    <p:animEffect transition="in" filter="fade">
                                      <p:cBhvr>
                                        <p:cTn id="28" dur="1000"/>
                                        <p:tgtEl>
                                          <p:spTgt spid="39937">
                                            <p:txEl>
                                              <p:pRg st="3" end="3"/>
                                            </p:txEl>
                                          </p:spTgt>
                                        </p:tgtEl>
                                      </p:cBhvr>
                                    </p:animEffect>
                                    <p:anim calcmode="lin" valueType="num">
                                      <p:cBhvr>
                                        <p:cTn id="29" dur="1000" fill="hold"/>
                                        <p:tgtEl>
                                          <p:spTgt spid="39937">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3993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39937">
                                            <p:txEl>
                                              <p:pRg st="4" end="4"/>
                                            </p:txEl>
                                          </p:spTgt>
                                        </p:tgtEl>
                                        <p:attrNameLst>
                                          <p:attrName>style.visibility</p:attrName>
                                        </p:attrNameLst>
                                      </p:cBhvr>
                                      <p:to>
                                        <p:strVal val="visible"/>
                                      </p:to>
                                    </p:set>
                                    <p:animEffect transition="in" filter="fade">
                                      <p:cBhvr>
                                        <p:cTn id="35" dur="1000"/>
                                        <p:tgtEl>
                                          <p:spTgt spid="39937">
                                            <p:txEl>
                                              <p:pRg st="4" end="4"/>
                                            </p:txEl>
                                          </p:spTgt>
                                        </p:tgtEl>
                                      </p:cBhvr>
                                    </p:animEffect>
                                    <p:anim calcmode="lin" valueType="num">
                                      <p:cBhvr>
                                        <p:cTn id="36" dur="1000" fill="hold"/>
                                        <p:tgtEl>
                                          <p:spTgt spid="39937">
                                            <p:txEl>
                                              <p:pRg st="4" end="4"/>
                                            </p:txEl>
                                          </p:spTgt>
                                        </p:tgtEl>
                                        <p:attrNameLst>
                                          <p:attrName>ppt_x</p:attrName>
                                        </p:attrNameLst>
                                      </p:cBhvr>
                                      <p:tavLst>
                                        <p:tav tm="0">
                                          <p:val>
                                            <p:strVal val="#ppt_x-.1"/>
                                          </p:val>
                                        </p:tav>
                                        <p:tav tm="100000">
                                          <p:val>
                                            <p:strVal val="#ppt_x"/>
                                          </p:val>
                                        </p:tav>
                                      </p:tavLst>
                                    </p:anim>
                                    <p:anim calcmode="lin" valueType="num">
                                      <p:cBhvr>
                                        <p:cTn id="37" dur="1000" fill="hold"/>
                                        <p:tgtEl>
                                          <p:spTgt spid="3993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39937">
                                            <p:txEl>
                                              <p:pRg st="5" end="5"/>
                                            </p:txEl>
                                          </p:spTgt>
                                        </p:tgtEl>
                                        <p:attrNameLst>
                                          <p:attrName>style.visibility</p:attrName>
                                        </p:attrNameLst>
                                      </p:cBhvr>
                                      <p:to>
                                        <p:strVal val="visible"/>
                                      </p:to>
                                    </p:set>
                                    <p:animEffect transition="in" filter="fade">
                                      <p:cBhvr>
                                        <p:cTn id="42" dur="1000"/>
                                        <p:tgtEl>
                                          <p:spTgt spid="39937">
                                            <p:txEl>
                                              <p:pRg st="5" end="5"/>
                                            </p:txEl>
                                          </p:spTgt>
                                        </p:tgtEl>
                                      </p:cBhvr>
                                    </p:animEffect>
                                    <p:anim calcmode="lin" valueType="num">
                                      <p:cBhvr>
                                        <p:cTn id="43" dur="1000" fill="hold"/>
                                        <p:tgtEl>
                                          <p:spTgt spid="39937">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3993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nodeType="clickEffect">
                                  <p:stCondLst>
                                    <p:cond delay="0"/>
                                  </p:stCondLst>
                                  <p:iterate type="lt">
                                    <p:tmPct val="10000"/>
                                  </p:iterate>
                                  <p:childTnLst>
                                    <p:set>
                                      <p:cBhvr>
                                        <p:cTn id="48" dur="1" fill="hold">
                                          <p:stCondLst>
                                            <p:cond delay="0"/>
                                          </p:stCondLst>
                                        </p:cTn>
                                        <p:tgtEl>
                                          <p:spTgt spid="39937">
                                            <p:txEl>
                                              <p:pRg st="6" end="6"/>
                                            </p:txEl>
                                          </p:spTgt>
                                        </p:tgtEl>
                                        <p:attrNameLst>
                                          <p:attrName>style.visibility</p:attrName>
                                        </p:attrNameLst>
                                      </p:cBhvr>
                                      <p:to>
                                        <p:strVal val="visible"/>
                                      </p:to>
                                    </p:set>
                                    <p:animEffect transition="in" filter="fade">
                                      <p:cBhvr>
                                        <p:cTn id="49" dur="1000"/>
                                        <p:tgtEl>
                                          <p:spTgt spid="39937">
                                            <p:txEl>
                                              <p:pRg st="6" end="6"/>
                                            </p:txEl>
                                          </p:spTgt>
                                        </p:tgtEl>
                                      </p:cBhvr>
                                    </p:animEffect>
                                    <p:anim calcmode="lin" valueType="num">
                                      <p:cBhvr>
                                        <p:cTn id="50" dur="1000" fill="hold"/>
                                        <p:tgtEl>
                                          <p:spTgt spid="39937">
                                            <p:txEl>
                                              <p:pRg st="6" end="6"/>
                                            </p:txEl>
                                          </p:spTgt>
                                        </p:tgtEl>
                                        <p:attrNameLst>
                                          <p:attrName>ppt_x</p:attrName>
                                        </p:attrNameLst>
                                      </p:cBhvr>
                                      <p:tavLst>
                                        <p:tav tm="0">
                                          <p:val>
                                            <p:strVal val="#ppt_x-.1"/>
                                          </p:val>
                                        </p:tav>
                                        <p:tav tm="100000">
                                          <p:val>
                                            <p:strVal val="#ppt_x"/>
                                          </p:val>
                                        </p:tav>
                                      </p:tavLst>
                                    </p:anim>
                                    <p:anim calcmode="lin" valueType="num">
                                      <p:cBhvr>
                                        <p:cTn id="51" dur="1000" fill="hold"/>
                                        <p:tgtEl>
                                          <p:spTgt spid="3993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nodeType="clickEffect">
                                  <p:stCondLst>
                                    <p:cond delay="0"/>
                                  </p:stCondLst>
                                  <p:iterate type="lt">
                                    <p:tmPct val="10000"/>
                                  </p:iterate>
                                  <p:childTnLst>
                                    <p:set>
                                      <p:cBhvr>
                                        <p:cTn id="55" dur="1" fill="hold">
                                          <p:stCondLst>
                                            <p:cond delay="0"/>
                                          </p:stCondLst>
                                        </p:cTn>
                                        <p:tgtEl>
                                          <p:spTgt spid="39937">
                                            <p:txEl>
                                              <p:pRg st="7" end="7"/>
                                            </p:txEl>
                                          </p:spTgt>
                                        </p:tgtEl>
                                        <p:attrNameLst>
                                          <p:attrName>style.visibility</p:attrName>
                                        </p:attrNameLst>
                                      </p:cBhvr>
                                      <p:to>
                                        <p:strVal val="visible"/>
                                      </p:to>
                                    </p:set>
                                    <p:animEffect transition="in" filter="fade">
                                      <p:cBhvr>
                                        <p:cTn id="56" dur="1000"/>
                                        <p:tgtEl>
                                          <p:spTgt spid="39937">
                                            <p:txEl>
                                              <p:pRg st="7" end="7"/>
                                            </p:txEl>
                                          </p:spTgt>
                                        </p:tgtEl>
                                      </p:cBhvr>
                                    </p:animEffect>
                                    <p:anim calcmode="lin" valueType="num">
                                      <p:cBhvr>
                                        <p:cTn id="57" dur="1000" fill="hold"/>
                                        <p:tgtEl>
                                          <p:spTgt spid="39937">
                                            <p:txEl>
                                              <p:pRg st="7" end="7"/>
                                            </p:txEl>
                                          </p:spTgt>
                                        </p:tgtEl>
                                        <p:attrNameLst>
                                          <p:attrName>ppt_x</p:attrName>
                                        </p:attrNameLst>
                                      </p:cBhvr>
                                      <p:tavLst>
                                        <p:tav tm="0">
                                          <p:val>
                                            <p:strVal val="#ppt_x-.1"/>
                                          </p:val>
                                        </p:tav>
                                        <p:tav tm="100000">
                                          <p:val>
                                            <p:strVal val="#ppt_x"/>
                                          </p:val>
                                        </p:tav>
                                      </p:tavLst>
                                    </p:anim>
                                    <p:anim calcmode="lin" valueType="num">
                                      <p:cBhvr>
                                        <p:cTn id="58" dur="1000" fill="hold"/>
                                        <p:tgtEl>
                                          <p:spTgt spid="3993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0" presetClass="entr" presetSubtype="0" fill="hold" nodeType="clickEffect">
                                  <p:stCondLst>
                                    <p:cond delay="0"/>
                                  </p:stCondLst>
                                  <p:iterate type="lt">
                                    <p:tmPct val="10000"/>
                                  </p:iterate>
                                  <p:childTnLst>
                                    <p:set>
                                      <p:cBhvr>
                                        <p:cTn id="62" dur="1" fill="hold">
                                          <p:stCondLst>
                                            <p:cond delay="0"/>
                                          </p:stCondLst>
                                        </p:cTn>
                                        <p:tgtEl>
                                          <p:spTgt spid="39937">
                                            <p:txEl>
                                              <p:pRg st="8" end="8"/>
                                            </p:txEl>
                                          </p:spTgt>
                                        </p:tgtEl>
                                        <p:attrNameLst>
                                          <p:attrName>style.visibility</p:attrName>
                                        </p:attrNameLst>
                                      </p:cBhvr>
                                      <p:to>
                                        <p:strVal val="visible"/>
                                      </p:to>
                                    </p:set>
                                    <p:animEffect transition="in" filter="fade">
                                      <p:cBhvr>
                                        <p:cTn id="63" dur="1000"/>
                                        <p:tgtEl>
                                          <p:spTgt spid="39937">
                                            <p:txEl>
                                              <p:pRg st="8" end="8"/>
                                            </p:txEl>
                                          </p:spTgt>
                                        </p:tgtEl>
                                      </p:cBhvr>
                                    </p:animEffect>
                                    <p:anim calcmode="lin" valueType="num">
                                      <p:cBhvr>
                                        <p:cTn id="64" dur="1000" fill="hold"/>
                                        <p:tgtEl>
                                          <p:spTgt spid="39937">
                                            <p:txEl>
                                              <p:pRg st="8" end="8"/>
                                            </p:txEl>
                                          </p:spTgt>
                                        </p:tgtEl>
                                        <p:attrNameLst>
                                          <p:attrName>ppt_x</p:attrName>
                                        </p:attrNameLst>
                                      </p:cBhvr>
                                      <p:tavLst>
                                        <p:tav tm="0">
                                          <p:val>
                                            <p:strVal val="#ppt_x-.1"/>
                                          </p:val>
                                        </p:tav>
                                        <p:tav tm="100000">
                                          <p:val>
                                            <p:strVal val="#ppt_x"/>
                                          </p:val>
                                        </p:tav>
                                      </p:tavLst>
                                    </p:anim>
                                    <p:anim calcmode="lin" valueType="num">
                                      <p:cBhvr>
                                        <p:cTn id="65" dur="1000" fill="hold"/>
                                        <p:tgtEl>
                                          <p:spTgt spid="3993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Rectangle 1"/>
          <p:cNvSpPr>
            <a:spLocks noChangeArrowheads="1"/>
          </p:cNvSpPr>
          <p:nvPr/>
        </p:nvSpPr>
        <p:spPr bwMode="auto">
          <a:xfrm>
            <a:off x="0" y="0"/>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3600" b="1" dirty="0" smtClean="0">
                <a:latin typeface="NikoshBAN" pitchFamily="2" charset="0"/>
                <a:cs typeface="NikoshBAN" pitchFamily="2" charset="0"/>
              </a:rPr>
              <a:t>২৫/ ক্ষমার অযোগ্য অপরাধ কোনটি?</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ক) চুরি করা খ) মিথ্যা বলা গ) হিংসা করা ঘ) শিরক</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উত্তর- ঘ) শিরক।</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২৬/ ‘ নিশ্চয়ই আল্লাহ্‌ তায়ালা তাঁর সাথে শিরক করার অপরাধ ক্ষমা করেন না ’ এটি কোন সূরার আয়াত?</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ক) সূরা আন-নিসা খ) সূরা সুরা গ) সূরা মুযযাম্মিল ঘ) সূরা লোকমান</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উত্তর-  ক) সূরা আন-নিসা ।</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২৭/পরকালে মুশরিকদের জন্য কী রয়েছে?</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ক) কবরের কষ্ট খ) হাশরের উত্তাপ গ) সিরাতের ভয়াবহতা ঘ) যন্ত্রনাদায়ক শাস্তি।</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উত্তর- ঘ) যন্ত্রনাদায়ক শাস্তি।</a:t>
            </a:r>
            <a:endParaRPr lang="en-US" sz="36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9937">
                                            <p:txEl>
                                              <p:pRg st="0" end="0"/>
                                            </p:txEl>
                                          </p:spTgt>
                                        </p:tgtEl>
                                        <p:attrNameLst>
                                          <p:attrName>style.visibility</p:attrName>
                                        </p:attrNameLst>
                                      </p:cBhvr>
                                      <p:to>
                                        <p:strVal val="visible"/>
                                      </p:to>
                                    </p:set>
                                    <p:animEffect transition="in" filter="fade">
                                      <p:cBhvr>
                                        <p:cTn id="7" dur="1000"/>
                                        <p:tgtEl>
                                          <p:spTgt spid="39937">
                                            <p:txEl>
                                              <p:pRg st="0" end="0"/>
                                            </p:txEl>
                                          </p:spTgt>
                                        </p:tgtEl>
                                      </p:cBhvr>
                                    </p:animEffect>
                                    <p:anim calcmode="lin" valueType="num">
                                      <p:cBhvr>
                                        <p:cTn id="8" dur="1000" fill="hold"/>
                                        <p:tgtEl>
                                          <p:spTgt spid="3993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99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9937">
                                            <p:txEl>
                                              <p:pRg st="1" end="1"/>
                                            </p:txEl>
                                          </p:spTgt>
                                        </p:tgtEl>
                                        <p:attrNameLst>
                                          <p:attrName>style.visibility</p:attrName>
                                        </p:attrNameLst>
                                      </p:cBhvr>
                                      <p:to>
                                        <p:strVal val="visible"/>
                                      </p:to>
                                    </p:set>
                                    <p:animEffect transition="in" filter="fade">
                                      <p:cBhvr>
                                        <p:cTn id="14" dur="1000"/>
                                        <p:tgtEl>
                                          <p:spTgt spid="39937">
                                            <p:txEl>
                                              <p:pRg st="1" end="1"/>
                                            </p:txEl>
                                          </p:spTgt>
                                        </p:tgtEl>
                                      </p:cBhvr>
                                    </p:animEffect>
                                    <p:anim calcmode="lin" valueType="num">
                                      <p:cBhvr>
                                        <p:cTn id="15" dur="1000" fill="hold"/>
                                        <p:tgtEl>
                                          <p:spTgt spid="39937">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99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9937">
                                            <p:txEl>
                                              <p:pRg st="2" end="2"/>
                                            </p:txEl>
                                          </p:spTgt>
                                        </p:tgtEl>
                                        <p:attrNameLst>
                                          <p:attrName>style.visibility</p:attrName>
                                        </p:attrNameLst>
                                      </p:cBhvr>
                                      <p:to>
                                        <p:strVal val="visible"/>
                                      </p:to>
                                    </p:set>
                                    <p:animEffect transition="in" filter="fade">
                                      <p:cBhvr>
                                        <p:cTn id="21" dur="1000"/>
                                        <p:tgtEl>
                                          <p:spTgt spid="39937">
                                            <p:txEl>
                                              <p:pRg st="2" end="2"/>
                                            </p:txEl>
                                          </p:spTgt>
                                        </p:tgtEl>
                                      </p:cBhvr>
                                    </p:animEffect>
                                    <p:anim calcmode="lin" valueType="num">
                                      <p:cBhvr>
                                        <p:cTn id="22" dur="1000" fill="hold"/>
                                        <p:tgtEl>
                                          <p:spTgt spid="39937">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399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39937">
                                            <p:txEl>
                                              <p:pRg st="3" end="3"/>
                                            </p:txEl>
                                          </p:spTgt>
                                        </p:tgtEl>
                                        <p:attrNameLst>
                                          <p:attrName>style.visibility</p:attrName>
                                        </p:attrNameLst>
                                      </p:cBhvr>
                                      <p:to>
                                        <p:strVal val="visible"/>
                                      </p:to>
                                    </p:set>
                                    <p:animEffect transition="in" filter="fade">
                                      <p:cBhvr>
                                        <p:cTn id="28" dur="1000"/>
                                        <p:tgtEl>
                                          <p:spTgt spid="39937">
                                            <p:txEl>
                                              <p:pRg st="3" end="3"/>
                                            </p:txEl>
                                          </p:spTgt>
                                        </p:tgtEl>
                                      </p:cBhvr>
                                    </p:animEffect>
                                    <p:anim calcmode="lin" valueType="num">
                                      <p:cBhvr>
                                        <p:cTn id="29" dur="1000" fill="hold"/>
                                        <p:tgtEl>
                                          <p:spTgt spid="39937">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3993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39937">
                                            <p:txEl>
                                              <p:pRg st="4" end="4"/>
                                            </p:txEl>
                                          </p:spTgt>
                                        </p:tgtEl>
                                        <p:attrNameLst>
                                          <p:attrName>style.visibility</p:attrName>
                                        </p:attrNameLst>
                                      </p:cBhvr>
                                      <p:to>
                                        <p:strVal val="visible"/>
                                      </p:to>
                                    </p:set>
                                    <p:animEffect transition="in" filter="fade">
                                      <p:cBhvr>
                                        <p:cTn id="35" dur="1000"/>
                                        <p:tgtEl>
                                          <p:spTgt spid="39937">
                                            <p:txEl>
                                              <p:pRg st="4" end="4"/>
                                            </p:txEl>
                                          </p:spTgt>
                                        </p:tgtEl>
                                      </p:cBhvr>
                                    </p:animEffect>
                                    <p:anim calcmode="lin" valueType="num">
                                      <p:cBhvr>
                                        <p:cTn id="36" dur="1000" fill="hold"/>
                                        <p:tgtEl>
                                          <p:spTgt spid="39937">
                                            <p:txEl>
                                              <p:pRg st="4" end="4"/>
                                            </p:txEl>
                                          </p:spTgt>
                                        </p:tgtEl>
                                        <p:attrNameLst>
                                          <p:attrName>ppt_x</p:attrName>
                                        </p:attrNameLst>
                                      </p:cBhvr>
                                      <p:tavLst>
                                        <p:tav tm="0">
                                          <p:val>
                                            <p:strVal val="#ppt_x-.1"/>
                                          </p:val>
                                        </p:tav>
                                        <p:tav tm="100000">
                                          <p:val>
                                            <p:strVal val="#ppt_x"/>
                                          </p:val>
                                        </p:tav>
                                      </p:tavLst>
                                    </p:anim>
                                    <p:anim calcmode="lin" valueType="num">
                                      <p:cBhvr>
                                        <p:cTn id="37" dur="1000" fill="hold"/>
                                        <p:tgtEl>
                                          <p:spTgt spid="3993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39937">
                                            <p:txEl>
                                              <p:pRg st="5" end="5"/>
                                            </p:txEl>
                                          </p:spTgt>
                                        </p:tgtEl>
                                        <p:attrNameLst>
                                          <p:attrName>style.visibility</p:attrName>
                                        </p:attrNameLst>
                                      </p:cBhvr>
                                      <p:to>
                                        <p:strVal val="visible"/>
                                      </p:to>
                                    </p:set>
                                    <p:animEffect transition="in" filter="fade">
                                      <p:cBhvr>
                                        <p:cTn id="42" dur="1000"/>
                                        <p:tgtEl>
                                          <p:spTgt spid="39937">
                                            <p:txEl>
                                              <p:pRg st="5" end="5"/>
                                            </p:txEl>
                                          </p:spTgt>
                                        </p:tgtEl>
                                      </p:cBhvr>
                                    </p:animEffect>
                                    <p:anim calcmode="lin" valueType="num">
                                      <p:cBhvr>
                                        <p:cTn id="43" dur="1000" fill="hold"/>
                                        <p:tgtEl>
                                          <p:spTgt spid="39937">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3993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nodeType="clickEffect">
                                  <p:stCondLst>
                                    <p:cond delay="0"/>
                                  </p:stCondLst>
                                  <p:iterate type="lt">
                                    <p:tmPct val="10000"/>
                                  </p:iterate>
                                  <p:childTnLst>
                                    <p:set>
                                      <p:cBhvr>
                                        <p:cTn id="48" dur="1" fill="hold">
                                          <p:stCondLst>
                                            <p:cond delay="0"/>
                                          </p:stCondLst>
                                        </p:cTn>
                                        <p:tgtEl>
                                          <p:spTgt spid="39937">
                                            <p:txEl>
                                              <p:pRg st="6" end="6"/>
                                            </p:txEl>
                                          </p:spTgt>
                                        </p:tgtEl>
                                        <p:attrNameLst>
                                          <p:attrName>style.visibility</p:attrName>
                                        </p:attrNameLst>
                                      </p:cBhvr>
                                      <p:to>
                                        <p:strVal val="visible"/>
                                      </p:to>
                                    </p:set>
                                    <p:animEffect transition="in" filter="fade">
                                      <p:cBhvr>
                                        <p:cTn id="49" dur="1000"/>
                                        <p:tgtEl>
                                          <p:spTgt spid="39937">
                                            <p:txEl>
                                              <p:pRg st="6" end="6"/>
                                            </p:txEl>
                                          </p:spTgt>
                                        </p:tgtEl>
                                      </p:cBhvr>
                                    </p:animEffect>
                                    <p:anim calcmode="lin" valueType="num">
                                      <p:cBhvr>
                                        <p:cTn id="50" dur="1000" fill="hold"/>
                                        <p:tgtEl>
                                          <p:spTgt spid="39937">
                                            <p:txEl>
                                              <p:pRg st="6" end="6"/>
                                            </p:txEl>
                                          </p:spTgt>
                                        </p:tgtEl>
                                        <p:attrNameLst>
                                          <p:attrName>ppt_x</p:attrName>
                                        </p:attrNameLst>
                                      </p:cBhvr>
                                      <p:tavLst>
                                        <p:tav tm="0">
                                          <p:val>
                                            <p:strVal val="#ppt_x-.1"/>
                                          </p:val>
                                        </p:tav>
                                        <p:tav tm="100000">
                                          <p:val>
                                            <p:strVal val="#ppt_x"/>
                                          </p:val>
                                        </p:tav>
                                      </p:tavLst>
                                    </p:anim>
                                    <p:anim calcmode="lin" valueType="num">
                                      <p:cBhvr>
                                        <p:cTn id="51" dur="1000" fill="hold"/>
                                        <p:tgtEl>
                                          <p:spTgt spid="3993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nodeType="clickEffect">
                                  <p:stCondLst>
                                    <p:cond delay="0"/>
                                  </p:stCondLst>
                                  <p:iterate type="lt">
                                    <p:tmPct val="10000"/>
                                  </p:iterate>
                                  <p:childTnLst>
                                    <p:set>
                                      <p:cBhvr>
                                        <p:cTn id="55" dur="1" fill="hold">
                                          <p:stCondLst>
                                            <p:cond delay="0"/>
                                          </p:stCondLst>
                                        </p:cTn>
                                        <p:tgtEl>
                                          <p:spTgt spid="39937">
                                            <p:txEl>
                                              <p:pRg st="7" end="7"/>
                                            </p:txEl>
                                          </p:spTgt>
                                        </p:tgtEl>
                                        <p:attrNameLst>
                                          <p:attrName>style.visibility</p:attrName>
                                        </p:attrNameLst>
                                      </p:cBhvr>
                                      <p:to>
                                        <p:strVal val="visible"/>
                                      </p:to>
                                    </p:set>
                                    <p:animEffect transition="in" filter="fade">
                                      <p:cBhvr>
                                        <p:cTn id="56" dur="1000"/>
                                        <p:tgtEl>
                                          <p:spTgt spid="39937">
                                            <p:txEl>
                                              <p:pRg st="7" end="7"/>
                                            </p:txEl>
                                          </p:spTgt>
                                        </p:tgtEl>
                                      </p:cBhvr>
                                    </p:animEffect>
                                    <p:anim calcmode="lin" valueType="num">
                                      <p:cBhvr>
                                        <p:cTn id="57" dur="1000" fill="hold"/>
                                        <p:tgtEl>
                                          <p:spTgt spid="39937">
                                            <p:txEl>
                                              <p:pRg st="7" end="7"/>
                                            </p:txEl>
                                          </p:spTgt>
                                        </p:tgtEl>
                                        <p:attrNameLst>
                                          <p:attrName>ppt_x</p:attrName>
                                        </p:attrNameLst>
                                      </p:cBhvr>
                                      <p:tavLst>
                                        <p:tav tm="0">
                                          <p:val>
                                            <p:strVal val="#ppt_x-.1"/>
                                          </p:val>
                                        </p:tav>
                                        <p:tav tm="100000">
                                          <p:val>
                                            <p:strVal val="#ppt_x"/>
                                          </p:val>
                                        </p:tav>
                                      </p:tavLst>
                                    </p:anim>
                                    <p:anim calcmode="lin" valueType="num">
                                      <p:cBhvr>
                                        <p:cTn id="58" dur="1000" fill="hold"/>
                                        <p:tgtEl>
                                          <p:spTgt spid="3993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0" presetClass="entr" presetSubtype="0" fill="hold" nodeType="clickEffect">
                                  <p:stCondLst>
                                    <p:cond delay="0"/>
                                  </p:stCondLst>
                                  <p:iterate type="lt">
                                    <p:tmPct val="10000"/>
                                  </p:iterate>
                                  <p:childTnLst>
                                    <p:set>
                                      <p:cBhvr>
                                        <p:cTn id="62" dur="1" fill="hold">
                                          <p:stCondLst>
                                            <p:cond delay="0"/>
                                          </p:stCondLst>
                                        </p:cTn>
                                        <p:tgtEl>
                                          <p:spTgt spid="39937">
                                            <p:txEl>
                                              <p:pRg st="8" end="8"/>
                                            </p:txEl>
                                          </p:spTgt>
                                        </p:tgtEl>
                                        <p:attrNameLst>
                                          <p:attrName>style.visibility</p:attrName>
                                        </p:attrNameLst>
                                      </p:cBhvr>
                                      <p:to>
                                        <p:strVal val="visible"/>
                                      </p:to>
                                    </p:set>
                                    <p:animEffect transition="in" filter="fade">
                                      <p:cBhvr>
                                        <p:cTn id="63" dur="1000"/>
                                        <p:tgtEl>
                                          <p:spTgt spid="39937">
                                            <p:txEl>
                                              <p:pRg st="8" end="8"/>
                                            </p:txEl>
                                          </p:spTgt>
                                        </p:tgtEl>
                                      </p:cBhvr>
                                    </p:animEffect>
                                    <p:anim calcmode="lin" valueType="num">
                                      <p:cBhvr>
                                        <p:cTn id="64" dur="1000" fill="hold"/>
                                        <p:tgtEl>
                                          <p:spTgt spid="39937">
                                            <p:txEl>
                                              <p:pRg st="8" end="8"/>
                                            </p:txEl>
                                          </p:spTgt>
                                        </p:tgtEl>
                                        <p:attrNameLst>
                                          <p:attrName>ppt_x</p:attrName>
                                        </p:attrNameLst>
                                      </p:cBhvr>
                                      <p:tavLst>
                                        <p:tav tm="0">
                                          <p:val>
                                            <p:strVal val="#ppt_x-.1"/>
                                          </p:val>
                                        </p:tav>
                                        <p:tav tm="100000">
                                          <p:val>
                                            <p:strVal val="#ppt_x"/>
                                          </p:val>
                                        </p:tav>
                                      </p:tavLst>
                                    </p:anim>
                                    <p:anim calcmode="lin" valueType="num">
                                      <p:cBhvr>
                                        <p:cTn id="65" dur="1000" fill="hold"/>
                                        <p:tgtEl>
                                          <p:spTgt spid="3993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Rectangle 1"/>
          <p:cNvSpPr>
            <a:spLocks noChangeArrowheads="1"/>
          </p:cNvSpPr>
          <p:nvPr/>
        </p:nvSpPr>
        <p:spPr bwMode="auto">
          <a:xfrm>
            <a:off x="0" y="0"/>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4000" b="1" dirty="0" smtClean="0">
                <a:latin typeface="NikoshBAN" pitchFamily="2" charset="0"/>
                <a:cs typeface="NikoshBAN" pitchFamily="2" charset="0"/>
              </a:rPr>
              <a:t>২৮/ গিয়াস মিয়া মনে করেন, ফেরেশতারাই মহা বিশ্ব পরিচালনা করেন। তার এ রূপ বিশ্বাসের পরিনাম কী?</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ক) সম্পদ হ্রাস খ) সম্মান হ্রাস গ) আয়ূ হ্রাস ঘ) জাহান্নাম</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উত্তর-ঘ) জাহান্নাম।</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২৯/ জমির সাহেব আল্লাহ্‌র সাথে পীর আওলিয়াদেরও যথেষ্ট ক্ষমতার অধিকারী মনে করেন। তার এ রূপ ধারণা ইসলামের কোন বিশ্বাসের পরিপন্থী?</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ক) রিসালাতের খ) তাকদিরের গ) তাওহিদের ঘ) আখিরাতের</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উত্তর-গ) তাওহিদের ।</a:t>
            </a:r>
            <a:endParaRPr lang="en-US" sz="4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9937">
                                            <p:txEl>
                                              <p:pRg st="0" end="0"/>
                                            </p:txEl>
                                          </p:spTgt>
                                        </p:tgtEl>
                                        <p:attrNameLst>
                                          <p:attrName>style.visibility</p:attrName>
                                        </p:attrNameLst>
                                      </p:cBhvr>
                                      <p:to>
                                        <p:strVal val="visible"/>
                                      </p:to>
                                    </p:set>
                                    <p:animEffect transition="in" filter="fade">
                                      <p:cBhvr>
                                        <p:cTn id="7" dur="1000"/>
                                        <p:tgtEl>
                                          <p:spTgt spid="39937">
                                            <p:txEl>
                                              <p:pRg st="0" end="0"/>
                                            </p:txEl>
                                          </p:spTgt>
                                        </p:tgtEl>
                                      </p:cBhvr>
                                    </p:animEffect>
                                    <p:anim calcmode="lin" valueType="num">
                                      <p:cBhvr>
                                        <p:cTn id="8" dur="1000" fill="hold"/>
                                        <p:tgtEl>
                                          <p:spTgt spid="3993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99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9937">
                                            <p:txEl>
                                              <p:pRg st="1" end="1"/>
                                            </p:txEl>
                                          </p:spTgt>
                                        </p:tgtEl>
                                        <p:attrNameLst>
                                          <p:attrName>style.visibility</p:attrName>
                                        </p:attrNameLst>
                                      </p:cBhvr>
                                      <p:to>
                                        <p:strVal val="visible"/>
                                      </p:to>
                                    </p:set>
                                    <p:animEffect transition="in" filter="fade">
                                      <p:cBhvr>
                                        <p:cTn id="14" dur="1000"/>
                                        <p:tgtEl>
                                          <p:spTgt spid="39937">
                                            <p:txEl>
                                              <p:pRg st="1" end="1"/>
                                            </p:txEl>
                                          </p:spTgt>
                                        </p:tgtEl>
                                      </p:cBhvr>
                                    </p:animEffect>
                                    <p:anim calcmode="lin" valueType="num">
                                      <p:cBhvr>
                                        <p:cTn id="15" dur="1000" fill="hold"/>
                                        <p:tgtEl>
                                          <p:spTgt spid="39937">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99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9937">
                                            <p:txEl>
                                              <p:pRg st="2" end="2"/>
                                            </p:txEl>
                                          </p:spTgt>
                                        </p:tgtEl>
                                        <p:attrNameLst>
                                          <p:attrName>style.visibility</p:attrName>
                                        </p:attrNameLst>
                                      </p:cBhvr>
                                      <p:to>
                                        <p:strVal val="visible"/>
                                      </p:to>
                                    </p:set>
                                    <p:animEffect transition="in" filter="fade">
                                      <p:cBhvr>
                                        <p:cTn id="21" dur="1000"/>
                                        <p:tgtEl>
                                          <p:spTgt spid="39937">
                                            <p:txEl>
                                              <p:pRg st="2" end="2"/>
                                            </p:txEl>
                                          </p:spTgt>
                                        </p:tgtEl>
                                      </p:cBhvr>
                                    </p:animEffect>
                                    <p:anim calcmode="lin" valueType="num">
                                      <p:cBhvr>
                                        <p:cTn id="22" dur="1000" fill="hold"/>
                                        <p:tgtEl>
                                          <p:spTgt spid="39937">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399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39937">
                                            <p:txEl>
                                              <p:pRg st="3" end="3"/>
                                            </p:txEl>
                                          </p:spTgt>
                                        </p:tgtEl>
                                        <p:attrNameLst>
                                          <p:attrName>style.visibility</p:attrName>
                                        </p:attrNameLst>
                                      </p:cBhvr>
                                      <p:to>
                                        <p:strVal val="visible"/>
                                      </p:to>
                                    </p:set>
                                    <p:animEffect transition="in" filter="fade">
                                      <p:cBhvr>
                                        <p:cTn id="28" dur="1000"/>
                                        <p:tgtEl>
                                          <p:spTgt spid="39937">
                                            <p:txEl>
                                              <p:pRg st="3" end="3"/>
                                            </p:txEl>
                                          </p:spTgt>
                                        </p:tgtEl>
                                      </p:cBhvr>
                                    </p:animEffect>
                                    <p:anim calcmode="lin" valueType="num">
                                      <p:cBhvr>
                                        <p:cTn id="29" dur="1000" fill="hold"/>
                                        <p:tgtEl>
                                          <p:spTgt spid="39937">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3993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39937">
                                            <p:txEl>
                                              <p:pRg st="4" end="4"/>
                                            </p:txEl>
                                          </p:spTgt>
                                        </p:tgtEl>
                                        <p:attrNameLst>
                                          <p:attrName>style.visibility</p:attrName>
                                        </p:attrNameLst>
                                      </p:cBhvr>
                                      <p:to>
                                        <p:strVal val="visible"/>
                                      </p:to>
                                    </p:set>
                                    <p:animEffect transition="in" filter="fade">
                                      <p:cBhvr>
                                        <p:cTn id="35" dur="1000"/>
                                        <p:tgtEl>
                                          <p:spTgt spid="39937">
                                            <p:txEl>
                                              <p:pRg st="4" end="4"/>
                                            </p:txEl>
                                          </p:spTgt>
                                        </p:tgtEl>
                                      </p:cBhvr>
                                    </p:animEffect>
                                    <p:anim calcmode="lin" valueType="num">
                                      <p:cBhvr>
                                        <p:cTn id="36" dur="1000" fill="hold"/>
                                        <p:tgtEl>
                                          <p:spTgt spid="39937">
                                            <p:txEl>
                                              <p:pRg st="4" end="4"/>
                                            </p:txEl>
                                          </p:spTgt>
                                        </p:tgtEl>
                                        <p:attrNameLst>
                                          <p:attrName>ppt_x</p:attrName>
                                        </p:attrNameLst>
                                      </p:cBhvr>
                                      <p:tavLst>
                                        <p:tav tm="0">
                                          <p:val>
                                            <p:strVal val="#ppt_x-.1"/>
                                          </p:val>
                                        </p:tav>
                                        <p:tav tm="100000">
                                          <p:val>
                                            <p:strVal val="#ppt_x"/>
                                          </p:val>
                                        </p:tav>
                                      </p:tavLst>
                                    </p:anim>
                                    <p:anim calcmode="lin" valueType="num">
                                      <p:cBhvr>
                                        <p:cTn id="37" dur="1000" fill="hold"/>
                                        <p:tgtEl>
                                          <p:spTgt spid="3993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39937">
                                            <p:txEl>
                                              <p:pRg st="5" end="5"/>
                                            </p:txEl>
                                          </p:spTgt>
                                        </p:tgtEl>
                                        <p:attrNameLst>
                                          <p:attrName>style.visibility</p:attrName>
                                        </p:attrNameLst>
                                      </p:cBhvr>
                                      <p:to>
                                        <p:strVal val="visible"/>
                                      </p:to>
                                    </p:set>
                                    <p:animEffect transition="in" filter="fade">
                                      <p:cBhvr>
                                        <p:cTn id="42" dur="1000"/>
                                        <p:tgtEl>
                                          <p:spTgt spid="39937">
                                            <p:txEl>
                                              <p:pRg st="5" end="5"/>
                                            </p:txEl>
                                          </p:spTgt>
                                        </p:tgtEl>
                                      </p:cBhvr>
                                    </p:animEffect>
                                    <p:anim calcmode="lin" valueType="num">
                                      <p:cBhvr>
                                        <p:cTn id="43" dur="1000" fill="hold"/>
                                        <p:tgtEl>
                                          <p:spTgt spid="39937">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3993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Rectangle 1"/>
          <p:cNvSpPr>
            <a:spLocks noChangeArrowheads="1"/>
          </p:cNvSpPr>
          <p:nvPr/>
        </p:nvSpPr>
        <p:spPr bwMode="auto">
          <a:xfrm>
            <a:off x="0" y="0"/>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3200" b="1" dirty="0" smtClean="0">
                <a:latin typeface="NikoshBAN" pitchFamily="2" charset="0"/>
                <a:cs typeface="NikoshBAN" pitchFamily="2" charset="0"/>
              </a:rPr>
              <a:t>৩০/  ভুলক্রমে আল্লাহ্‌র সাথে শিরক করলে—</a:t>
            </a:r>
            <a:endParaRPr lang="en-US" sz="3200" b="1" dirty="0" smtClean="0">
              <a:latin typeface="NikoshBAN" pitchFamily="2" charset="0"/>
              <a:cs typeface="NikoshBAN" pitchFamily="2" charset="0"/>
            </a:endParaRPr>
          </a:p>
          <a:p>
            <a:pPr lvl="0"/>
            <a:r>
              <a:rPr lang="bn-BD" sz="3200" b="1" dirty="0" smtClean="0">
                <a:latin typeface="NikoshBAN" pitchFamily="2" charset="0"/>
                <a:cs typeface="NikoshBAN" pitchFamily="2" charset="0"/>
              </a:rPr>
              <a:t>পূণরায় ইমান আনতে হবে</a:t>
            </a:r>
            <a:endParaRPr lang="en-US" sz="3200" b="1" dirty="0" smtClean="0">
              <a:latin typeface="NikoshBAN" pitchFamily="2" charset="0"/>
              <a:cs typeface="NikoshBAN" pitchFamily="2" charset="0"/>
            </a:endParaRPr>
          </a:p>
          <a:p>
            <a:pPr lvl="0"/>
            <a:r>
              <a:rPr lang="bn-BD" sz="3200" b="1" dirty="0" smtClean="0">
                <a:latin typeface="NikoshBAN" pitchFamily="2" charset="0"/>
                <a:cs typeface="NikoshBAN" pitchFamily="2" charset="0"/>
              </a:rPr>
              <a:t>তাওবা করতে হবে</a:t>
            </a:r>
            <a:endParaRPr lang="en-US" sz="3200" b="1" dirty="0" smtClean="0">
              <a:latin typeface="NikoshBAN" pitchFamily="2" charset="0"/>
              <a:cs typeface="NikoshBAN" pitchFamily="2" charset="0"/>
            </a:endParaRPr>
          </a:p>
          <a:p>
            <a:pPr lvl="0"/>
            <a:r>
              <a:rPr lang="bn-BD" sz="3200" b="1" dirty="0" smtClean="0">
                <a:latin typeface="NikoshBAN" pitchFamily="2" charset="0"/>
                <a:cs typeface="NikoshBAN" pitchFamily="2" charset="0"/>
              </a:rPr>
              <a:t>এ রূপ পাপ যেন আর না হয় এ শপথ করতে হবে</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নিচের কোনটি সঠিক?</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a:t>
            </a:r>
            <a:r>
              <a:rPr lang="en-US" sz="3200" b="1" dirty="0" err="1" smtClean="0">
                <a:latin typeface="NikoshBAN" pitchFamily="2" charset="0"/>
                <a:cs typeface="NikoshBAN" pitchFamily="2" charset="0"/>
              </a:rPr>
              <a:t>i</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ও ii খ) ii ও iii  গ) i ওiii ঘ) i,ii ও iii</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 ঘ) i,ii ও iii</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৩১/    শিরক করার অপরাধ —</a:t>
            </a:r>
            <a:endParaRPr lang="en-US" sz="3200" b="1" dirty="0" smtClean="0">
              <a:latin typeface="NikoshBAN" pitchFamily="2" charset="0"/>
              <a:cs typeface="NikoshBAN" pitchFamily="2" charset="0"/>
            </a:endParaRPr>
          </a:p>
          <a:p>
            <a:pPr lvl="0"/>
            <a:r>
              <a:rPr lang="bn-BD" sz="3200" b="1" dirty="0" smtClean="0">
                <a:latin typeface="NikoshBAN" pitchFamily="2" charset="0"/>
                <a:cs typeface="NikoshBAN" pitchFamily="2" charset="0"/>
              </a:rPr>
              <a:t>অমার্জনীয় </a:t>
            </a:r>
            <a:endParaRPr lang="en-US" sz="3200" b="1" dirty="0" smtClean="0">
              <a:latin typeface="NikoshBAN" pitchFamily="2" charset="0"/>
              <a:cs typeface="NikoshBAN" pitchFamily="2" charset="0"/>
            </a:endParaRPr>
          </a:p>
          <a:p>
            <a:pPr lvl="0"/>
            <a:r>
              <a:rPr lang="bn-BD" sz="3200" b="1" dirty="0" smtClean="0">
                <a:latin typeface="NikoshBAN" pitchFamily="2" charset="0"/>
                <a:cs typeface="NikoshBAN" pitchFamily="2" charset="0"/>
              </a:rPr>
              <a:t>ক্ষমার অযোগ্য </a:t>
            </a:r>
            <a:endParaRPr lang="en-US" sz="3200" b="1" dirty="0" smtClean="0">
              <a:latin typeface="NikoshBAN" pitchFamily="2" charset="0"/>
              <a:cs typeface="NikoshBAN" pitchFamily="2" charset="0"/>
            </a:endParaRPr>
          </a:p>
          <a:p>
            <a:pPr lvl="0"/>
            <a:r>
              <a:rPr lang="bn-BD" sz="3200" b="1" dirty="0" smtClean="0">
                <a:latin typeface="NikoshBAN" pitchFamily="2" charset="0"/>
                <a:cs typeface="NikoshBAN" pitchFamily="2" charset="0"/>
              </a:rPr>
              <a:t>ক্ষমার যোগ্য</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নিচের কোনটি সঠিক?</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a:t>
            </a:r>
            <a:r>
              <a:rPr lang="en-US" sz="3200" b="1" dirty="0" err="1" smtClean="0">
                <a:latin typeface="NikoshBAN" pitchFamily="2" charset="0"/>
                <a:cs typeface="NikoshBAN" pitchFamily="2" charset="0"/>
              </a:rPr>
              <a:t>i</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ও ii খ) ii ও iii  গ) i ওiii ঘ) i,ii ও iii</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 ক) </a:t>
            </a:r>
            <a:r>
              <a:rPr lang="en-US" sz="3200" b="1" dirty="0" err="1" smtClean="0">
                <a:latin typeface="NikoshBAN" pitchFamily="2" charset="0"/>
                <a:cs typeface="NikoshBAN" pitchFamily="2" charset="0"/>
              </a:rPr>
              <a:t>i</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ও ii</a:t>
            </a:r>
            <a:endParaRPr lang="en-US" sz="32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9937">
                                            <p:txEl>
                                              <p:pRg st="0" end="0"/>
                                            </p:txEl>
                                          </p:spTgt>
                                        </p:tgtEl>
                                        <p:attrNameLst>
                                          <p:attrName>style.visibility</p:attrName>
                                        </p:attrNameLst>
                                      </p:cBhvr>
                                      <p:to>
                                        <p:strVal val="visible"/>
                                      </p:to>
                                    </p:set>
                                    <p:animEffect transition="in" filter="fade">
                                      <p:cBhvr>
                                        <p:cTn id="7" dur="1000"/>
                                        <p:tgtEl>
                                          <p:spTgt spid="39937">
                                            <p:txEl>
                                              <p:pRg st="0" end="0"/>
                                            </p:txEl>
                                          </p:spTgt>
                                        </p:tgtEl>
                                      </p:cBhvr>
                                    </p:animEffect>
                                    <p:anim calcmode="lin" valueType="num">
                                      <p:cBhvr>
                                        <p:cTn id="8" dur="1000" fill="hold"/>
                                        <p:tgtEl>
                                          <p:spTgt spid="3993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99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9937">
                                            <p:txEl>
                                              <p:pRg st="1" end="1"/>
                                            </p:txEl>
                                          </p:spTgt>
                                        </p:tgtEl>
                                        <p:attrNameLst>
                                          <p:attrName>style.visibility</p:attrName>
                                        </p:attrNameLst>
                                      </p:cBhvr>
                                      <p:to>
                                        <p:strVal val="visible"/>
                                      </p:to>
                                    </p:set>
                                    <p:animEffect transition="in" filter="fade">
                                      <p:cBhvr>
                                        <p:cTn id="14" dur="1000"/>
                                        <p:tgtEl>
                                          <p:spTgt spid="39937">
                                            <p:txEl>
                                              <p:pRg st="1" end="1"/>
                                            </p:txEl>
                                          </p:spTgt>
                                        </p:tgtEl>
                                      </p:cBhvr>
                                    </p:animEffect>
                                    <p:anim calcmode="lin" valueType="num">
                                      <p:cBhvr>
                                        <p:cTn id="15" dur="1000" fill="hold"/>
                                        <p:tgtEl>
                                          <p:spTgt spid="39937">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99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9937">
                                            <p:txEl>
                                              <p:pRg st="2" end="2"/>
                                            </p:txEl>
                                          </p:spTgt>
                                        </p:tgtEl>
                                        <p:attrNameLst>
                                          <p:attrName>style.visibility</p:attrName>
                                        </p:attrNameLst>
                                      </p:cBhvr>
                                      <p:to>
                                        <p:strVal val="visible"/>
                                      </p:to>
                                    </p:set>
                                    <p:animEffect transition="in" filter="fade">
                                      <p:cBhvr>
                                        <p:cTn id="21" dur="1000"/>
                                        <p:tgtEl>
                                          <p:spTgt spid="39937">
                                            <p:txEl>
                                              <p:pRg st="2" end="2"/>
                                            </p:txEl>
                                          </p:spTgt>
                                        </p:tgtEl>
                                      </p:cBhvr>
                                    </p:animEffect>
                                    <p:anim calcmode="lin" valueType="num">
                                      <p:cBhvr>
                                        <p:cTn id="22" dur="1000" fill="hold"/>
                                        <p:tgtEl>
                                          <p:spTgt spid="39937">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399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39937">
                                            <p:txEl>
                                              <p:pRg st="3" end="3"/>
                                            </p:txEl>
                                          </p:spTgt>
                                        </p:tgtEl>
                                        <p:attrNameLst>
                                          <p:attrName>style.visibility</p:attrName>
                                        </p:attrNameLst>
                                      </p:cBhvr>
                                      <p:to>
                                        <p:strVal val="visible"/>
                                      </p:to>
                                    </p:set>
                                    <p:animEffect transition="in" filter="fade">
                                      <p:cBhvr>
                                        <p:cTn id="28" dur="1000"/>
                                        <p:tgtEl>
                                          <p:spTgt spid="39937">
                                            <p:txEl>
                                              <p:pRg st="3" end="3"/>
                                            </p:txEl>
                                          </p:spTgt>
                                        </p:tgtEl>
                                      </p:cBhvr>
                                    </p:animEffect>
                                    <p:anim calcmode="lin" valueType="num">
                                      <p:cBhvr>
                                        <p:cTn id="29" dur="1000" fill="hold"/>
                                        <p:tgtEl>
                                          <p:spTgt spid="39937">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3993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39937">
                                            <p:txEl>
                                              <p:pRg st="4" end="4"/>
                                            </p:txEl>
                                          </p:spTgt>
                                        </p:tgtEl>
                                        <p:attrNameLst>
                                          <p:attrName>style.visibility</p:attrName>
                                        </p:attrNameLst>
                                      </p:cBhvr>
                                      <p:to>
                                        <p:strVal val="visible"/>
                                      </p:to>
                                    </p:set>
                                    <p:animEffect transition="in" filter="fade">
                                      <p:cBhvr>
                                        <p:cTn id="35" dur="1000"/>
                                        <p:tgtEl>
                                          <p:spTgt spid="39937">
                                            <p:txEl>
                                              <p:pRg st="4" end="4"/>
                                            </p:txEl>
                                          </p:spTgt>
                                        </p:tgtEl>
                                      </p:cBhvr>
                                    </p:animEffect>
                                    <p:anim calcmode="lin" valueType="num">
                                      <p:cBhvr>
                                        <p:cTn id="36" dur="1000" fill="hold"/>
                                        <p:tgtEl>
                                          <p:spTgt spid="39937">
                                            <p:txEl>
                                              <p:pRg st="4" end="4"/>
                                            </p:txEl>
                                          </p:spTgt>
                                        </p:tgtEl>
                                        <p:attrNameLst>
                                          <p:attrName>ppt_x</p:attrName>
                                        </p:attrNameLst>
                                      </p:cBhvr>
                                      <p:tavLst>
                                        <p:tav tm="0">
                                          <p:val>
                                            <p:strVal val="#ppt_x-.1"/>
                                          </p:val>
                                        </p:tav>
                                        <p:tav tm="100000">
                                          <p:val>
                                            <p:strVal val="#ppt_x"/>
                                          </p:val>
                                        </p:tav>
                                      </p:tavLst>
                                    </p:anim>
                                    <p:anim calcmode="lin" valueType="num">
                                      <p:cBhvr>
                                        <p:cTn id="37" dur="1000" fill="hold"/>
                                        <p:tgtEl>
                                          <p:spTgt spid="3993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39937">
                                            <p:txEl>
                                              <p:pRg st="5" end="5"/>
                                            </p:txEl>
                                          </p:spTgt>
                                        </p:tgtEl>
                                        <p:attrNameLst>
                                          <p:attrName>style.visibility</p:attrName>
                                        </p:attrNameLst>
                                      </p:cBhvr>
                                      <p:to>
                                        <p:strVal val="visible"/>
                                      </p:to>
                                    </p:set>
                                    <p:animEffect transition="in" filter="fade">
                                      <p:cBhvr>
                                        <p:cTn id="42" dur="1000"/>
                                        <p:tgtEl>
                                          <p:spTgt spid="39937">
                                            <p:txEl>
                                              <p:pRg st="5" end="5"/>
                                            </p:txEl>
                                          </p:spTgt>
                                        </p:tgtEl>
                                      </p:cBhvr>
                                    </p:animEffect>
                                    <p:anim calcmode="lin" valueType="num">
                                      <p:cBhvr>
                                        <p:cTn id="43" dur="1000" fill="hold"/>
                                        <p:tgtEl>
                                          <p:spTgt spid="39937">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3993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nodeType="clickEffect">
                                  <p:stCondLst>
                                    <p:cond delay="0"/>
                                  </p:stCondLst>
                                  <p:iterate type="lt">
                                    <p:tmPct val="10000"/>
                                  </p:iterate>
                                  <p:childTnLst>
                                    <p:set>
                                      <p:cBhvr>
                                        <p:cTn id="48" dur="1" fill="hold">
                                          <p:stCondLst>
                                            <p:cond delay="0"/>
                                          </p:stCondLst>
                                        </p:cTn>
                                        <p:tgtEl>
                                          <p:spTgt spid="39937">
                                            <p:txEl>
                                              <p:pRg st="6" end="6"/>
                                            </p:txEl>
                                          </p:spTgt>
                                        </p:tgtEl>
                                        <p:attrNameLst>
                                          <p:attrName>style.visibility</p:attrName>
                                        </p:attrNameLst>
                                      </p:cBhvr>
                                      <p:to>
                                        <p:strVal val="visible"/>
                                      </p:to>
                                    </p:set>
                                    <p:animEffect transition="in" filter="fade">
                                      <p:cBhvr>
                                        <p:cTn id="49" dur="1000"/>
                                        <p:tgtEl>
                                          <p:spTgt spid="39937">
                                            <p:txEl>
                                              <p:pRg st="6" end="6"/>
                                            </p:txEl>
                                          </p:spTgt>
                                        </p:tgtEl>
                                      </p:cBhvr>
                                    </p:animEffect>
                                    <p:anim calcmode="lin" valueType="num">
                                      <p:cBhvr>
                                        <p:cTn id="50" dur="1000" fill="hold"/>
                                        <p:tgtEl>
                                          <p:spTgt spid="39937">
                                            <p:txEl>
                                              <p:pRg st="6" end="6"/>
                                            </p:txEl>
                                          </p:spTgt>
                                        </p:tgtEl>
                                        <p:attrNameLst>
                                          <p:attrName>ppt_x</p:attrName>
                                        </p:attrNameLst>
                                      </p:cBhvr>
                                      <p:tavLst>
                                        <p:tav tm="0">
                                          <p:val>
                                            <p:strVal val="#ppt_x-.1"/>
                                          </p:val>
                                        </p:tav>
                                        <p:tav tm="100000">
                                          <p:val>
                                            <p:strVal val="#ppt_x"/>
                                          </p:val>
                                        </p:tav>
                                      </p:tavLst>
                                    </p:anim>
                                    <p:anim calcmode="lin" valueType="num">
                                      <p:cBhvr>
                                        <p:cTn id="51" dur="1000" fill="hold"/>
                                        <p:tgtEl>
                                          <p:spTgt spid="3993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nodeType="clickEffect">
                                  <p:stCondLst>
                                    <p:cond delay="0"/>
                                  </p:stCondLst>
                                  <p:iterate type="lt">
                                    <p:tmPct val="10000"/>
                                  </p:iterate>
                                  <p:childTnLst>
                                    <p:set>
                                      <p:cBhvr>
                                        <p:cTn id="55" dur="1" fill="hold">
                                          <p:stCondLst>
                                            <p:cond delay="0"/>
                                          </p:stCondLst>
                                        </p:cTn>
                                        <p:tgtEl>
                                          <p:spTgt spid="39937">
                                            <p:txEl>
                                              <p:pRg st="7" end="7"/>
                                            </p:txEl>
                                          </p:spTgt>
                                        </p:tgtEl>
                                        <p:attrNameLst>
                                          <p:attrName>style.visibility</p:attrName>
                                        </p:attrNameLst>
                                      </p:cBhvr>
                                      <p:to>
                                        <p:strVal val="visible"/>
                                      </p:to>
                                    </p:set>
                                    <p:animEffect transition="in" filter="fade">
                                      <p:cBhvr>
                                        <p:cTn id="56" dur="1000"/>
                                        <p:tgtEl>
                                          <p:spTgt spid="39937">
                                            <p:txEl>
                                              <p:pRg st="7" end="7"/>
                                            </p:txEl>
                                          </p:spTgt>
                                        </p:tgtEl>
                                      </p:cBhvr>
                                    </p:animEffect>
                                    <p:anim calcmode="lin" valueType="num">
                                      <p:cBhvr>
                                        <p:cTn id="57" dur="1000" fill="hold"/>
                                        <p:tgtEl>
                                          <p:spTgt spid="39937">
                                            <p:txEl>
                                              <p:pRg st="7" end="7"/>
                                            </p:txEl>
                                          </p:spTgt>
                                        </p:tgtEl>
                                        <p:attrNameLst>
                                          <p:attrName>ppt_x</p:attrName>
                                        </p:attrNameLst>
                                      </p:cBhvr>
                                      <p:tavLst>
                                        <p:tav tm="0">
                                          <p:val>
                                            <p:strVal val="#ppt_x-.1"/>
                                          </p:val>
                                        </p:tav>
                                        <p:tav tm="100000">
                                          <p:val>
                                            <p:strVal val="#ppt_x"/>
                                          </p:val>
                                        </p:tav>
                                      </p:tavLst>
                                    </p:anim>
                                    <p:anim calcmode="lin" valueType="num">
                                      <p:cBhvr>
                                        <p:cTn id="58" dur="1000" fill="hold"/>
                                        <p:tgtEl>
                                          <p:spTgt spid="3993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0" presetClass="entr" presetSubtype="0" fill="hold" nodeType="clickEffect">
                                  <p:stCondLst>
                                    <p:cond delay="0"/>
                                  </p:stCondLst>
                                  <p:iterate type="lt">
                                    <p:tmPct val="10000"/>
                                  </p:iterate>
                                  <p:childTnLst>
                                    <p:set>
                                      <p:cBhvr>
                                        <p:cTn id="62" dur="1" fill="hold">
                                          <p:stCondLst>
                                            <p:cond delay="0"/>
                                          </p:stCondLst>
                                        </p:cTn>
                                        <p:tgtEl>
                                          <p:spTgt spid="39937">
                                            <p:txEl>
                                              <p:pRg st="8" end="8"/>
                                            </p:txEl>
                                          </p:spTgt>
                                        </p:tgtEl>
                                        <p:attrNameLst>
                                          <p:attrName>style.visibility</p:attrName>
                                        </p:attrNameLst>
                                      </p:cBhvr>
                                      <p:to>
                                        <p:strVal val="visible"/>
                                      </p:to>
                                    </p:set>
                                    <p:animEffect transition="in" filter="fade">
                                      <p:cBhvr>
                                        <p:cTn id="63" dur="1000"/>
                                        <p:tgtEl>
                                          <p:spTgt spid="39937">
                                            <p:txEl>
                                              <p:pRg st="8" end="8"/>
                                            </p:txEl>
                                          </p:spTgt>
                                        </p:tgtEl>
                                      </p:cBhvr>
                                    </p:animEffect>
                                    <p:anim calcmode="lin" valueType="num">
                                      <p:cBhvr>
                                        <p:cTn id="64" dur="1000" fill="hold"/>
                                        <p:tgtEl>
                                          <p:spTgt spid="39937">
                                            <p:txEl>
                                              <p:pRg st="8" end="8"/>
                                            </p:txEl>
                                          </p:spTgt>
                                        </p:tgtEl>
                                        <p:attrNameLst>
                                          <p:attrName>ppt_x</p:attrName>
                                        </p:attrNameLst>
                                      </p:cBhvr>
                                      <p:tavLst>
                                        <p:tav tm="0">
                                          <p:val>
                                            <p:strVal val="#ppt_x-.1"/>
                                          </p:val>
                                        </p:tav>
                                        <p:tav tm="100000">
                                          <p:val>
                                            <p:strVal val="#ppt_x"/>
                                          </p:val>
                                        </p:tav>
                                      </p:tavLst>
                                    </p:anim>
                                    <p:anim calcmode="lin" valueType="num">
                                      <p:cBhvr>
                                        <p:cTn id="65" dur="1000" fill="hold"/>
                                        <p:tgtEl>
                                          <p:spTgt spid="3993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0" presetClass="entr" presetSubtype="0" fill="hold" nodeType="clickEffect">
                                  <p:stCondLst>
                                    <p:cond delay="0"/>
                                  </p:stCondLst>
                                  <p:iterate type="lt">
                                    <p:tmPct val="10000"/>
                                  </p:iterate>
                                  <p:childTnLst>
                                    <p:set>
                                      <p:cBhvr>
                                        <p:cTn id="69" dur="1" fill="hold">
                                          <p:stCondLst>
                                            <p:cond delay="0"/>
                                          </p:stCondLst>
                                        </p:cTn>
                                        <p:tgtEl>
                                          <p:spTgt spid="39937">
                                            <p:txEl>
                                              <p:pRg st="9" end="9"/>
                                            </p:txEl>
                                          </p:spTgt>
                                        </p:tgtEl>
                                        <p:attrNameLst>
                                          <p:attrName>style.visibility</p:attrName>
                                        </p:attrNameLst>
                                      </p:cBhvr>
                                      <p:to>
                                        <p:strVal val="visible"/>
                                      </p:to>
                                    </p:set>
                                    <p:animEffect transition="in" filter="fade">
                                      <p:cBhvr>
                                        <p:cTn id="70" dur="1000"/>
                                        <p:tgtEl>
                                          <p:spTgt spid="39937">
                                            <p:txEl>
                                              <p:pRg st="9" end="9"/>
                                            </p:txEl>
                                          </p:spTgt>
                                        </p:tgtEl>
                                      </p:cBhvr>
                                    </p:animEffect>
                                    <p:anim calcmode="lin" valueType="num">
                                      <p:cBhvr>
                                        <p:cTn id="71" dur="1000" fill="hold"/>
                                        <p:tgtEl>
                                          <p:spTgt spid="39937">
                                            <p:txEl>
                                              <p:pRg st="9" end="9"/>
                                            </p:txEl>
                                          </p:spTgt>
                                        </p:tgtEl>
                                        <p:attrNameLst>
                                          <p:attrName>ppt_x</p:attrName>
                                        </p:attrNameLst>
                                      </p:cBhvr>
                                      <p:tavLst>
                                        <p:tav tm="0">
                                          <p:val>
                                            <p:strVal val="#ppt_x-.1"/>
                                          </p:val>
                                        </p:tav>
                                        <p:tav tm="100000">
                                          <p:val>
                                            <p:strVal val="#ppt_x"/>
                                          </p:val>
                                        </p:tav>
                                      </p:tavLst>
                                    </p:anim>
                                    <p:anim calcmode="lin" valueType="num">
                                      <p:cBhvr>
                                        <p:cTn id="72" dur="1000" fill="hold"/>
                                        <p:tgtEl>
                                          <p:spTgt spid="3993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0" presetClass="entr" presetSubtype="0" fill="hold" nodeType="clickEffect">
                                  <p:stCondLst>
                                    <p:cond delay="0"/>
                                  </p:stCondLst>
                                  <p:iterate type="lt">
                                    <p:tmPct val="10000"/>
                                  </p:iterate>
                                  <p:childTnLst>
                                    <p:set>
                                      <p:cBhvr>
                                        <p:cTn id="76" dur="1" fill="hold">
                                          <p:stCondLst>
                                            <p:cond delay="0"/>
                                          </p:stCondLst>
                                        </p:cTn>
                                        <p:tgtEl>
                                          <p:spTgt spid="39937">
                                            <p:txEl>
                                              <p:pRg st="10" end="10"/>
                                            </p:txEl>
                                          </p:spTgt>
                                        </p:tgtEl>
                                        <p:attrNameLst>
                                          <p:attrName>style.visibility</p:attrName>
                                        </p:attrNameLst>
                                      </p:cBhvr>
                                      <p:to>
                                        <p:strVal val="visible"/>
                                      </p:to>
                                    </p:set>
                                    <p:animEffect transition="in" filter="fade">
                                      <p:cBhvr>
                                        <p:cTn id="77" dur="1000"/>
                                        <p:tgtEl>
                                          <p:spTgt spid="39937">
                                            <p:txEl>
                                              <p:pRg st="10" end="10"/>
                                            </p:txEl>
                                          </p:spTgt>
                                        </p:tgtEl>
                                      </p:cBhvr>
                                    </p:animEffect>
                                    <p:anim calcmode="lin" valueType="num">
                                      <p:cBhvr>
                                        <p:cTn id="78" dur="1000" fill="hold"/>
                                        <p:tgtEl>
                                          <p:spTgt spid="39937">
                                            <p:txEl>
                                              <p:pRg st="10" end="10"/>
                                            </p:txEl>
                                          </p:spTgt>
                                        </p:tgtEl>
                                        <p:attrNameLst>
                                          <p:attrName>ppt_x</p:attrName>
                                        </p:attrNameLst>
                                      </p:cBhvr>
                                      <p:tavLst>
                                        <p:tav tm="0">
                                          <p:val>
                                            <p:strVal val="#ppt_x-.1"/>
                                          </p:val>
                                        </p:tav>
                                        <p:tav tm="100000">
                                          <p:val>
                                            <p:strVal val="#ppt_x"/>
                                          </p:val>
                                        </p:tav>
                                      </p:tavLst>
                                    </p:anim>
                                    <p:anim calcmode="lin" valueType="num">
                                      <p:cBhvr>
                                        <p:cTn id="79" dur="1000" fill="hold"/>
                                        <p:tgtEl>
                                          <p:spTgt spid="3993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0" presetClass="entr" presetSubtype="0" fill="hold" nodeType="clickEffect">
                                  <p:stCondLst>
                                    <p:cond delay="0"/>
                                  </p:stCondLst>
                                  <p:iterate type="lt">
                                    <p:tmPct val="10000"/>
                                  </p:iterate>
                                  <p:childTnLst>
                                    <p:set>
                                      <p:cBhvr>
                                        <p:cTn id="83" dur="1" fill="hold">
                                          <p:stCondLst>
                                            <p:cond delay="0"/>
                                          </p:stCondLst>
                                        </p:cTn>
                                        <p:tgtEl>
                                          <p:spTgt spid="39937">
                                            <p:txEl>
                                              <p:pRg st="11" end="11"/>
                                            </p:txEl>
                                          </p:spTgt>
                                        </p:tgtEl>
                                        <p:attrNameLst>
                                          <p:attrName>style.visibility</p:attrName>
                                        </p:attrNameLst>
                                      </p:cBhvr>
                                      <p:to>
                                        <p:strVal val="visible"/>
                                      </p:to>
                                    </p:set>
                                    <p:animEffect transition="in" filter="fade">
                                      <p:cBhvr>
                                        <p:cTn id="84" dur="1000"/>
                                        <p:tgtEl>
                                          <p:spTgt spid="39937">
                                            <p:txEl>
                                              <p:pRg st="11" end="11"/>
                                            </p:txEl>
                                          </p:spTgt>
                                        </p:tgtEl>
                                      </p:cBhvr>
                                    </p:animEffect>
                                    <p:anim calcmode="lin" valueType="num">
                                      <p:cBhvr>
                                        <p:cTn id="85" dur="1000" fill="hold"/>
                                        <p:tgtEl>
                                          <p:spTgt spid="39937">
                                            <p:txEl>
                                              <p:pRg st="11" end="11"/>
                                            </p:txEl>
                                          </p:spTgt>
                                        </p:tgtEl>
                                        <p:attrNameLst>
                                          <p:attrName>ppt_x</p:attrName>
                                        </p:attrNameLst>
                                      </p:cBhvr>
                                      <p:tavLst>
                                        <p:tav tm="0">
                                          <p:val>
                                            <p:strVal val="#ppt_x-.1"/>
                                          </p:val>
                                        </p:tav>
                                        <p:tav tm="100000">
                                          <p:val>
                                            <p:strVal val="#ppt_x"/>
                                          </p:val>
                                        </p:tav>
                                      </p:tavLst>
                                    </p:anim>
                                    <p:anim calcmode="lin" valueType="num">
                                      <p:cBhvr>
                                        <p:cTn id="86" dur="1000" fill="hold"/>
                                        <p:tgtEl>
                                          <p:spTgt spid="3993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0" presetClass="entr" presetSubtype="0" fill="hold" nodeType="clickEffect">
                                  <p:stCondLst>
                                    <p:cond delay="0"/>
                                  </p:stCondLst>
                                  <p:iterate type="lt">
                                    <p:tmPct val="10000"/>
                                  </p:iterate>
                                  <p:childTnLst>
                                    <p:set>
                                      <p:cBhvr>
                                        <p:cTn id="90" dur="1" fill="hold">
                                          <p:stCondLst>
                                            <p:cond delay="0"/>
                                          </p:stCondLst>
                                        </p:cTn>
                                        <p:tgtEl>
                                          <p:spTgt spid="39937">
                                            <p:txEl>
                                              <p:pRg st="12" end="12"/>
                                            </p:txEl>
                                          </p:spTgt>
                                        </p:tgtEl>
                                        <p:attrNameLst>
                                          <p:attrName>style.visibility</p:attrName>
                                        </p:attrNameLst>
                                      </p:cBhvr>
                                      <p:to>
                                        <p:strVal val="visible"/>
                                      </p:to>
                                    </p:set>
                                    <p:animEffect transition="in" filter="fade">
                                      <p:cBhvr>
                                        <p:cTn id="91" dur="1000"/>
                                        <p:tgtEl>
                                          <p:spTgt spid="39937">
                                            <p:txEl>
                                              <p:pRg st="12" end="12"/>
                                            </p:txEl>
                                          </p:spTgt>
                                        </p:tgtEl>
                                      </p:cBhvr>
                                    </p:animEffect>
                                    <p:anim calcmode="lin" valueType="num">
                                      <p:cBhvr>
                                        <p:cTn id="92" dur="1000" fill="hold"/>
                                        <p:tgtEl>
                                          <p:spTgt spid="39937">
                                            <p:txEl>
                                              <p:pRg st="12" end="12"/>
                                            </p:txEl>
                                          </p:spTgt>
                                        </p:tgtEl>
                                        <p:attrNameLst>
                                          <p:attrName>ppt_x</p:attrName>
                                        </p:attrNameLst>
                                      </p:cBhvr>
                                      <p:tavLst>
                                        <p:tav tm="0">
                                          <p:val>
                                            <p:strVal val="#ppt_x-.1"/>
                                          </p:val>
                                        </p:tav>
                                        <p:tav tm="100000">
                                          <p:val>
                                            <p:strVal val="#ppt_x"/>
                                          </p:val>
                                        </p:tav>
                                      </p:tavLst>
                                    </p:anim>
                                    <p:anim calcmode="lin" valueType="num">
                                      <p:cBhvr>
                                        <p:cTn id="93" dur="1000" fill="hold"/>
                                        <p:tgtEl>
                                          <p:spTgt spid="3993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0" presetClass="entr" presetSubtype="0" fill="hold" nodeType="clickEffect">
                                  <p:stCondLst>
                                    <p:cond delay="0"/>
                                  </p:stCondLst>
                                  <p:iterate type="lt">
                                    <p:tmPct val="10000"/>
                                  </p:iterate>
                                  <p:childTnLst>
                                    <p:set>
                                      <p:cBhvr>
                                        <p:cTn id="97" dur="1" fill="hold">
                                          <p:stCondLst>
                                            <p:cond delay="0"/>
                                          </p:stCondLst>
                                        </p:cTn>
                                        <p:tgtEl>
                                          <p:spTgt spid="39937">
                                            <p:txEl>
                                              <p:pRg st="13" end="13"/>
                                            </p:txEl>
                                          </p:spTgt>
                                        </p:tgtEl>
                                        <p:attrNameLst>
                                          <p:attrName>style.visibility</p:attrName>
                                        </p:attrNameLst>
                                      </p:cBhvr>
                                      <p:to>
                                        <p:strVal val="visible"/>
                                      </p:to>
                                    </p:set>
                                    <p:animEffect transition="in" filter="fade">
                                      <p:cBhvr>
                                        <p:cTn id="98" dur="1000"/>
                                        <p:tgtEl>
                                          <p:spTgt spid="39937">
                                            <p:txEl>
                                              <p:pRg st="13" end="13"/>
                                            </p:txEl>
                                          </p:spTgt>
                                        </p:tgtEl>
                                      </p:cBhvr>
                                    </p:animEffect>
                                    <p:anim calcmode="lin" valueType="num">
                                      <p:cBhvr>
                                        <p:cTn id="99" dur="1000" fill="hold"/>
                                        <p:tgtEl>
                                          <p:spTgt spid="39937">
                                            <p:txEl>
                                              <p:pRg st="13" end="13"/>
                                            </p:txEl>
                                          </p:spTgt>
                                        </p:tgtEl>
                                        <p:attrNameLst>
                                          <p:attrName>ppt_x</p:attrName>
                                        </p:attrNameLst>
                                      </p:cBhvr>
                                      <p:tavLst>
                                        <p:tav tm="0">
                                          <p:val>
                                            <p:strVal val="#ppt_x-.1"/>
                                          </p:val>
                                        </p:tav>
                                        <p:tav tm="100000">
                                          <p:val>
                                            <p:strVal val="#ppt_x"/>
                                          </p:val>
                                        </p:tav>
                                      </p:tavLst>
                                    </p:anim>
                                    <p:anim calcmode="lin" valueType="num">
                                      <p:cBhvr>
                                        <p:cTn id="100" dur="1000" fill="hold"/>
                                        <p:tgtEl>
                                          <p:spTgt spid="39937">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2800" b="1" dirty="0" smtClean="0">
                <a:latin typeface="NikoshBAN" pitchFamily="2" charset="0"/>
                <a:cs typeface="NikoshBAN" pitchFamily="2" charset="0"/>
              </a:rPr>
              <a:t>৩২/  মুশরিক ব্যক্তি মাথা নত করে —</a:t>
            </a:r>
            <a:endParaRPr lang="en-US" sz="2800" b="1" dirty="0" smtClean="0">
              <a:latin typeface="NikoshBAN" pitchFamily="2" charset="0"/>
              <a:cs typeface="NikoshBAN" pitchFamily="2" charset="0"/>
            </a:endParaRPr>
          </a:p>
          <a:p>
            <a:pPr lvl="0"/>
            <a:r>
              <a:rPr lang="bn-BD" sz="2800" b="1" dirty="0" smtClean="0">
                <a:latin typeface="NikoshBAN" pitchFamily="2" charset="0"/>
                <a:cs typeface="NikoshBAN" pitchFamily="2" charset="0"/>
              </a:rPr>
              <a:t>জড়-পদার্থের নিকট </a:t>
            </a:r>
            <a:endParaRPr lang="en-US" sz="2800" b="1" dirty="0" smtClean="0">
              <a:latin typeface="NikoshBAN" pitchFamily="2" charset="0"/>
              <a:cs typeface="NikoshBAN" pitchFamily="2" charset="0"/>
            </a:endParaRPr>
          </a:p>
          <a:p>
            <a:pPr lvl="0"/>
            <a:r>
              <a:rPr lang="bn-BD" sz="2800" b="1" dirty="0" smtClean="0">
                <a:latin typeface="NikoshBAN" pitchFamily="2" charset="0"/>
                <a:cs typeface="NikoshBAN" pitchFamily="2" charset="0"/>
              </a:rPr>
              <a:t>দেবদেবীর নিকট </a:t>
            </a:r>
            <a:endParaRPr lang="en-US" sz="2800" b="1" dirty="0" smtClean="0">
              <a:latin typeface="NikoshBAN" pitchFamily="2" charset="0"/>
              <a:cs typeface="NikoshBAN" pitchFamily="2" charset="0"/>
            </a:endParaRPr>
          </a:p>
          <a:p>
            <a:pPr lvl="0"/>
            <a:r>
              <a:rPr lang="bn-BD" sz="2800" b="1" dirty="0" smtClean="0">
                <a:latin typeface="NikoshBAN" pitchFamily="2" charset="0"/>
                <a:cs typeface="NikoshBAN" pitchFamily="2" charset="0"/>
              </a:rPr>
              <a:t>আল্লাহ্‌র নিকট </a:t>
            </a:r>
            <a:endParaRPr lang="en-US"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নিচের কোনটি সঠিক?</a:t>
            </a:r>
            <a:endParaRPr lang="en-US"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ক) </a:t>
            </a:r>
            <a:r>
              <a:rPr lang="en-US" sz="2800" b="1" dirty="0" err="1" smtClean="0">
                <a:latin typeface="NikoshBAN" pitchFamily="2" charset="0"/>
                <a:cs typeface="NikoshBAN" pitchFamily="2" charset="0"/>
              </a:rPr>
              <a:t>i</a:t>
            </a:r>
            <a:r>
              <a:rPr lang="en-US" sz="2800" b="1" dirty="0" smtClean="0">
                <a:latin typeface="NikoshBAN" pitchFamily="2" charset="0"/>
                <a:cs typeface="NikoshBAN" pitchFamily="2" charset="0"/>
              </a:rPr>
              <a:t> </a:t>
            </a:r>
            <a:r>
              <a:rPr lang="bn-BD" sz="2800" b="1" dirty="0" smtClean="0">
                <a:latin typeface="NikoshBAN" pitchFamily="2" charset="0"/>
                <a:cs typeface="NikoshBAN" pitchFamily="2" charset="0"/>
              </a:rPr>
              <a:t>ও ii খ) ii ও iii  গ) i ওiii ঘ) i,ii ও iii</a:t>
            </a:r>
            <a:endParaRPr lang="en-US"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উত্তর- ক) </a:t>
            </a:r>
            <a:r>
              <a:rPr lang="en-US" sz="2800" b="1" dirty="0" err="1" smtClean="0">
                <a:latin typeface="NikoshBAN" pitchFamily="2" charset="0"/>
                <a:cs typeface="NikoshBAN" pitchFamily="2" charset="0"/>
              </a:rPr>
              <a:t>i</a:t>
            </a:r>
            <a:r>
              <a:rPr lang="en-US" sz="2800" b="1" dirty="0" smtClean="0">
                <a:latin typeface="NikoshBAN" pitchFamily="2" charset="0"/>
                <a:cs typeface="NikoshBAN" pitchFamily="2" charset="0"/>
              </a:rPr>
              <a:t> </a:t>
            </a:r>
            <a:r>
              <a:rPr lang="bn-BD" sz="2800" b="1" dirty="0" smtClean="0">
                <a:latin typeface="NikoshBAN" pitchFamily="2" charset="0"/>
                <a:cs typeface="NikoshBAN" pitchFamily="2" charset="0"/>
              </a:rPr>
              <a:t>ও ii</a:t>
            </a:r>
            <a:endParaRPr lang="en-US"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৩৩/ তোফায়েল সাহেব সর্বদা সাথে একটি তাবিজ রাখেন এবং মনে করেন এটি আমাকে সকল বিপদ আপদ থেকে রক্ষা করবে। তার এ রূপ বিশ্বাস  —</a:t>
            </a:r>
            <a:endParaRPr lang="en-US" sz="2800" b="1" dirty="0" smtClean="0">
              <a:latin typeface="NikoshBAN" pitchFamily="2" charset="0"/>
              <a:cs typeface="NikoshBAN" pitchFamily="2" charset="0"/>
            </a:endParaRPr>
          </a:p>
          <a:p>
            <a:pPr lvl="0"/>
            <a:r>
              <a:rPr lang="bn-BD" sz="2800" b="1" dirty="0" smtClean="0">
                <a:latin typeface="NikoshBAN" pitchFamily="2" charset="0"/>
                <a:cs typeface="NikoshBAN" pitchFamily="2" charset="0"/>
              </a:rPr>
              <a:t>অমার্জনীয় পাপ</a:t>
            </a:r>
            <a:endParaRPr lang="en-US" sz="2800" b="1" dirty="0" smtClean="0">
              <a:latin typeface="NikoshBAN" pitchFamily="2" charset="0"/>
              <a:cs typeface="NikoshBAN" pitchFamily="2" charset="0"/>
            </a:endParaRPr>
          </a:p>
          <a:p>
            <a:pPr lvl="0"/>
            <a:r>
              <a:rPr lang="bn-BD" sz="2800" b="1" dirty="0" smtClean="0">
                <a:latin typeface="NikoshBAN" pitchFamily="2" charset="0"/>
                <a:cs typeface="NikoshBAN" pitchFamily="2" charset="0"/>
              </a:rPr>
              <a:t>জঘণ্য অপরাধ </a:t>
            </a:r>
            <a:endParaRPr lang="en-US" sz="2800" b="1" dirty="0" smtClean="0">
              <a:latin typeface="NikoshBAN" pitchFamily="2" charset="0"/>
              <a:cs typeface="NikoshBAN" pitchFamily="2" charset="0"/>
            </a:endParaRPr>
          </a:p>
          <a:p>
            <a:pPr lvl="0"/>
            <a:r>
              <a:rPr lang="bn-BD" sz="2800" b="1" dirty="0" smtClean="0">
                <a:latin typeface="NikoshBAN" pitchFamily="2" charset="0"/>
                <a:cs typeface="NikoshBAN" pitchFamily="2" charset="0"/>
              </a:rPr>
              <a:t>চরম জুলুম </a:t>
            </a:r>
            <a:endParaRPr lang="en-US"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নিচের কোনটি সঠিক?</a:t>
            </a:r>
            <a:endParaRPr lang="en-US"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ক) </a:t>
            </a:r>
            <a:r>
              <a:rPr lang="en-US" sz="2800" b="1" dirty="0" err="1" smtClean="0">
                <a:latin typeface="NikoshBAN" pitchFamily="2" charset="0"/>
                <a:cs typeface="NikoshBAN" pitchFamily="2" charset="0"/>
              </a:rPr>
              <a:t>i</a:t>
            </a:r>
            <a:r>
              <a:rPr lang="en-US" sz="2800" b="1" dirty="0" smtClean="0">
                <a:latin typeface="NikoshBAN" pitchFamily="2" charset="0"/>
                <a:cs typeface="NikoshBAN" pitchFamily="2" charset="0"/>
              </a:rPr>
              <a:t> </a:t>
            </a:r>
            <a:r>
              <a:rPr lang="bn-BD" sz="2800" b="1" dirty="0" smtClean="0">
                <a:latin typeface="NikoshBAN" pitchFamily="2" charset="0"/>
                <a:cs typeface="NikoshBAN" pitchFamily="2" charset="0"/>
              </a:rPr>
              <a:t>ও ii খ) ii ও iii  গ) i ওiii ঘ) i,ii ও iii</a:t>
            </a:r>
            <a:endParaRPr lang="en-US"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উত্তর- ঘ) i,ii ও iii</a:t>
            </a:r>
            <a:endParaRPr lang="en-US" sz="2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9937">
                                            <p:txEl>
                                              <p:pRg st="0" end="0"/>
                                            </p:txEl>
                                          </p:spTgt>
                                        </p:tgtEl>
                                        <p:attrNameLst>
                                          <p:attrName>style.visibility</p:attrName>
                                        </p:attrNameLst>
                                      </p:cBhvr>
                                      <p:to>
                                        <p:strVal val="visible"/>
                                      </p:to>
                                    </p:set>
                                    <p:animEffect transition="in" filter="fade">
                                      <p:cBhvr>
                                        <p:cTn id="7" dur="1000"/>
                                        <p:tgtEl>
                                          <p:spTgt spid="39937">
                                            <p:txEl>
                                              <p:pRg st="0" end="0"/>
                                            </p:txEl>
                                          </p:spTgt>
                                        </p:tgtEl>
                                      </p:cBhvr>
                                    </p:animEffect>
                                    <p:anim calcmode="lin" valueType="num">
                                      <p:cBhvr>
                                        <p:cTn id="8" dur="1000" fill="hold"/>
                                        <p:tgtEl>
                                          <p:spTgt spid="3993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99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9937">
                                            <p:txEl>
                                              <p:pRg st="1" end="1"/>
                                            </p:txEl>
                                          </p:spTgt>
                                        </p:tgtEl>
                                        <p:attrNameLst>
                                          <p:attrName>style.visibility</p:attrName>
                                        </p:attrNameLst>
                                      </p:cBhvr>
                                      <p:to>
                                        <p:strVal val="visible"/>
                                      </p:to>
                                    </p:set>
                                    <p:animEffect transition="in" filter="fade">
                                      <p:cBhvr>
                                        <p:cTn id="14" dur="1000"/>
                                        <p:tgtEl>
                                          <p:spTgt spid="39937">
                                            <p:txEl>
                                              <p:pRg st="1" end="1"/>
                                            </p:txEl>
                                          </p:spTgt>
                                        </p:tgtEl>
                                      </p:cBhvr>
                                    </p:animEffect>
                                    <p:anim calcmode="lin" valueType="num">
                                      <p:cBhvr>
                                        <p:cTn id="15" dur="1000" fill="hold"/>
                                        <p:tgtEl>
                                          <p:spTgt spid="39937">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99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9937">
                                            <p:txEl>
                                              <p:pRg st="2" end="2"/>
                                            </p:txEl>
                                          </p:spTgt>
                                        </p:tgtEl>
                                        <p:attrNameLst>
                                          <p:attrName>style.visibility</p:attrName>
                                        </p:attrNameLst>
                                      </p:cBhvr>
                                      <p:to>
                                        <p:strVal val="visible"/>
                                      </p:to>
                                    </p:set>
                                    <p:animEffect transition="in" filter="fade">
                                      <p:cBhvr>
                                        <p:cTn id="21" dur="1000"/>
                                        <p:tgtEl>
                                          <p:spTgt spid="39937">
                                            <p:txEl>
                                              <p:pRg st="2" end="2"/>
                                            </p:txEl>
                                          </p:spTgt>
                                        </p:tgtEl>
                                      </p:cBhvr>
                                    </p:animEffect>
                                    <p:anim calcmode="lin" valueType="num">
                                      <p:cBhvr>
                                        <p:cTn id="22" dur="1000" fill="hold"/>
                                        <p:tgtEl>
                                          <p:spTgt spid="39937">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399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39937">
                                            <p:txEl>
                                              <p:pRg st="3" end="3"/>
                                            </p:txEl>
                                          </p:spTgt>
                                        </p:tgtEl>
                                        <p:attrNameLst>
                                          <p:attrName>style.visibility</p:attrName>
                                        </p:attrNameLst>
                                      </p:cBhvr>
                                      <p:to>
                                        <p:strVal val="visible"/>
                                      </p:to>
                                    </p:set>
                                    <p:animEffect transition="in" filter="fade">
                                      <p:cBhvr>
                                        <p:cTn id="28" dur="1000"/>
                                        <p:tgtEl>
                                          <p:spTgt spid="39937">
                                            <p:txEl>
                                              <p:pRg st="3" end="3"/>
                                            </p:txEl>
                                          </p:spTgt>
                                        </p:tgtEl>
                                      </p:cBhvr>
                                    </p:animEffect>
                                    <p:anim calcmode="lin" valueType="num">
                                      <p:cBhvr>
                                        <p:cTn id="29" dur="1000" fill="hold"/>
                                        <p:tgtEl>
                                          <p:spTgt spid="39937">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3993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39937">
                                            <p:txEl>
                                              <p:pRg st="4" end="4"/>
                                            </p:txEl>
                                          </p:spTgt>
                                        </p:tgtEl>
                                        <p:attrNameLst>
                                          <p:attrName>style.visibility</p:attrName>
                                        </p:attrNameLst>
                                      </p:cBhvr>
                                      <p:to>
                                        <p:strVal val="visible"/>
                                      </p:to>
                                    </p:set>
                                    <p:animEffect transition="in" filter="fade">
                                      <p:cBhvr>
                                        <p:cTn id="35" dur="1000"/>
                                        <p:tgtEl>
                                          <p:spTgt spid="39937">
                                            <p:txEl>
                                              <p:pRg st="4" end="4"/>
                                            </p:txEl>
                                          </p:spTgt>
                                        </p:tgtEl>
                                      </p:cBhvr>
                                    </p:animEffect>
                                    <p:anim calcmode="lin" valueType="num">
                                      <p:cBhvr>
                                        <p:cTn id="36" dur="1000" fill="hold"/>
                                        <p:tgtEl>
                                          <p:spTgt spid="39937">
                                            <p:txEl>
                                              <p:pRg st="4" end="4"/>
                                            </p:txEl>
                                          </p:spTgt>
                                        </p:tgtEl>
                                        <p:attrNameLst>
                                          <p:attrName>ppt_x</p:attrName>
                                        </p:attrNameLst>
                                      </p:cBhvr>
                                      <p:tavLst>
                                        <p:tav tm="0">
                                          <p:val>
                                            <p:strVal val="#ppt_x-.1"/>
                                          </p:val>
                                        </p:tav>
                                        <p:tav tm="100000">
                                          <p:val>
                                            <p:strVal val="#ppt_x"/>
                                          </p:val>
                                        </p:tav>
                                      </p:tavLst>
                                    </p:anim>
                                    <p:anim calcmode="lin" valueType="num">
                                      <p:cBhvr>
                                        <p:cTn id="37" dur="1000" fill="hold"/>
                                        <p:tgtEl>
                                          <p:spTgt spid="3993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39937">
                                            <p:txEl>
                                              <p:pRg st="5" end="5"/>
                                            </p:txEl>
                                          </p:spTgt>
                                        </p:tgtEl>
                                        <p:attrNameLst>
                                          <p:attrName>style.visibility</p:attrName>
                                        </p:attrNameLst>
                                      </p:cBhvr>
                                      <p:to>
                                        <p:strVal val="visible"/>
                                      </p:to>
                                    </p:set>
                                    <p:animEffect transition="in" filter="fade">
                                      <p:cBhvr>
                                        <p:cTn id="42" dur="1000"/>
                                        <p:tgtEl>
                                          <p:spTgt spid="39937">
                                            <p:txEl>
                                              <p:pRg st="5" end="5"/>
                                            </p:txEl>
                                          </p:spTgt>
                                        </p:tgtEl>
                                      </p:cBhvr>
                                    </p:animEffect>
                                    <p:anim calcmode="lin" valueType="num">
                                      <p:cBhvr>
                                        <p:cTn id="43" dur="1000" fill="hold"/>
                                        <p:tgtEl>
                                          <p:spTgt spid="39937">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3993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nodeType="clickEffect">
                                  <p:stCondLst>
                                    <p:cond delay="0"/>
                                  </p:stCondLst>
                                  <p:iterate type="lt">
                                    <p:tmPct val="10000"/>
                                  </p:iterate>
                                  <p:childTnLst>
                                    <p:set>
                                      <p:cBhvr>
                                        <p:cTn id="48" dur="1" fill="hold">
                                          <p:stCondLst>
                                            <p:cond delay="0"/>
                                          </p:stCondLst>
                                        </p:cTn>
                                        <p:tgtEl>
                                          <p:spTgt spid="39937">
                                            <p:txEl>
                                              <p:pRg st="6" end="6"/>
                                            </p:txEl>
                                          </p:spTgt>
                                        </p:tgtEl>
                                        <p:attrNameLst>
                                          <p:attrName>style.visibility</p:attrName>
                                        </p:attrNameLst>
                                      </p:cBhvr>
                                      <p:to>
                                        <p:strVal val="visible"/>
                                      </p:to>
                                    </p:set>
                                    <p:animEffect transition="in" filter="fade">
                                      <p:cBhvr>
                                        <p:cTn id="49" dur="1000"/>
                                        <p:tgtEl>
                                          <p:spTgt spid="39937">
                                            <p:txEl>
                                              <p:pRg st="6" end="6"/>
                                            </p:txEl>
                                          </p:spTgt>
                                        </p:tgtEl>
                                      </p:cBhvr>
                                    </p:animEffect>
                                    <p:anim calcmode="lin" valueType="num">
                                      <p:cBhvr>
                                        <p:cTn id="50" dur="1000" fill="hold"/>
                                        <p:tgtEl>
                                          <p:spTgt spid="39937">
                                            <p:txEl>
                                              <p:pRg st="6" end="6"/>
                                            </p:txEl>
                                          </p:spTgt>
                                        </p:tgtEl>
                                        <p:attrNameLst>
                                          <p:attrName>ppt_x</p:attrName>
                                        </p:attrNameLst>
                                      </p:cBhvr>
                                      <p:tavLst>
                                        <p:tav tm="0">
                                          <p:val>
                                            <p:strVal val="#ppt_x-.1"/>
                                          </p:val>
                                        </p:tav>
                                        <p:tav tm="100000">
                                          <p:val>
                                            <p:strVal val="#ppt_x"/>
                                          </p:val>
                                        </p:tav>
                                      </p:tavLst>
                                    </p:anim>
                                    <p:anim calcmode="lin" valueType="num">
                                      <p:cBhvr>
                                        <p:cTn id="51" dur="1000" fill="hold"/>
                                        <p:tgtEl>
                                          <p:spTgt spid="3993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nodeType="clickEffect">
                                  <p:stCondLst>
                                    <p:cond delay="0"/>
                                  </p:stCondLst>
                                  <p:iterate type="lt">
                                    <p:tmPct val="10000"/>
                                  </p:iterate>
                                  <p:childTnLst>
                                    <p:set>
                                      <p:cBhvr>
                                        <p:cTn id="55" dur="1" fill="hold">
                                          <p:stCondLst>
                                            <p:cond delay="0"/>
                                          </p:stCondLst>
                                        </p:cTn>
                                        <p:tgtEl>
                                          <p:spTgt spid="39937">
                                            <p:txEl>
                                              <p:pRg st="7" end="7"/>
                                            </p:txEl>
                                          </p:spTgt>
                                        </p:tgtEl>
                                        <p:attrNameLst>
                                          <p:attrName>style.visibility</p:attrName>
                                        </p:attrNameLst>
                                      </p:cBhvr>
                                      <p:to>
                                        <p:strVal val="visible"/>
                                      </p:to>
                                    </p:set>
                                    <p:animEffect transition="in" filter="fade">
                                      <p:cBhvr>
                                        <p:cTn id="56" dur="1000"/>
                                        <p:tgtEl>
                                          <p:spTgt spid="39937">
                                            <p:txEl>
                                              <p:pRg st="7" end="7"/>
                                            </p:txEl>
                                          </p:spTgt>
                                        </p:tgtEl>
                                      </p:cBhvr>
                                    </p:animEffect>
                                    <p:anim calcmode="lin" valueType="num">
                                      <p:cBhvr>
                                        <p:cTn id="57" dur="1000" fill="hold"/>
                                        <p:tgtEl>
                                          <p:spTgt spid="39937">
                                            <p:txEl>
                                              <p:pRg st="7" end="7"/>
                                            </p:txEl>
                                          </p:spTgt>
                                        </p:tgtEl>
                                        <p:attrNameLst>
                                          <p:attrName>ppt_x</p:attrName>
                                        </p:attrNameLst>
                                      </p:cBhvr>
                                      <p:tavLst>
                                        <p:tav tm="0">
                                          <p:val>
                                            <p:strVal val="#ppt_x-.1"/>
                                          </p:val>
                                        </p:tav>
                                        <p:tav tm="100000">
                                          <p:val>
                                            <p:strVal val="#ppt_x"/>
                                          </p:val>
                                        </p:tav>
                                      </p:tavLst>
                                    </p:anim>
                                    <p:anim calcmode="lin" valueType="num">
                                      <p:cBhvr>
                                        <p:cTn id="58" dur="1000" fill="hold"/>
                                        <p:tgtEl>
                                          <p:spTgt spid="3993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0" presetClass="entr" presetSubtype="0" fill="hold" nodeType="clickEffect">
                                  <p:stCondLst>
                                    <p:cond delay="0"/>
                                  </p:stCondLst>
                                  <p:iterate type="lt">
                                    <p:tmPct val="10000"/>
                                  </p:iterate>
                                  <p:childTnLst>
                                    <p:set>
                                      <p:cBhvr>
                                        <p:cTn id="62" dur="1" fill="hold">
                                          <p:stCondLst>
                                            <p:cond delay="0"/>
                                          </p:stCondLst>
                                        </p:cTn>
                                        <p:tgtEl>
                                          <p:spTgt spid="39937">
                                            <p:txEl>
                                              <p:pRg st="8" end="8"/>
                                            </p:txEl>
                                          </p:spTgt>
                                        </p:tgtEl>
                                        <p:attrNameLst>
                                          <p:attrName>style.visibility</p:attrName>
                                        </p:attrNameLst>
                                      </p:cBhvr>
                                      <p:to>
                                        <p:strVal val="visible"/>
                                      </p:to>
                                    </p:set>
                                    <p:animEffect transition="in" filter="fade">
                                      <p:cBhvr>
                                        <p:cTn id="63" dur="1000"/>
                                        <p:tgtEl>
                                          <p:spTgt spid="39937">
                                            <p:txEl>
                                              <p:pRg st="8" end="8"/>
                                            </p:txEl>
                                          </p:spTgt>
                                        </p:tgtEl>
                                      </p:cBhvr>
                                    </p:animEffect>
                                    <p:anim calcmode="lin" valueType="num">
                                      <p:cBhvr>
                                        <p:cTn id="64" dur="1000" fill="hold"/>
                                        <p:tgtEl>
                                          <p:spTgt spid="39937">
                                            <p:txEl>
                                              <p:pRg st="8" end="8"/>
                                            </p:txEl>
                                          </p:spTgt>
                                        </p:tgtEl>
                                        <p:attrNameLst>
                                          <p:attrName>ppt_x</p:attrName>
                                        </p:attrNameLst>
                                      </p:cBhvr>
                                      <p:tavLst>
                                        <p:tav tm="0">
                                          <p:val>
                                            <p:strVal val="#ppt_x-.1"/>
                                          </p:val>
                                        </p:tav>
                                        <p:tav tm="100000">
                                          <p:val>
                                            <p:strVal val="#ppt_x"/>
                                          </p:val>
                                        </p:tav>
                                      </p:tavLst>
                                    </p:anim>
                                    <p:anim calcmode="lin" valueType="num">
                                      <p:cBhvr>
                                        <p:cTn id="65" dur="1000" fill="hold"/>
                                        <p:tgtEl>
                                          <p:spTgt spid="3993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0" presetClass="entr" presetSubtype="0" fill="hold" nodeType="clickEffect">
                                  <p:stCondLst>
                                    <p:cond delay="0"/>
                                  </p:stCondLst>
                                  <p:iterate type="lt">
                                    <p:tmPct val="10000"/>
                                  </p:iterate>
                                  <p:childTnLst>
                                    <p:set>
                                      <p:cBhvr>
                                        <p:cTn id="69" dur="1" fill="hold">
                                          <p:stCondLst>
                                            <p:cond delay="0"/>
                                          </p:stCondLst>
                                        </p:cTn>
                                        <p:tgtEl>
                                          <p:spTgt spid="39937">
                                            <p:txEl>
                                              <p:pRg st="9" end="9"/>
                                            </p:txEl>
                                          </p:spTgt>
                                        </p:tgtEl>
                                        <p:attrNameLst>
                                          <p:attrName>style.visibility</p:attrName>
                                        </p:attrNameLst>
                                      </p:cBhvr>
                                      <p:to>
                                        <p:strVal val="visible"/>
                                      </p:to>
                                    </p:set>
                                    <p:animEffect transition="in" filter="fade">
                                      <p:cBhvr>
                                        <p:cTn id="70" dur="1000"/>
                                        <p:tgtEl>
                                          <p:spTgt spid="39937">
                                            <p:txEl>
                                              <p:pRg st="9" end="9"/>
                                            </p:txEl>
                                          </p:spTgt>
                                        </p:tgtEl>
                                      </p:cBhvr>
                                    </p:animEffect>
                                    <p:anim calcmode="lin" valueType="num">
                                      <p:cBhvr>
                                        <p:cTn id="71" dur="1000" fill="hold"/>
                                        <p:tgtEl>
                                          <p:spTgt spid="39937">
                                            <p:txEl>
                                              <p:pRg st="9" end="9"/>
                                            </p:txEl>
                                          </p:spTgt>
                                        </p:tgtEl>
                                        <p:attrNameLst>
                                          <p:attrName>ppt_x</p:attrName>
                                        </p:attrNameLst>
                                      </p:cBhvr>
                                      <p:tavLst>
                                        <p:tav tm="0">
                                          <p:val>
                                            <p:strVal val="#ppt_x-.1"/>
                                          </p:val>
                                        </p:tav>
                                        <p:tav tm="100000">
                                          <p:val>
                                            <p:strVal val="#ppt_x"/>
                                          </p:val>
                                        </p:tav>
                                      </p:tavLst>
                                    </p:anim>
                                    <p:anim calcmode="lin" valueType="num">
                                      <p:cBhvr>
                                        <p:cTn id="72" dur="1000" fill="hold"/>
                                        <p:tgtEl>
                                          <p:spTgt spid="3993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0" presetClass="entr" presetSubtype="0" fill="hold" nodeType="clickEffect">
                                  <p:stCondLst>
                                    <p:cond delay="0"/>
                                  </p:stCondLst>
                                  <p:iterate type="lt">
                                    <p:tmPct val="10000"/>
                                  </p:iterate>
                                  <p:childTnLst>
                                    <p:set>
                                      <p:cBhvr>
                                        <p:cTn id="76" dur="1" fill="hold">
                                          <p:stCondLst>
                                            <p:cond delay="0"/>
                                          </p:stCondLst>
                                        </p:cTn>
                                        <p:tgtEl>
                                          <p:spTgt spid="39937">
                                            <p:txEl>
                                              <p:pRg st="10" end="10"/>
                                            </p:txEl>
                                          </p:spTgt>
                                        </p:tgtEl>
                                        <p:attrNameLst>
                                          <p:attrName>style.visibility</p:attrName>
                                        </p:attrNameLst>
                                      </p:cBhvr>
                                      <p:to>
                                        <p:strVal val="visible"/>
                                      </p:to>
                                    </p:set>
                                    <p:animEffect transition="in" filter="fade">
                                      <p:cBhvr>
                                        <p:cTn id="77" dur="1000"/>
                                        <p:tgtEl>
                                          <p:spTgt spid="39937">
                                            <p:txEl>
                                              <p:pRg st="10" end="10"/>
                                            </p:txEl>
                                          </p:spTgt>
                                        </p:tgtEl>
                                      </p:cBhvr>
                                    </p:animEffect>
                                    <p:anim calcmode="lin" valueType="num">
                                      <p:cBhvr>
                                        <p:cTn id="78" dur="1000" fill="hold"/>
                                        <p:tgtEl>
                                          <p:spTgt spid="39937">
                                            <p:txEl>
                                              <p:pRg st="10" end="10"/>
                                            </p:txEl>
                                          </p:spTgt>
                                        </p:tgtEl>
                                        <p:attrNameLst>
                                          <p:attrName>ppt_x</p:attrName>
                                        </p:attrNameLst>
                                      </p:cBhvr>
                                      <p:tavLst>
                                        <p:tav tm="0">
                                          <p:val>
                                            <p:strVal val="#ppt_x-.1"/>
                                          </p:val>
                                        </p:tav>
                                        <p:tav tm="100000">
                                          <p:val>
                                            <p:strVal val="#ppt_x"/>
                                          </p:val>
                                        </p:tav>
                                      </p:tavLst>
                                    </p:anim>
                                    <p:anim calcmode="lin" valueType="num">
                                      <p:cBhvr>
                                        <p:cTn id="79" dur="1000" fill="hold"/>
                                        <p:tgtEl>
                                          <p:spTgt spid="3993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0" presetClass="entr" presetSubtype="0" fill="hold" nodeType="clickEffect">
                                  <p:stCondLst>
                                    <p:cond delay="0"/>
                                  </p:stCondLst>
                                  <p:iterate type="lt">
                                    <p:tmPct val="10000"/>
                                  </p:iterate>
                                  <p:childTnLst>
                                    <p:set>
                                      <p:cBhvr>
                                        <p:cTn id="83" dur="1" fill="hold">
                                          <p:stCondLst>
                                            <p:cond delay="0"/>
                                          </p:stCondLst>
                                        </p:cTn>
                                        <p:tgtEl>
                                          <p:spTgt spid="39937">
                                            <p:txEl>
                                              <p:pRg st="11" end="11"/>
                                            </p:txEl>
                                          </p:spTgt>
                                        </p:tgtEl>
                                        <p:attrNameLst>
                                          <p:attrName>style.visibility</p:attrName>
                                        </p:attrNameLst>
                                      </p:cBhvr>
                                      <p:to>
                                        <p:strVal val="visible"/>
                                      </p:to>
                                    </p:set>
                                    <p:animEffect transition="in" filter="fade">
                                      <p:cBhvr>
                                        <p:cTn id="84" dur="1000"/>
                                        <p:tgtEl>
                                          <p:spTgt spid="39937">
                                            <p:txEl>
                                              <p:pRg st="11" end="11"/>
                                            </p:txEl>
                                          </p:spTgt>
                                        </p:tgtEl>
                                      </p:cBhvr>
                                    </p:animEffect>
                                    <p:anim calcmode="lin" valueType="num">
                                      <p:cBhvr>
                                        <p:cTn id="85" dur="1000" fill="hold"/>
                                        <p:tgtEl>
                                          <p:spTgt spid="39937">
                                            <p:txEl>
                                              <p:pRg st="11" end="11"/>
                                            </p:txEl>
                                          </p:spTgt>
                                        </p:tgtEl>
                                        <p:attrNameLst>
                                          <p:attrName>ppt_x</p:attrName>
                                        </p:attrNameLst>
                                      </p:cBhvr>
                                      <p:tavLst>
                                        <p:tav tm="0">
                                          <p:val>
                                            <p:strVal val="#ppt_x-.1"/>
                                          </p:val>
                                        </p:tav>
                                        <p:tav tm="100000">
                                          <p:val>
                                            <p:strVal val="#ppt_x"/>
                                          </p:val>
                                        </p:tav>
                                      </p:tavLst>
                                    </p:anim>
                                    <p:anim calcmode="lin" valueType="num">
                                      <p:cBhvr>
                                        <p:cTn id="86" dur="1000" fill="hold"/>
                                        <p:tgtEl>
                                          <p:spTgt spid="3993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0" presetClass="entr" presetSubtype="0" fill="hold" nodeType="clickEffect">
                                  <p:stCondLst>
                                    <p:cond delay="0"/>
                                  </p:stCondLst>
                                  <p:iterate type="lt">
                                    <p:tmPct val="10000"/>
                                  </p:iterate>
                                  <p:childTnLst>
                                    <p:set>
                                      <p:cBhvr>
                                        <p:cTn id="90" dur="1" fill="hold">
                                          <p:stCondLst>
                                            <p:cond delay="0"/>
                                          </p:stCondLst>
                                        </p:cTn>
                                        <p:tgtEl>
                                          <p:spTgt spid="39937">
                                            <p:txEl>
                                              <p:pRg st="12" end="12"/>
                                            </p:txEl>
                                          </p:spTgt>
                                        </p:tgtEl>
                                        <p:attrNameLst>
                                          <p:attrName>style.visibility</p:attrName>
                                        </p:attrNameLst>
                                      </p:cBhvr>
                                      <p:to>
                                        <p:strVal val="visible"/>
                                      </p:to>
                                    </p:set>
                                    <p:animEffect transition="in" filter="fade">
                                      <p:cBhvr>
                                        <p:cTn id="91" dur="1000"/>
                                        <p:tgtEl>
                                          <p:spTgt spid="39937">
                                            <p:txEl>
                                              <p:pRg st="12" end="12"/>
                                            </p:txEl>
                                          </p:spTgt>
                                        </p:tgtEl>
                                      </p:cBhvr>
                                    </p:animEffect>
                                    <p:anim calcmode="lin" valueType="num">
                                      <p:cBhvr>
                                        <p:cTn id="92" dur="1000" fill="hold"/>
                                        <p:tgtEl>
                                          <p:spTgt spid="39937">
                                            <p:txEl>
                                              <p:pRg st="12" end="12"/>
                                            </p:txEl>
                                          </p:spTgt>
                                        </p:tgtEl>
                                        <p:attrNameLst>
                                          <p:attrName>ppt_x</p:attrName>
                                        </p:attrNameLst>
                                      </p:cBhvr>
                                      <p:tavLst>
                                        <p:tav tm="0">
                                          <p:val>
                                            <p:strVal val="#ppt_x-.1"/>
                                          </p:val>
                                        </p:tav>
                                        <p:tav tm="100000">
                                          <p:val>
                                            <p:strVal val="#ppt_x"/>
                                          </p:val>
                                        </p:tav>
                                      </p:tavLst>
                                    </p:anim>
                                    <p:anim calcmode="lin" valueType="num">
                                      <p:cBhvr>
                                        <p:cTn id="93" dur="1000" fill="hold"/>
                                        <p:tgtEl>
                                          <p:spTgt spid="3993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0" presetClass="entr" presetSubtype="0" fill="hold" nodeType="clickEffect">
                                  <p:stCondLst>
                                    <p:cond delay="0"/>
                                  </p:stCondLst>
                                  <p:iterate type="lt">
                                    <p:tmPct val="10000"/>
                                  </p:iterate>
                                  <p:childTnLst>
                                    <p:set>
                                      <p:cBhvr>
                                        <p:cTn id="97" dur="1" fill="hold">
                                          <p:stCondLst>
                                            <p:cond delay="0"/>
                                          </p:stCondLst>
                                        </p:cTn>
                                        <p:tgtEl>
                                          <p:spTgt spid="39937">
                                            <p:txEl>
                                              <p:pRg st="13" end="13"/>
                                            </p:txEl>
                                          </p:spTgt>
                                        </p:tgtEl>
                                        <p:attrNameLst>
                                          <p:attrName>style.visibility</p:attrName>
                                        </p:attrNameLst>
                                      </p:cBhvr>
                                      <p:to>
                                        <p:strVal val="visible"/>
                                      </p:to>
                                    </p:set>
                                    <p:animEffect transition="in" filter="fade">
                                      <p:cBhvr>
                                        <p:cTn id="98" dur="1000"/>
                                        <p:tgtEl>
                                          <p:spTgt spid="39937">
                                            <p:txEl>
                                              <p:pRg st="13" end="13"/>
                                            </p:txEl>
                                          </p:spTgt>
                                        </p:tgtEl>
                                      </p:cBhvr>
                                    </p:animEffect>
                                    <p:anim calcmode="lin" valueType="num">
                                      <p:cBhvr>
                                        <p:cTn id="99" dur="1000" fill="hold"/>
                                        <p:tgtEl>
                                          <p:spTgt spid="39937">
                                            <p:txEl>
                                              <p:pRg st="13" end="13"/>
                                            </p:txEl>
                                          </p:spTgt>
                                        </p:tgtEl>
                                        <p:attrNameLst>
                                          <p:attrName>ppt_x</p:attrName>
                                        </p:attrNameLst>
                                      </p:cBhvr>
                                      <p:tavLst>
                                        <p:tav tm="0">
                                          <p:val>
                                            <p:strVal val="#ppt_x-.1"/>
                                          </p:val>
                                        </p:tav>
                                        <p:tav tm="100000">
                                          <p:val>
                                            <p:strVal val="#ppt_x"/>
                                          </p:val>
                                        </p:tav>
                                      </p:tavLst>
                                    </p:anim>
                                    <p:anim calcmode="lin" valueType="num">
                                      <p:cBhvr>
                                        <p:cTn id="100" dur="1000" fill="hold"/>
                                        <p:tgtEl>
                                          <p:spTgt spid="39937">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2800" b="1" dirty="0" smtClean="0">
                <a:latin typeface="NikoshBAN" pitchFamily="2" charset="0"/>
                <a:cs typeface="NikoshBAN" pitchFamily="2" charset="0"/>
              </a:rPr>
              <a:t>৩৪/ মহান আল্লাহ্‌র সাথে শিরিক করা হচ্ছে  —</a:t>
            </a:r>
            <a:endParaRPr lang="en-US" sz="2800" b="1" dirty="0" smtClean="0">
              <a:latin typeface="NikoshBAN" pitchFamily="2" charset="0"/>
              <a:cs typeface="NikoshBAN" pitchFamily="2" charset="0"/>
            </a:endParaRPr>
          </a:p>
          <a:p>
            <a:pPr lvl="0"/>
            <a:r>
              <a:rPr lang="bn-BD" sz="2800" b="1" dirty="0" smtClean="0">
                <a:latin typeface="NikoshBAN" pitchFamily="2" charset="0"/>
                <a:cs typeface="NikoshBAN" pitchFamily="2" charset="0"/>
              </a:rPr>
              <a:t>অমার্জনীয় পাপ</a:t>
            </a:r>
            <a:endParaRPr lang="en-US" sz="2800" b="1" dirty="0" smtClean="0">
              <a:latin typeface="NikoshBAN" pitchFamily="2" charset="0"/>
              <a:cs typeface="NikoshBAN" pitchFamily="2" charset="0"/>
            </a:endParaRPr>
          </a:p>
          <a:p>
            <a:pPr lvl="0"/>
            <a:r>
              <a:rPr lang="bn-BD" sz="2800" b="1" dirty="0" smtClean="0">
                <a:latin typeface="NikoshBAN" pitchFamily="2" charset="0"/>
                <a:cs typeface="NikoshBAN" pitchFamily="2" charset="0"/>
              </a:rPr>
              <a:t>জঘণ্য অপরাধ </a:t>
            </a:r>
            <a:endParaRPr lang="en-US" sz="2800" b="1" dirty="0" smtClean="0">
              <a:latin typeface="NikoshBAN" pitchFamily="2" charset="0"/>
              <a:cs typeface="NikoshBAN" pitchFamily="2" charset="0"/>
            </a:endParaRPr>
          </a:p>
          <a:p>
            <a:pPr lvl="0"/>
            <a:r>
              <a:rPr lang="bn-BD" sz="2800" b="1" dirty="0" smtClean="0">
                <a:latin typeface="NikoshBAN" pitchFamily="2" charset="0"/>
                <a:cs typeface="NikoshBAN" pitchFamily="2" charset="0"/>
              </a:rPr>
              <a:t>চরম জুলুম </a:t>
            </a:r>
            <a:endParaRPr lang="en-US"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নিচের কোনটি সঠিক?</a:t>
            </a:r>
            <a:endParaRPr lang="en-US"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ক) </a:t>
            </a:r>
            <a:r>
              <a:rPr lang="en-US" sz="2800" b="1" dirty="0" err="1" smtClean="0">
                <a:latin typeface="NikoshBAN" pitchFamily="2" charset="0"/>
                <a:cs typeface="NikoshBAN" pitchFamily="2" charset="0"/>
              </a:rPr>
              <a:t>i</a:t>
            </a:r>
            <a:r>
              <a:rPr lang="en-US" sz="2800" b="1" dirty="0" smtClean="0">
                <a:latin typeface="NikoshBAN" pitchFamily="2" charset="0"/>
                <a:cs typeface="NikoshBAN" pitchFamily="2" charset="0"/>
              </a:rPr>
              <a:t> </a:t>
            </a:r>
            <a:r>
              <a:rPr lang="bn-BD" sz="2800" b="1" dirty="0" smtClean="0">
                <a:latin typeface="NikoshBAN" pitchFamily="2" charset="0"/>
                <a:cs typeface="NikoshBAN" pitchFamily="2" charset="0"/>
              </a:rPr>
              <a:t>ও ii খ) ii ও iii  গ) i ওiii ঘ) i,ii ও iii</a:t>
            </a:r>
            <a:endParaRPr lang="en-US"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উত্তর- ঘ) i,ii ও iii</a:t>
            </a:r>
            <a:endParaRPr lang="en-US"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নিচের উদ্দীপকটি পড় এবং ৩৫ ও৩৬ নং প্রশ্নের উত্তর দাও।</a:t>
            </a:r>
            <a:endParaRPr lang="en-US"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বঙ্গোপ সাগরে মাছ ধরতে গিয়ে হঠাৎ ঘূর্ণিঝড়ের কবলে পড়লো মাছ ধরার একটি ট্রলার। এসময় জেলেদের মধ্যে কেউ কেউ বলে উঠলো সমূদ্রের দেবতা তাদের বিপদ থেকে রক্ষা করবে। দুশ্চিন্তা করার কোনো কারণ নেই।</a:t>
            </a:r>
            <a:endParaRPr lang="en-US"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৩৫/ উদ্দীপকে বর্ণিত জেলেদের মনোভাবে কোন ধরনের ধারণাটির বহিঃপ্রকাশ ঘটেছে?</a:t>
            </a:r>
            <a:endParaRPr lang="en-US"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ক) কুফর খ) শিরক গ) নিফাক ঘ) ফিসক</a:t>
            </a:r>
            <a:endParaRPr lang="en-US"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উত্তর-খ) শিরক ।</a:t>
            </a:r>
            <a:endParaRPr lang="en-US" sz="2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9937">
                                            <p:txEl>
                                              <p:pRg st="0" end="0"/>
                                            </p:txEl>
                                          </p:spTgt>
                                        </p:tgtEl>
                                        <p:attrNameLst>
                                          <p:attrName>style.visibility</p:attrName>
                                        </p:attrNameLst>
                                      </p:cBhvr>
                                      <p:to>
                                        <p:strVal val="visible"/>
                                      </p:to>
                                    </p:set>
                                    <p:animEffect transition="in" filter="fade">
                                      <p:cBhvr>
                                        <p:cTn id="7" dur="1000"/>
                                        <p:tgtEl>
                                          <p:spTgt spid="39937">
                                            <p:txEl>
                                              <p:pRg st="0" end="0"/>
                                            </p:txEl>
                                          </p:spTgt>
                                        </p:tgtEl>
                                      </p:cBhvr>
                                    </p:animEffect>
                                    <p:anim calcmode="lin" valueType="num">
                                      <p:cBhvr>
                                        <p:cTn id="8" dur="1000" fill="hold"/>
                                        <p:tgtEl>
                                          <p:spTgt spid="3993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99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9937">
                                            <p:txEl>
                                              <p:pRg st="1" end="1"/>
                                            </p:txEl>
                                          </p:spTgt>
                                        </p:tgtEl>
                                        <p:attrNameLst>
                                          <p:attrName>style.visibility</p:attrName>
                                        </p:attrNameLst>
                                      </p:cBhvr>
                                      <p:to>
                                        <p:strVal val="visible"/>
                                      </p:to>
                                    </p:set>
                                    <p:animEffect transition="in" filter="fade">
                                      <p:cBhvr>
                                        <p:cTn id="14" dur="1000"/>
                                        <p:tgtEl>
                                          <p:spTgt spid="39937">
                                            <p:txEl>
                                              <p:pRg st="1" end="1"/>
                                            </p:txEl>
                                          </p:spTgt>
                                        </p:tgtEl>
                                      </p:cBhvr>
                                    </p:animEffect>
                                    <p:anim calcmode="lin" valueType="num">
                                      <p:cBhvr>
                                        <p:cTn id="15" dur="1000" fill="hold"/>
                                        <p:tgtEl>
                                          <p:spTgt spid="39937">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99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9937">
                                            <p:txEl>
                                              <p:pRg st="2" end="2"/>
                                            </p:txEl>
                                          </p:spTgt>
                                        </p:tgtEl>
                                        <p:attrNameLst>
                                          <p:attrName>style.visibility</p:attrName>
                                        </p:attrNameLst>
                                      </p:cBhvr>
                                      <p:to>
                                        <p:strVal val="visible"/>
                                      </p:to>
                                    </p:set>
                                    <p:animEffect transition="in" filter="fade">
                                      <p:cBhvr>
                                        <p:cTn id="21" dur="1000"/>
                                        <p:tgtEl>
                                          <p:spTgt spid="39937">
                                            <p:txEl>
                                              <p:pRg st="2" end="2"/>
                                            </p:txEl>
                                          </p:spTgt>
                                        </p:tgtEl>
                                      </p:cBhvr>
                                    </p:animEffect>
                                    <p:anim calcmode="lin" valueType="num">
                                      <p:cBhvr>
                                        <p:cTn id="22" dur="1000" fill="hold"/>
                                        <p:tgtEl>
                                          <p:spTgt spid="39937">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399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39937">
                                            <p:txEl>
                                              <p:pRg st="3" end="3"/>
                                            </p:txEl>
                                          </p:spTgt>
                                        </p:tgtEl>
                                        <p:attrNameLst>
                                          <p:attrName>style.visibility</p:attrName>
                                        </p:attrNameLst>
                                      </p:cBhvr>
                                      <p:to>
                                        <p:strVal val="visible"/>
                                      </p:to>
                                    </p:set>
                                    <p:animEffect transition="in" filter="fade">
                                      <p:cBhvr>
                                        <p:cTn id="28" dur="1000"/>
                                        <p:tgtEl>
                                          <p:spTgt spid="39937">
                                            <p:txEl>
                                              <p:pRg st="3" end="3"/>
                                            </p:txEl>
                                          </p:spTgt>
                                        </p:tgtEl>
                                      </p:cBhvr>
                                    </p:animEffect>
                                    <p:anim calcmode="lin" valueType="num">
                                      <p:cBhvr>
                                        <p:cTn id="29" dur="1000" fill="hold"/>
                                        <p:tgtEl>
                                          <p:spTgt spid="39937">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3993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39937">
                                            <p:txEl>
                                              <p:pRg st="4" end="4"/>
                                            </p:txEl>
                                          </p:spTgt>
                                        </p:tgtEl>
                                        <p:attrNameLst>
                                          <p:attrName>style.visibility</p:attrName>
                                        </p:attrNameLst>
                                      </p:cBhvr>
                                      <p:to>
                                        <p:strVal val="visible"/>
                                      </p:to>
                                    </p:set>
                                    <p:animEffect transition="in" filter="fade">
                                      <p:cBhvr>
                                        <p:cTn id="35" dur="1000"/>
                                        <p:tgtEl>
                                          <p:spTgt spid="39937">
                                            <p:txEl>
                                              <p:pRg st="4" end="4"/>
                                            </p:txEl>
                                          </p:spTgt>
                                        </p:tgtEl>
                                      </p:cBhvr>
                                    </p:animEffect>
                                    <p:anim calcmode="lin" valueType="num">
                                      <p:cBhvr>
                                        <p:cTn id="36" dur="1000" fill="hold"/>
                                        <p:tgtEl>
                                          <p:spTgt spid="39937">
                                            <p:txEl>
                                              <p:pRg st="4" end="4"/>
                                            </p:txEl>
                                          </p:spTgt>
                                        </p:tgtEl>
                                        <p:attrNameLst>
                                          <p:attrName>ppt_x</p:attrName>
                                        </p:attrNameLst>
                                      </p:cBhvr>
                                      <p:tavLst>
                                        <p:tav tm="0">
                                          <p:val>
                                            <p:strVal val="#ppt_x-.1"/>
                                          </p:val>
                                        </p:tav>
                                        <p:tav tm="100000">
                                          <p:val>
                                            <p:strVal val="#ppt_x"/>
                                          </p:val>
                                        </p:tav>
                                      </p:tavLst>
                                    </p:anim>
                                    <p:anim calcmode="lin" valueType="num">
                                      <p:cBhvr>
                                        <p:cTn id="37" dur="1000" fill="hold"/>
                                        <p:tgtEl>
                                          <p:spTgt spid="3993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39937">
                                            <p:txEl>
                                              <p:pRg st="5" end="5"/>
                                            </p:txEl>
                                          </p:spTgt>
                                        </p:tgtEl>
                                        <p:attrNameLst>
                                          <p:attrName>style.visibility</p:attrName>
                                        </p:attrNameLst>
                                      </p:cBhvr>
                                      <p:to>
                                        <p:strVal val="visible"/>
                                      </p:to>
                                    </p:set>
                                    <p:animEffect transition="in" filter="fade">
                                      <p:cBhvr>
                                        <p:cTn id="42" dur="1000"/>
                                        <p:tgtEl>
                                          <p:spTgt spid="39937">
                                            <p:txEl>
                                              <p:pRg st="5" end="5"/>
                                            </p:txEl>
                                          </p:spTgt>
                                        </p:tgtEl>
                                      </p:cBhvr>
                                    </p:animEffect>
                                    <p:anim calcmode="lin" valueType="num">
                                      <p:cBhvr>
                                        <p:cTn id="43" dur="1000" fill="hold"/>
                                        <p:tgtEl>
                                          <p:spTgt spid="39937">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3993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nodeType="clickEffect">
                                  <p:stCondLst>
                                    <p:cond delay="0"/>
                                  </p:stCondLst>
                                  <p:iterate type="lt">
                                    <p:tmPct val="10000"/>
                                  </p:iterate>
                                  <p:childTnLst>
                                    <p:set>
                                      <p:cBhvr>
                                        <p:cTn id="48" dur="1" fill="hold">
                                          <p:stCondLst>
                                            <p:cond delay="0"/>
                                          </p:stCondLst>
                                        </p:cTn>
                                        <p:tgtEl>
                                          <p:spTgt spid="39937">
                                            <p:txEl>
                                              <p:pRg st="6" end="6"/>
                                            </p:txEl>
                                          </p:spTgt>
                                        </p:tgtEl>
                                        <p:attrNameLst>
                                          <p:attrName>style.visibility</p:attrName>
                                        </p:attrNameLst>
                                      </p:cBhvr>
                                      <p:to>
                                        <p:strVal val="visible"/>
                                      </p:to>
                                    </p:set>
                                    <p:animEffect transition="in" filter="fade">
                                      <p:cBhvr>
                                        <p:cTn id="49" dur="1000"/>
                                        <p:tgtEl>
                                          <p:spTgt spid="39937">
                                            <p:txEl>
                                              <p:pRg st="6" end="6"/>
                                            </p:txEl>
                                          </p:spTgt>
                                        </p:tgtEl>
                                      </p:cBhvr>
                                    </p:animEffect>
                                    <p:anim calcmode="lin" valueType="num">
                                      <p:cBhvr>
                                        <p:cTn id="50" dur="1000" fill="hold"/>
                                        <p:tgtEl>
                                          <p:spTgt spid="39937">
                                            <p:txEl>
                                              <p:pRg st="6" end="6"/>
                                            </p:txEl>
                                          </p:spTgt>
                                        </p:tgtEl>
                                        <p:attrNameLst>
                                          <p:attrName>ppt_x</p:attrName>
                                        </p:attrNameLst>
                                      </p:cBhvr>
                                      <p:tavLst>
                                        <p:tav tm="0">
                                          <p:val>
                                            <p:strVal val="#ppt_x-.1"/>
                                          </p:val>
                                        </p:tav>
                                        <p:tav tm="100000">
                                          <p:val>
                                            <p:strVal val="#ppt_x"/>
                                          </p:val>
                                        </p:tav>
                                      </p:tavLst>
                                    </p:anim>
                                    <p:anim calcmode="lin" valueType="num">
                                      <p:cBhvr>
                                        <p:cTn id="51" dur="1000" fill="hold"/>
                                        <p:tgtEl>
                                          <p:spTgt spid="3993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nodeType="clickEffect">
                                  <p:stCondLst>
                                    <p:cond delay="0"/>
                                  </p:stCondLst>
                                  <p:iterate type="lt">
                                    <p:tmPct val="10000"/>
                                  </p:iterate>
                                  <p:childTnLst>
                                    <p:set>
                                      <p:cBhvr>
                                        <p:cTn id="55" dur="1" fill="hold">
                                          <p:stCondLst>
                                            <p:cond delay="0"/>
                                          </p:stCondLst>
                                        </p:cTn>
                                        <p:tgtEl>
                                          <p:spTgt spid="39937">
                                            <p:txEl>
                                              <p:pRg st="7" end="7"/>
                                            </p:txEl>
                                          </p:spTgt>
                                        </p:tgtEl>
                                        <p:attrNameLst>
                                          <p:attrName>style.visibility</p:attrName>
                                        </p:attrNameLst>
                                      </p:cBhvr>
                                      <p:to>
                                        <p:strVal val="visible"/>
                                      </p:to>
                                    </p:set>
                                    <p:animEffect transition="in" filter="fade">
                                      <p:cBhvr>
                                        <p:cTn id="56" dur="1000"/>
                                        <p:tgtEl>
                                          <p:spTgt spid="39937">
                                            <p:txEl>
                                              <p:pRg st="7" end="7"/>
                                            </p:txEl>
                                          </p:spTgt>
                                        </p:tgtEl>
                                      </p:cBhvr>
                                    </p:animEffect>
                                    <p:anim calcmode="lin" valueType="num">
                                      <p:cBhvr>
                                        <p:cTn id="57" dur="1000" fill="hold"/>
                                        <p:tgtEl>
                                          <p:spTgt spid="39937">
                                            <p:txEl>
                                              <p:pRg st="7" end="7"/>
                                            </p:txEl>
                                          </p:spTgt>
                                        </p:tgtEl>
                                        <p:attrNameLst>
                                          <p:attrName>ppt_x</p:attrName>
                                        </p:attrNameLst>
                                      </p:cBhvr>
                                      <p:tavLst>
                                        <p:tav tm="0">
                                          <p:val>
                                            <p:strVal val="#ppt_x-.1"/>
                                          </p:val>
                                        </p:tav>
                                        <p:tav tm="100000">
                                          <p:val>
                                            <p:strVal val="#ppt_x"/>
                                          </p:val>
                                        </p:tav>
                                      </p:tavLst>
                                    </p:anim>
                                    <p:anim calcmode="lin" valueType="num">
                                      <p:cBhvr>
                                        <p:cTn id="58" dur="1000" fill="hold"/>
                                        <p:tgtEl>
                                          <p:spTgt spid="3993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0" presetClass="entr" presetSubtype="0" fill="hold" nodeType="clickEffect">
                                  <p:stCondLst>
                                    <p:cond delay="0"/>
                                  </p:stCondLst>
                                  <p:iterate type="lt">
                                    <p:tmPct val="10000"/>
                                  </p:iterate>
                                  <p:childTnLst>
                                    <p:set>
                                      <p:cBhvr>
                                        <p:cTn id="62" dur="1" fill="hold">
                                          <p:stCondLst>
                                            <p:cond delay="0"/>
                                          </p:stCondLst>
                                        </p:cTn>
                                        <p:tgtEl>
                                          <p:spTgt spid="39937">
                                            <p:txEl>
                                              <p:pRg st="8" end="8"/>
                                            </p:txEl>
                                          </p:spTgt>
                                        </p:tgtEl>
                                        <p:attrNameLst>
                                          <p:attrName>style.visibility</p:attrName>
                                        </p:attrNameLst>
                                      </p:cBhvr>
                                      <p:to>
                                        <p:strVal val="visible"/>
                                      </p:to>
                                    </p:set>
                                    <p:animEffect transition="in" filter="fade">
                                      <p:cBhvr>
                                        <p:cTn id="63" dur="1000"/>
                                        <p:tgtEl>
                                          <p:spTgt spid="39937">
                                            <p:txEl>
                                              <p:pRg st="8" end="8"/>
                                            </p:txEl>
                                          </p:spTgt>
                                        </p:tgtEl>
                                      </p:cBhvr>
                                    </p:animEffect>
                                    <p:anim calcmode="lin" valueType="num">
                                      <p:cBhvr>
                                        <p:cTn id="64" dur="1000" fill="hold"/>
                                        <p:tgtEl>
                                          <p:spTgt spid="39937">
                                            <p:txEl>
                                              <p:pRg st="8" end="8"/>
                                            </p:txEl>
                                          </p:spTgt>
                                        </p:tgtEl>
                                        <p:attrNameLst>
                                          <p:attrName>ppt_x</p:attrName>
                                        </p:attrNameLst>
                                      </p:cBhvr>
                                      <p:tavLst>
                                        <p:tav tm="0">
                                          <p:val>
                                            <p:strVal val="#ppt_x-.1"/>
                                          </p:val>
                                        </p:tav>
                                        <p:tav tm="100000">
                                          <p:val>
                                            <p:strVal val="#ppt_x"/>
                                          </p:val>
                                        </p:tav>
                                      </p:tavLst>
                                    </p:anim>
                                    <p:anim calcmode="lin" valueType="num">
                                      <p:cBhvr>
                                        <p:cTn id="65" dur="1000" fill="hold"/>
                                        <p:tgtEl>
                                          <p:spTgt spid="3993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0" presetClass="entr" presetSubtype="0" fill="hold" nodeType="clickEffect">
                                  <p:stCondLst>
                                    <p:cond delay="0"/>
                                  </p:stCondLst>
                                  <p:iterate type="lt">
                                    <p:tmPct val="10000"/>
                                  </p:iterate>
                                  <p:childTnLst>
                                    <p:set>
                                      <p:cBhvr>
                                        <p:cTn id="69" dur="1" fill="hold">
                                          <p:stCondLst>
                                            <p:cond delay="0"/>
                                          </p:stCondLst>
                                        </p:cTn>
                                        <p:tgtEl>
                                          <p:spTgt spid="39937">
                                            <p:txEl>
                                              <p:pRg st="9" end="9"/>
                                            </p:txEl>
                                          </p:spTgt>
                                        </p:tgtEl>
                                        <p:attrNameLst>
                                          <p:attrName>style.visibility</p:attrName>
                                        </p:attrNameLst>
                                      </p:cBhvr>
                                      <p:to>
                                        <p:strVal val="visible"/>
                                      </p:to>
                                    </p:set>
                                    <p:animEffect transition="in" filter="fade">
                                      <p:cBhvr>
                                        <p:cTn id="70" dur="1000"/>
                                        <p:tgtEl>
                                          <p:spTgt spid="39937">
                                            <p:txEl>
                                              <p:pRg st="9" end="9"/>
                                            </p:txEl>
                                          </p:spTgt>
                                        </p:tgtEl>
                                      </p:cBhvr>
                                    </p:animEffect>
                                    <p:anim calcmode="lin" valueType="num">
                                      <p:cBhvr>
                                        <p:cTn id="71" dur="1000" fill="hold"/>
                                        <p:tgtEl>
                                          <p:spTgt spid="39937">
                                            <p:txEl>
                                              <p:pRg st="9" end="9"/>
                                            </p:txEl>
                                          </p:spTgt>
                                        </p:tgtEl>
                                        <p:attrNameLst>
                                          <p:attrName>ppt_x</p:attrName>
                                        </p:attrNameLst>
                                      </p:cBhvr>
                                      <p:tavLst>
                                        <p:tav tm="0">
                                          <p:val>
                                            <p:strVal val="#ppt_x-.1"/>
                                          </p:val>
                                        </p:tav>
                                        <p:tav tm="100000">
                                          <p:val>
                                            <p:strVal val="#ppt_x"/>
                                          </p:val>
                                        </p:tav>
                                      </p:tavLst>
                                    </p:anim>
                                    <p:anim calcmode="lin" valueType="num">
                                      <p:cBhvr>
                                        <p:cTn id="72" dur="1000" fill="hold"/>
                                        <p:tgtEl>
                                          <p:spTgt spid="3993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0" presetClass="entr" presetSubtype="0" fill="hold" nodeType="clickEffect">
                                  <p:stCondLst>
                                    <p:cond delay="0"/>
                                  </p:stCondLst>
                                  <p:iterate type="lt">
                                    <p:tmPct val="10000"/>
                                  </p:iterate>
                                  <p:childTnLst>
                                    <p:set>
                                      <p:cBhvr>
                                        <p:cTn id="76" dur="1" fill="hold">
                                          <p:stCondLst>
                                            <p:cond delay="0"/>
                                          </p:stCondLst>
                                        </p:cTn>
                                        <p:tgtEl>
                                          <p:spTgt spid="39937">
                                            <p:txEl>
                                              <p:pRg st="10" end="10"/>
                                            </p:txEl>
                                          </p:spTgt>
                                        </p:tgtEl>
                                        <p:attrNameLst>
                                          <p:attrName>style.visibility</p:attrName>
                                        </p:attrNameLst>
                                      </p:cBhvr>
                                      <p:to>
                                        <p:strVal val="visible"/>
                                      </p:to>
                                    </p:set>
                                    <p:animEffect transition="in" filter="fade">
                                      <p:cBhvr>
                                        <p:cTn id="77" dur="1000"/>
                                        <p:tgtEl>
                                          <p:spTgt spid="39937">
                                            <p:txEl>
                                              <p:pRg st="10" end="10"/>
                                            </p:txEl>
                                          </p:spTgt>
                                        </p:tgtEl>
                                      </p:cBhvr>
                                    </p:animEffect>
                                    <p:anim calcmode="lin" valueType="num">
                                      <p:cBhvr>
                                        <p:cTn id="78" dur="1000" fill="hold"/>
                                        <p:tgtEl>
                                          <p:spTgt spid="39937">
                                            <p:txEl>
                                              <p:pRg st="10" end="10"/>
                                            </p:txEl>
                                          </p:spTgt>
                                        </p:tgtEl>
                                        <p:attrNameLst>
                                          <p:attrName>ppt_x</p:attrName>
                                        </p:attrNameLst>
                                      </p:cBhvr>
                                      <p:tavLst>
                                        <p:tav tm="0">
                                          <p:val>
                                            <p:strVal val="#ppt_x-.1"/>
                                          </p:val>
                                        </p:tav>
                                        <p:tav tm="100000">
                                          <p:val>
                                            <p:strVal val="#ppt_x"/>
                                          </p:val>
                                        </p:tav>
                                      </p:tavLst>
                                    </p:anim>
                                    <p:anim calcmode="lin" valueType="num">
                                      <p:cBhvr>
                                        <p:cTn id="79" dur="1000" fill="hold"/>
                                        <p:tgtEl>
                                          <p:spTgt spid="3993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0" presetClass="entr" presetSubtype="0" fill="hold" nodeType="clickEffect">
                                  <p:stCondLst>
                                    <p:cond delay="0"/>
                                  </p:stCondLst>
                                  <p:iterate type="lt">
                                    <p:tmPct val="10000"/>
                                  </p:iterate>
                                  <p:childTnLst>
                                    <p:set>
                                      <p:cBhvr>
                                        <p:cTn id="83" dur="1" fill="hold">
                                          <p:stCondLst>
                                            <p:cond delay="0"/>
                                          </p:stCondLst>
                                        </p:cTn>
                                        <p:tgtEl>
                                          <p:spTgt spid="39937">
                                            <p:txEl>
                                              <p:pRg st="11" end="11"/>
                                            </p:txEl>
                                          </p:spTgt>
                                        </p:tgtEl>
                                        <p:attrNameLst>
                                          <p:attrName>style.visibility</p:attrName>
                                        </p:attrNameLst>
                                      </p:cBhvr>
                                      <p:to>
                                        <p:strVal val="visible"/>
                                      </p:to>
                                    </p:set>
                                    <p:animEffect transition="in" filter="fade">
                                      <p:cBhvr>
                                        <p:cTn id="84" dur="1000"/>
                                        <p:tgtEl>
                                          <p:spTgt spid="39937">
                                            <p:txEl>
                                              <p:pRg st="11" end="11"/>
                                            </p:txEl>
                                          </p:spTgt>
                                        </p:tgtEl>
                                      </p:cBhvr>
                                    </p:animEffect>
                                    <p:anim calcmode="lin" valueType="num">
                                      <p:cBhvr>
                                        <p:cTn id="85" dur="1000" fill="hold"/>
                                        <p:tgtEl>
                                          <p:spTgt spid="39937">
                                            <p:txEl>
                                              <p:pRg st="11" end="11"/>
                                            </p:txEl>
                                          </p:spTgt>
                                        </p:tgtEl>
                                        <p:attrNameLst>
                                          <p:attrName>ppt_x</p:attrName>
                                        </p:attrNameLst>
                                      </p:cBhvr>
                                      <p:tavLst>
                                        <p:tav tm="0">
                                          <p:val>
                                            <p:strVal val="#ppt_x-.1"/>
                                          </p:val>
                                        </p:tav>
                                        <p:tav tm="100000">
                                          <p:val>
                                            <p:strVal val="#ppt_x"/>
                                          </p:val>
                                        </p:tav>
                                      </p:tavLst>
                                    </p:anim>
                                    <p:anim calcmode="lin" valueType="num">
                                      <p:cBhvr>
                                        <p:cTn id="86" dur="1000" fill="hold"/>
                                        <p:tgtEl>
                                          <p:spTgt spid="39937">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Rectangle 1"/>
          <p:cNvSpPr>
            <a:spLocks noChangeArrowheads="1"/>
          </p:cNvSpPr>
          <p:nvPr/>
        </p:nvSpPr>
        <p:spPr bwMode="auto">
          <a:xfrm>
            <a:off x="0" y="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3600" b="1" dirty="0" smtClean="0">
                <a:latin typeface="NikoshBAN" pitchFamily="2" charset="0"/>
                <a:cs typeface="NikoshBAN" pitchFamily="2" charset="0"/>
              </a:rPr>
              <a:t>৩৬/ এ ধরনের মনোভাবের ফলে জেলেরা  —</a:t>
            </a:r>
            <a:endParaRPr lang="en-US" sz="3600" b="1" dirty="0" smtClean="0">
              <a:latin typeface="NikoshBAN" pitchFamily="2" charset="0"/>
              <a:cs typeface="NikoshBAN" pitchFamily="2" charset="0"/>
            </a:endParaRPr>
          </a:p>
          <a:p>
            <a:pPr lvl="0"/>
            <a:r>
              <a:rPr lang="bn-BD" sz="3600" b="1" dirty="0" smtClean="0">
                <a:latin typeface="NikoshBAN" pitchFamily="2" charset="0"/>
                <a:cs typeface="NikoshBAN" pitchFamily="2" charset="0"/>
              </a:rPr>
              <a:t>নিজেদের আত্মসম্মান ও মর্যাদা হারাবে</a:t>
            </a:r>
            <a:endParaRPr lang="en-US" sz="3600" b="1" dirty="0" smtClean="0">
              <a:latin typeface="NikoshBAN" pitchFamily="2" charset="0"/>
              <a:cs typeface="NikoshBAN" pitchFamily="2" charset="0"/>
            </a:endParaRPr>
          </a:p>
          <a:p>
            <a:pPr lvl="0"/>
            <a:r>
              <a:rPr lang="bn-BD" sz="3600" b="1" dirty="0" smtClean="0">
                <a:latin typeface="NikoshBAN" pitchFamily="2" charset="0"/>
                <a:cs typeface="NikoshBAN" pitchFamily="2" charset="0"/>
              </a:rPr>
              <a:t>জাহান্নামের চিরস্থায়ী শাস্তির সম্মুখীন হবে</a:t>
            </a:r>
            <a:endParaRPr lang="en-US" sz="3600" b="1" dirty="0" smtClean="0">
              <a:latin typeface="NikoshBAN" pitchFamily="2" charset="0"/>
              <a:cs typeface="NikoshBAN" pitchFamily="2" charset="0"/>
            </a:endParaRPr>
          </a:p>
          <a:p>
            <a:pPr lvl="0"/>
            <a:r>
              <a:rPr lang="bn-BD" sz="3600" b="1" dirty="0" smtClean="0">
                <a:latin typeface="NikoshBAN" pitchFamily="2" charset="0"/>
                <a:cs typeface="NikoshBAN" pitchFamily="2" charset="0"/>
              </a:rPr>
              <a:t>মাছপ্রাপ্তি থেকে বঞ্চিত হবে</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নিচের কোনটি সঠিক?</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ক) </a:t>
            </a:r>
            <a:r>
              <a:rPr lang="en-US" sz="3600" b="1" dirty="0" err="1" smtClean="0">
                <a:latin typeface="NikoshBAN" pitchFamily="2" charset="0"/>
                <a:cs typeface="NikoshBAN" pitchFamily="2" charset="0"/>
              </a:rPr>
              <a:t>i</a:t>
            </a:r>
            <a:r>
              <a:rPr lang="en-US" sz="3600" b="1" dirty="0" smtClean="0">
                <a:latin typeface="NikoshBAN" pitchFamily="2" charset="0"/>
                <a:cs typeface="NikoshBAN" pitchFamily="2" charset="0"/>
              </a:rPr>
              <a:t> </a:t>
            </a:r>
            <a:r>
              <a:rPr lang="bn-BD" sz="3600" b="1" dirty="0" smtClean="0">
                <a:latin typeface="NikoshBAN" pitchFamily="2" charset="0"/>
                <a:cs typeface="NikoshBAN" pitchFamily="2" charset="0"/>
              </a:rPr>
              <a:t>ও ii খ) ii ও iii  গ) i ওiii ঘ) i,ii ও iii</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উত্তর- ক) </a:t>
            </a:r>
            <a:r>
              <a:rPr lang="en-US" sz="3600" b="1" dirty="0" err="1" smtClean="0">
                <a:latin typeface="NikoshBAN" pitchFamily="2" charset="0"/>
                <a:cs typeface="NikoshBAN" pitchFamily="2" charset="0"/>
              </a:rPr>
              <a:t>i</a:t>
            </a:r>
            <a:r>
              <a:rPr lang="en-US" sz="3600" b="1" dirty="0" smtClean="0">
                <a:latin typeface="NikoshBAN" pitchFamily="2" charset="0"/>
                <a:cs typeface="NikoshBAN" pitchFamily="2" charset="0"/>
              </a:rPr>
              <a:t> </a:t>
            </a:r>
            <a:r>
              <a:rPr lang="bn-BD" sz="3600" b="1" dirty="0" smtClean="0">
                <a:latin typeface="NikoshBAN" pitchFamily="2" charset="0"/>
                <a:cs typeface="NikoshBAN" pitchFamily="2" charset="0"/>
              </a:rPr>
              <a:t>ও ii</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নিচের উদ্দীপকটি পড় এবং ৩৭ ও৩৮ নং প্রশ্নের উত্তর দাও।</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জসিম একাধিকবার চাকুরির ইণ্টারভিউ দিয়ে কৃতকার্য হয়নি। অবশেষে খাজা বাবার কাছ থেকে তাবিজ সংগ্রহ করে তা ডান হাতে বেঁধে চাকুরির ইন্টারভিউ দিতে যায়।</a:t>
            </a:r>
            <a:endParaRPr lang="en-US" sz="36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9937">
                                            <p:txEl>
                                              <p:pRg st="0" end="0"/>
                                            </p:txEl>
                                          </p:spTgt>
                                        </p:tgtEl>
                                        <p:attrNameLst>
                                          <p:attrName>style.visibility</p:attrName>
                                        </p:attrNameLst>
                                      </p:cBhvr>
                                      <p:to>
                                        <p:strVal val="visible"/>
                                      </p:to>
                                    </p:set>
                                    <p:animEffect transition="in" filter="fade">
                                      <p:cBhvr>
                                        <p:cTn id="7" dur="1000"/>
                                        <p:tgtEl>
                                          <p:spTgt spid="39937">
                                            <p:txEl>
                                              <p:pRg st="0" end="0"/>
                                            </p:txEl>
                                          </p:spTgt>
                                        </p:tgtEl>
                                      </p:cBhvr>
                                    </p:animEffect>
                                    <p:anim calcmode="lin" valueType="num">
                                      <p:cBhvr>
                                        <p:cTn id="8" dur="1000" fill="hold"/>
                                        <p:tgtEl>
                                          <p:spTgt spid="3993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99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9937">
                                            <p:txEl>
                                              <p:pRg st="1" end="1"/>
                                            </p:txEl>
                                          </p:spTgt>
                                        </p:tgtEl>
                                        <p:attrNameLst>
                                          <p:attrName>style.visibility</p:attrName>
                                        </p:attrNameLst>
                                      </p:cBhvr>
                                      <p:to>
                                        <p:strVal val="visible"/>
                                      </p:to>
                                    </p:set>
                                    <p:animEffect transition="in" filter="fade">
                                      <p:cBhvr>
                                        <p:cTn id="14" dur="1000"/>
                                        <p:tgtEl>
                                          <p:spTgt spid="39937">
                                            <p:txEl>
                                              <p:pRg st="1" end="1"/>
                                            </p:txEl>
                                          </p:spTgt>
                                        </p:tgtEl>
                                      </p:cBhvr>
                                    </p:animEffect>
                                    <p:anim calcmode="lin" valueType="num">
                                      <p:cBhvr>
                                        <p:cTn id="15" dur="1000" fill="hold"/>
                                        <p:tgtEl>
                                          <p:spTgt spid="39937">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99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9937">
                                            <p:txEl>
                                              <p:pRg st="2" end="2"/>
                                            </p:txEl>
                                          </p:spTgt>
                                        </p:tgtEl>
                                        <p:attrNameLst>
                                          <p:attrName>style.visibility</p:attrName>
                                        </p:attrNameLst>
                                      </p:cBhvr>
                                      <p:to>
                                        <p:strVal val="visible"/>
                                      </p:to>
                                    </p:set>
                                    <p:animEffect transition="in" filter="fade">
                                      <p:cBhvr>
                                        <p:cTn id="21" dur="1000"/>
                                        <p:tgtEl>
                                          <p:spTgt spid="39937">
                                            <p:txEl>
                                              <p:pRg st="2" end="2"/>
                                            </p:txEl>
                                          </p:spTgt>
                                        </p:tgtEl>
                                      </p:cBhvr>
                                    </p:animEffect>
                                    <p:anim calcmode="lin" valueType="num">
                                      <p:cBhvr>
                                        <p:cTn id="22" dur="1000" fill="hold"/>
                                        <p:tgtEl>
                                          <p:spTgt spid="39937">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399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39937">
                                            <p:txEl>
                                              <p:pRg st="3" end="3"/>
                                            </p:txEl>
                                          </p:spTgt>
                                        </p:tgtEl>
                                        <p:attrNameLst>
                                          <p:attrName>style.visibility</p:attrName>
                                        </p:attrNameLst>
                                      </p:cBhvr>
                                      <p:to>
                                        <p:strVal val="visible"/>
                                      </p:to>
                                    </p:set>
                                    <p:animEffect transition="in" filter="fade">
                                      <p:cBhvr>
                                        <p:cTn id="28" dur="1000"/>
                                        <p:tgtEl>
                                          <p:spTgt spid="39937">
                                            <p:txEl>
                                              <p:pRg st="3" end="3"/>
                                            </p:txEl>
                                          </p:spTgt>
                                        </p:tgtEl>
                                      </p:cBhvr>
                                    </p:animEffect>
                                    <p:anim calcmode="lin" valueType="num">
                                      <p:cBhvr>
                                        <p:cTn id="29" dur="1000" fill="hold"/>
                                        <p:tgtEl>
                                          <p:spTgt spid="39937">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3993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39937">
                                            <p:txEl>
                                              <p:pRg st="4" end="4"/>
                                            </p:txEl>
                                          </p:spTgt>
                                        </p:tgtEl>
                                        <p:attrNameLst>
                                          <p:attrName>style.visibility</p:attrName>
                                        </p:attrNameLst>
                                      </p:cBhvr>
                                      <p:to>
                                        <p:strVal val="visible"/>
                                      </p:to>
                                    </p:set>
                                    <p:animEffect transition="in" filter="fade">
                                      <p:cBhvr>
                                        <p:cTn id="35" dur="1000"/>
                                        <p:tgtEl>
                                          <p:spTgt spid="39937">
                                            <p:txEl>
                                              <p:pRg st="4" end="4"/>
                                            </p:txEl>
                                          </p:spTgt>
                                        </p:tgtEl>
                                      </p:cBhvr>
                                    </p:animEffect>
                                    <p:anim calcmode="lin" valueType="num">
                                      <p:cBhvr>
                                        <p:cTn id="36" dur="1000" fill="hold"/>
                                        <p:tgtEl>
                                          <p:spTgt spid="39937">
                                            <p:txEl>
                                              <p:pRg st="4" end="4"/>
                                            </p:txEl>
                                          </p:spTgt>
                                        </p:tgtEl>
                                        <p:attrNameLst>
                                          <p:attrName>ppt_x</p:attrName>
                                        </p:attrNameLst>
                                      </p:cBhvr>
                                      <p:tavLst>
                                        <p:tav tm="0">
                                          <p:val>
                                            <p:strVal val="#ppt_x-.1"/>
                                          </p:val>
                                        </p:tav>
                                        <p:tav tm="100000">
                                          <p:val>
                                            <p:strVal val="#ppt_x"/>
                                          </p:val>
                                        </p:tav>
                                      </p:tavLst>
                                    </p:anim>
                                    <p:anim calcmode="lin" valueType="num">
                                      <p:cBhvr>
                                        <p:cTn id="37" dur="1000" fill="hold"/>
                                        <p:tgtEl>
                                          <p:spTgt spid="3993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39937">
                                            <p:txEl>
                                              <p:pRg st="5" end="5"/>
                                            </p:txEl>
                                          </p:spTgt>
                                        </p:tgtEl>
                                        <p:attrNameLst>
                                          <p:attrName>style.visibility</p:attrName>
                                        </p:attrNameLst>
                                      </p:cBhvr>
                                      <p:to>
                                        <p:strVal val="visible"/>
                                      </p:to>
                                    </p:set>
                                    <p:animEffect transition="in" filter="fade">
                                      <p:cBhvr>
                                        <p:cTn id="42" dur="1000"/>
                                        <p:tgtEl>
                                          <p:spTgt spid="39937">
                                            <p:txEl>
                                              <p:pRg st="5" end="5"/>
                                            </p:txEl>
                                          </p:spTgt>
                                        </p:tgtEl>
                                      </p:cBhvr>
                                    </p:animEffect>
                                    <p:anim calcmode="lin" valueType="num">
                                      <p:cBhvr>
                                        <p:cTn id="43" dur="1000" fill="hold"/>
                                        <p:tgtEl>
                                          <p:spTgt spid="39937">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3993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nodeType="clickEffect">
                                  <p:stCondLst>
                                    <p:cond delay="0"/>
                                  </p:stCondLst>
                                  <p:iterate type="lt">
                                    <p:tmPct val="10000"/>
                                  </p:iterate>
                                  <p:childTnLst>
                                    <p:set>
                                      <p:cBhvr>
                                        <p:cTn id="48" dur="1" fill="hold">
                                          <p:stCondLst>
                                            <p:cond delay="0"/>
                                          </p:stCondLst>
                                        </p:cTn>
                                        <p:tgtEl>
                                          <p:spTgt spid="39937">
                                            <p:txEl>
                                              <p:pRg st="6" end="6"/>
                                            </p:txEl>
                                          </p:spTgt>
                                        </p:tgtEl>
                                        <p:attrNameLst>
                                          <p:attrName>style.visibility</p:attrName>
                                        </p:attrNameLst>
                                      </p:cBhvr>
                                      <p:to>
                                        <p:strVal val="visible"/>
                                      </p:to>
                                    </p:set>
                                    <p:animEffect transition="in" filter="fade">
                                      <p:cBhvr>
                                        <p:cTn id="49" dur="1000"/>
                                        <p:tgtEl>
                                          <p:spTgt spid="39937">
                                            <p:txEl>
                                              <p:pRg st="6" end="6"/>
                                            </p:txEl>
                                          </p:spTgt>
                                        </p:tgtEl>
                                      </p:cBhvr>
                                    </p:animEffect>
                                    <p:anim calcmode="lin" valueType="num">
                                      <p:cBhvr>
                                        <p:cTn id="50" dur="1000" fill="hold"/>
                                        <p:tgtEl>
                                          <p:spTgt spid="39937">
                                            <p:txEl>
                                              <p:pRg st="6" end="6"/>
                                            </p:txEl>
                                          </p:spTgt>
                                        </p:tgtEl>
                                        <p:attrNameLst>
                                          <p:attrName>ppt_x</p:attrName>
                                        </p:attrNameLst>
                                      </p:cBhvr>
                                      <p:tavLst>
                                        <p:tav tm="0">
                                          <p:val>
                                            <p:strVal val="#ppt_x-.1"/>
                                          </p:val>
                                        </p:tav>
                                        <p:tav tm="100000">
                                          <p:val>
                                            <p:strVal val="#ppt_x"/>
                                          </p:val>
                                        </p:tav>
                                      </p:tavLst>
                                    </p:anim>
                                    <p:anim calcmode="lin" valueType="num">
                                      <p:cBhvr>
                                        <p:cTn id="51" dur="1000" fill="hold"/>
                                        <p:tgtEl>
                                          <p:spTgt spid="3993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nodeType="clickEffect">
                                  <p:stCondLst>
                                    <p:cond delay="0"/>
                                  </p:stCondLst>
                                  <p:iterate type="lt">
                                    <p:tmPct val="10000"/>
                                  </p:iterate>
                                  <p:childTnLst>
                                    <p:set>
                                      <p:cBhvr>
                                        <p:cTn id="55" dur="1" fill="hold">
                                          <p:stCondLst>
                                            <p:cond delay="0"/>
                                          </p:stCondLst>
                                        </p:cTn>
                                        <p:tgtEl>
                                          <p:spTgt spid="39937">
                                            <p:txEl>
                                              <p:pRg st="7" end="7"/>
                                            </p:txEl>
                                          </p:spTgt>
                                        </p:tgtEl>
                                        <p:attrNameLst>
                                          <p:attrName>style.visibility</p:attrName>
                                        </p:attrNameLst>
                                      </p:cBhvr>
                                      <p:to>
                                        <p:strVal val="visible"/>
                                      </p:to>
                                    </p:set>
                                    <p:animEffect transition="in" filter="fade">
                                      <p:cBhvr>
                                        <p:cTn id="56" dur="1000"/>
                                        <p:tgtEl>
                                          <p:spTgt spid="39937">
                                            <p:txEl>
                                              <p:pRg st="7" end="7"/>
                                            </p:txEl>
                                          </p:spTgt>
                                        </p:tgtEl>
                                      </p:cBhvr>
                                    </p:animEffect>
                                    <p:anim calcmode="lin" valueType="num">
                                      <p:cBhvr>
                                        <p:cTn id="57" dur="1000" fill="hold"/>
                                        <p:tgtEl>
                                          <p:spTgt spid="39937">
                                            <p:txEl>
                                              <p:pRg st="7" end="7"/>
                                            </p:txEl>
                                          </p:spTgt>
                                        </p:tgtEl>
                                        <p:attrNameLst>
                                          <p:attrName>ppt_x</p:attrName>
                                        </p:attrNameLst>
                                      </p:cBhvr>
                                      <p:tavLst>
                                        <p:tav tm="0">
                                          <p:val>
                                            <p:strVal val="#ppt_x-.1"/>
                                          </p:val>
                                        </p:tav>
                                        <p:tav tm="100000">
                                          <p:val>
                                            <p:strVal val="#ppt_x"/>
                                          </p:val>
                                        </p:tav>
                                      </p:tavLst>
                                    </p:anim>
                                    <p:anim calcmode="lin" valueType="num">
                                      <p:cBhvr>
                                        <p:cTn id="58" dur="1000" fill="hold"/>
                                        <p:tgtEl>
                                          <p:spTgt spid="3993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0" presetClass="entr" presetSubtype="0" fill="hold" nodeType="clickEffect">
                                  <p:stCondLst>
                                    <p:cond delay="0"/>
                                  </p:stCondLst>
                                  <p:iterate type="lt">
                                    <p:tmPct val="10000"/>
                                  </p:iterate>
                                  <p:childTnLst>
                                    <p:set>
                                      <p:cBhvr>
                                        <p:cTn id="62" dur="1" fill="hold">
                                          <p:stCondLst>
                                            <p:cond delay="0"/>
                                          </p:stCondLst>
                                        </p:cTn>
                                        <p:tgtEl>
                                          <p:spTgt spid="39937">
                                            <p:txEl>
                                              <p:pRg st="8" end="8"/>
                                            </p:txEl>
                                          </p:spTgt>
                                        </p:tgtEl>
                                        <p:attrNameLst>
                                          <p:attrName>style.visibility</p:attrName>
                                        </p:attrNameLst>
                                      </p:cBhvr>
                                      <p:to>
                                        <p:strVal val="visible"/>
                                      </p:to>
                                    </p:set>
                                    <p:animEffect transition="in" filter="fade">
                                      <p:cBhvr>
                                        <p:cTn id="63" dur="1000"/>
                                        <p:tgtEl>
                                          <p:spTgt spid="39937">
                                            <p:txEl>
                                              <p:pRg st="8" end="8"/>
                                            </p:txEl>
                                          </p:spTgt>
                                        </p:tgtEl>
                                      </p:cBhvr>
                                    </p:animEffect>
                                    <p:anim calcmode="lin" valueType="num">
                                      <p:cBhvr>
                                        <p:cTn id="64" dur="1000" fill="hold"/>
                                        <p:tgtEl>
                                          <p:spTgt spid="39937">
                                            <p:txEl>
                                              <p:pRg st="8" end="8"/>
                                            </p:txEl>
                                          </p:spTgt>
                                        </p:tgtEl>
                                        <p:attrNameLst>
                                          <p:attrName>ppt_x</p:attrName>
                                        </p:attrNameLst>
                                      </p:cBhvr>
                                      <p:tavLst>
                                        <p:tav tm="0">
                                          <p:val>
                                            <p:strVal val="#ppt_x-.1"/>
                                          </p:val>
                                        </p:tav>
                                        <p:tav tm="100000">
                                          <p:val>
                                            <p:strVal val="#ppt_x"/>
                                          </p:val>
                                        </p:tav>
                                      </p:tavLst>
                                    </p:anim>
                                    <p:anim calcmode="lin" valueType="num">
                                      <p:cBhvr>
                                        <p:cTn id="65" dur="1000" fill="hold"/>
                                        <p:tgtEl>
                                          <p:spTgt spid="3993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Rectangle 1"/>
          <p:cNvSpPr>
            <a:spLocks noChangeArrowheads="1"/>
          </p:cNvSpPr>
          <p:nvPr/>
        </p:nvSpPr>
        <p:spPr bwMode="auto">
          <a:xfrm>
            <a:off x="0" y="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4800" b="1" dirty="0" smtClean="0">
                <a:latin typeface="NikoshBAN" pitchFamily="2" charset="0"/>
                <a:cs typeface="NikoshBAN" pitchFamily="2" charset="0"/>
              </a:rPr>
              <a:t>৩৭/ উদ্দীপকে বর্ণিত জসিম সাহেবের তাবিজ পরিধানের মনোভাব কীসের শামিল?</a:t>
            </a:r>
            <a:endParaRPr lang="en-US" sz="4800" b="1" dirty="0" smtClean="0">
              <a:latin typeface="NikoshBAN" pitchFamily="2" charset="0"/>
              <a:cs typeface="NikoshBAN" pitchFamily="2" charset="0"/>
            </a:endParaRPr>
          </a:p>
          <a:p>
            <a:r>
              <a:rPr lang="bn-BD" sz="4800" b="1" dirty="0" smtClean="0">
                <a:latin typeface="NikoshBAN" pitchFamily="2" charset="0"/>
                <a:cs typeface="NikoshBAN" pitchFamily="2" charset="0"/>
              </a:rPr>
              <a:t>ক) কুফর খ) শিরক গ) নিফাক ঘ) ফিসক</a:t>
            </a:r>
            <a:endParaRPr lang="en-US" sz="4800" b="1" dirty="0" smtClean="0">
              <a:latin typeface="NikoshBAN" pitchFamily="2" charset="0"/>
              <a:cs typeface="NikoshBAN" pitchFamily="2" charset="0"/>
            </a:endParaRPr>
          </a:p>
          <a:p>
            <a:r>
              <a:rPr lang="bn-BD" sz="4800" b="1" dirty="0" smtClean="0">
                <a:latin typeface="NikoshBAN" pitchFamily="2" charset="0"/>
                <a:cs typeface="NikoshBAN" pitchFamily="2" charset="0"/>
              </a:rPr>
              <a:t>উত্তর-খ) শিরক।</a:t>
            </a:r>
            <a:endParaRPr lang="en-US" sz="4800" b="1" dirty="0" smtClean="0">
              <a:latin typeface="NikoshBAN" pitchFamily="2" charset="0"/>
              <a:cs typeface="NikoshBAN" pitchFamily="2" charset="0"/>
            </a:endParaRPr>
          </a:p>
          <a:p>
            <a:r>
              <a:rPr lang="bn-BD" sz="4800" b="1" dirty="0" smtClean="0">
                <a:latin typeface="NikoshBAN" pitchFamily="2" charset="0"/>
                <a:cs typeface="NikoshBAN" pitchFamily="2" charset="0"/>
              </a:rPr>
              <a:t>৩৮/ এ রূপ করার কারণে জসিম সাহেব কী বলে পরিগণিত হবেন?</a:t>
            </a:r>
            <a:endParaRPr lang="en-US" sz="4800" b="1" dirty="0" smtClean="0">
              <a:latin typeface="NikoshBAN" pitchFamily="2" charset="0"/>
              <a:cs typeface="NikoshBAN" pitchFamily="2" charset="0"/>
            </a:endParaRPr>
          </a:p>
          <a:p>
            <a:r>
              <a:rPr lang="bn-BD" sz="4800" b="1" dirty="0" smtClean="0">
                <a:latin typeface="NikoshBAN" pitchFamily="2" charset="0"/>
                <a:cs typeface="NikoshBAN" pitchFamily="2" charset="0"/>
              </a:rPr>
              <a:t>ক) বেইমান খ) কাফির গ) মুশরিক ঘ) মুনাফিক</a:t>
            </a:r>
            <a:endParaRPr lang="en-US" sz="4800" b="1" dirty="0" smtClean="0">
              <a:latin typeface="NikoshBAN" pitchFamily="2" charset="0"/>
              <a:cs typeface="NikoshBAN" pitchFamily="2" charset="0"/>
            </a:endParaRPr>
          </a:p>
          <a:p>
            <a:r>
              <a:rPr lang="bn-BD" sz="4800" b="1" dirty="0" smtClean="0">
                <a:latin typeface="NikoshBAN" pitchFamily="2" charset="0"/>
                <a:cs typeface="NikoshBAN" pitchFamily="2" charset="0"/>
              </a:rPr>
              <a:t>উত্তর- খ) কাফির।</a:t>
            </a:r>
            <a:endParaRPr lang="en-US" sz="4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9937">
                                            <p:txEl>
                                              <p:pRg st="0" end="0"/>
                                            </p:txEl>
                                          </p:spTgt>
                                        </p:tgtEl>
                                        <p:attrNameLst>
                                          <p:attrName>style.visibility</p:attrName>
                                        </p:attrNameLst>
                                      </p:cBhvr>
                                      <p:to>
                                        <p:strVal val="visible"/>
                                      </p:to>
                                    </p:set>
                                    <p:animEffect transition="in" filter="fade">
                                      <p:cBhvr>
                                        <p:cTn id="7" dur="1000"/>
                                        <p:tgtEl>
                                          <p:spTgt spid="39937">
                                            <p:txEl>
                                              <p:pRg st="0" end="0"/>
                                            </p:txEl>
                                          </p:spTgt>
                                        </p:tgtEl>
                                      </p:cBhvr>
                                    </p:animEffect>
                                    <p:anim calcmode="lin" valueType="num">
                                      <p:cBhvr>
                                        <p:cTn id="8" dur="1000" fill="hold"/>
                                        <p:tgtEl>
                                          <p:spTgt spid="3993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99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9937">
                                            <p:txEl>
                                              <p:pRg st="1" end="1"/>
                                            </p:txEl>
                                          </p:spTgt>
                                        </p:tgtEl>
                                        <p:attrNameLst>
                                          <p:attrName>style.visibility</p:attrName>
                                        </p:attrNameLst>
                                      </p:cBhvr>
                                      <p:to>
                                        <p:strVal val="visible"/>
                                      </p:to>
                                    </p:set>
                                    <p:animEffect transition="in" filter="fade">
                                      <p:cBhvr>
                                        <p:cTn id="14" dur="1000"/>
                                        <p:tgtEl>
                                          <p:spTgt spid="39937">
                                            <p:txEl>
                                              <p:pRg st="1" end="1"/>
                                            </p:txEl>
                                          </p:spTgt>
                                        </p:tgtEl>
                                      </p:cBhvr>
                                    </p:animEffect>
                                    <p:anim calcmode="lin" valueType="num">
                                      <p:cBhvr>
                                        <p:cTn id="15" dur="1000" fill="hold"/>
                                        <p:tgtEl>
                                          <p:spTgt spid="39937">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99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9937">
                                            <p:txEl>
                                              <p:pRg st="2" end="2"/>
                                            </p:txEl>
                                          </p:spTgt>
                                        </p:tgtEl>
                                        <p:attrNameLst>
                                          <p:attrName>style.visibility</p:attrName>
                                        </p:attrNameLst>
                                      </p:cBhvr>
                                      <p:to>
                                        <p:strVal val="visible"/>
                                      </p:to>
                                    </p:set>
                                    <p:animEffect transition="in" filter="fade">
                                      <p:cBhvr>
                                        <p:cTn id="21" dur="1000"/>
                                        <p:tgtEl>
                                          <p:spTgt spid="39937">
                                            <p:txEl>
                                              <p:pRg st="2" end="2"/>
                                            </p:txEl>
                                          </p:spTgt>
                                        </p:tgtEl>
                                      </p:cBhvr>
                                    </p:animEffect>
                                    <p:anim calcmode="lin" valueType="num">
                                      <p:cBhvr>
                                        <p:cTn id="22" dur="1000" fill="hold"/>
                                        <p:tgtEl>
                                          <p:spTgt spid="39937">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399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39937">
                                            <p:txEl>
                                              <p:pRg st="3" end="3"/>
                                            </p:txEl>
                                          </p:spTgt>
                                        </p:tgtEl>
                                        <p:attrNameLst>
                                          <p:attrName>style.visibility</p:attrName>
                                        </p:attrNameLst>
                                      </p:cBhvr>
                                      <p:to>
                                        <p:strVal val="visible"/>
                                      </p:to>
                                    </p:set>
                                    <p:animEffect transition="in" filter="fade">
                                      <p:cBhvr>
                                        <p:cTn id="28" dur="1000"/>
                                        <p:tgtEl>
                                          <p:spTgt spid="39937">
                                            <p:txEl>
                                              <p:pRg st="3" end="3"/>
                                            </p:txEl>
                                          </p:spTgt>
                                        </p:tgtEl>
                                      </p:cBhvr>
                                    </p:animEffect>
                                    <p:anim calcmode="lin" valueType="num">
                                      <p:cBhvr>
                                        <p:cTn id="29" dur="1000" fill="hold"/>
                                        <p:tgtEl>
                                          <p:spTgt spid="39937">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3993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39937">
                                            <p:txEl>
                                              <p:pRg st="4" end="4"/>
                                            </p:txEl>
                                          </p:spTgt>
                                        </p:tgtEl>
                                        <p:attrNameLst>
                                          <p:attrName>style.visibility</p:attrName>
                                        </p:attrNameLst>
                                      </p:cBhvr>
                                      <p:to>
                                        <p:strVal val="visible"/>
                                      </p:to>
                                    </p:set>
                                    <p:animEffect transition="in" filter="fade">
                                      <p:cBhvr>
                                        <p:cTn id="35" dur="1000"/>
                                        <p:tgtEl>
                                          <p:spTgt spid="39937">
                                            <p:txEl>
                                              <p:pRg st="4" end="4"/>
                                            </p:txEl>
                                          </p:spTgt>
                                        </p:tgtEl>
                                      </p:cBhvr>
                                    </p:animEffect>
                                    <p:anim calcmode="lin" valueType="num">
                                      <p:cBhvr>
                                        <p:cTn id="36" dur="1000" fill="hold"/>
                                        <p:tgtEl>
                                          <p:spTgt spid="39937">
                                            <p:txEl>
                                              <p:pRg st="4" end="4"/>
                                            </p:txEl>
                                          </p:spTgt>
                                        </p:tgtEl>
                                        <p:attrNameLst>
                                          <p:attrName>ppt_x</p:attrName>
                                        </p:attrNameLst>
                                      </p:cBhvr>
                                      <p:tavLst>
                                        <p:tav tm="0">
                                          <p:val>
                                            <p:strVal val="#ppt_x-.1"/>
                                          </p:val>
                                        </p:tav>
                                        <p:tav tm="100000">
                                          <p:val>
                                            <p:strVal val="#ppt_x"/>
                                          </p:val>
                                        </p:tav>
                                      </p:tavLst>
                                    </p:anim>
                                    <p:anim calcmode="lin" valueType="num">
                                      <p:cBhvr>
                                        <p:cTn id="37" dur="1000" fill="hold"/>
                                        <p:tgtEl>
                                          <p:spTgt spid="3993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39937">
                                            <p:txEl>
                                              <p:pRg st="5" end="5"/>
                                            </p:txEl>
                                          </p:spTgt>
                                        </p:tgtEl>
                                        <p:attrNameLst>
                                          <p:attrName>style.visibility</p:attrName>
                                        </p:attrNameLst>
                                      </p:cBhvr>
                                      <p:to>
                                        <p:strVal val="visible"/>
                                      </p:to>
                                    </p:set>
                                    <p:animEffect transition="in" filter="fade">
                                      <p:cBhvr>
                                        <p:cTn id="42" dur="1000"/>
                                        <p:tgtEl>
                                          <p:spTgt spid="39937">
                                            <p:txEl>
                                              <p:pRg st="5" end="5"/>
                                            </p:txEl>
                                          </p:spTgt>
                                        </p:tgtEl>
                                      </p:cBhvr>
                                    </p:animEffect>
                                    <p:anim calcmode="lin" valueType="num">
                                      <p:cBhvr>
                                        <p:cTn id="43" dur="1000" fill="hold"/>
                                        <p:tgtEl>
                                          <p:spTgt spid="39937">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3993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6600" dirty="0" smtClean="0">
                <a:latin typeface="NikoshBAN" pitchFamily="2" charset="0"/>
                <a:cs typeface="NikoshBAN" pitchFamily="2" charset="0"/>
              </a:rPr>
              <a:t>আল-বিদা আল-বিদা</a:t>
            </a:r>
            <a:endParaRPr lang="en-US" sz="16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repeatCount="300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100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100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5400" b="1" dirty="0" smtClean="0">
              <a:solidFill>
                <a:schemeClr val="tx1"/>
              </a:solidFill>
              <a:latin typeface="NikoshBAN" pitchFamily="2" charset="0"/>
              <a:cs typeface="NikoshBAN" pitchFamily="2" charset="0"/>
            </a:endParaRPr>
          </a:p>
          <a:p>
            <a:pPr algn="ctr"/>
            <a:r>
              <a:rPr lang="bn-BD" sz="5400" b="1" dirty="0" smtClean="0">
                <a:solidFill>
                  <a:schemeClr val="tx1"/>
                </a:solidFill>
                <a:latin typeface="NikoshBAN" pitchFamily="2" charset="0"/>
                <a:cs typeface="NikoshBAN" pitchFamily="2" charset="0"/>
              </a:rPr>
              <a:t>মোহাম্মদ আইউব আলী</a:t>
            </a:r>
          </a:p>
          <a:p>
            <a:pPr algn="ctr"/>
            <a:r>
              <a:rPr lang="bn-BD" sz="5400" b="1" dirty="0" smtClean="0">
                <a:solidFill>
                  <a:schemeClr val="tx1"/>
                </a:solidFill>
                <a:latin typeface="NikoshBAN" pitchFamily="2" charset="0"/>
                <a:cs typeface="NikoshBAN" pitchFamily="2" charset="0"/>
              </a:rPr>
              <a:t>সিনিয়র শিক্ষক</a:t>
            </a:r>
          </a:p>
          <a:p>
            <a:pPr algn="ctr"/>
            <a:r>
              <a:rPr lang="bn-BD" sz="5400" b="1" dirty="0" smtClean="0">
                <a:solidFill>
                  <a:schemeClr val="tx1"/>
                </a:solidFill>
                <a:latin typeface="NikoshBAN" pitchFamily="2" charset="0"/>
                <a:cs typeface="NikoshBAN" pitchFamily="2" charset="0"/>
              </a:rPr>
              <a:t>আর, এম, হাট কে, উচ্চ বিদ্যালয়</a:t>
            </a:r>
          </a:p>
          <a:p>
            <a:pPr algn="ctr"/>
            <a:r>
              <a:rPr lang="bn-BD" sz="5400" b="1" dirty="0" smtClean="0">
                <a:solidFill>
                  <a:schemeClr val="tx1"/>
                </a:solidFill>
                <a:latin typeface="NikoshBAN" pitchFamily="2" charset="0"/>
                <a:cs typeface="NikoshBAN" pitchFamily="2" charset="0"/>
              </a:rPr>
              <a:t>মতিগঞ্জ-সোনাগাজী-ফেনী।</a:t>
            </a:r>
            <a:endParaRPr lang="en-US" sz="5400" b="1" dirty="0">
              <a:solidFill>
                <a:schemeClr val="tx1"/>
              </a:solidFill>
              <a:latin typeface="NikoshBAN" pitchFamily="2" charset="0"/>
              <a:cs typeface="NikoshBAN" pitchFamily="2" charset="0"/>
            </a:endParaRPr>
          </a:p>
        </p:txBody>
      </p:sp>
      <p:pic>
        <p:nvPicPr>
          <p:cNvPr id="1026" name="Picture 2" descr="C:\Users\User\Pictures\ID\02.JPG"/>
          <p:cNvPicPr>
            <a:picLocks noChangeAspect="1" noChangeArrowheads="1"/>
          </p:cNvPicPr>
          <p:nvPr/>
        </p:nvPicPr>
        <p:blipFill>
          <a:blip r:embed="rId3"/>
          <a:srcRect/>
          <a:stretch>
            <a:fillRect/>
          </a:stretch>
        </p:blipFill>
        <p:spPr bwMode="auto">
          <a:xfrm>
            <a:off x="3733800" y="0"/>
            <a:ext cx="1447800" cy="193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1000" fill="hold"/>
                                        <p:tgtEl>
                                          <p:spTgt spid="2">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1000" fill="hold"/>
                                        <p:tgtEl>
                                          <p:spTgt spid="2">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1" name="Rectangle 1"/>
          <p:cNvSpPr>
            <a:spLocks noChangeArrowheads="1"/>
          </p:cNvSpPr>
          <p:nvPr/>
        </p:nvSpPr>
        <p:spPr bwMode="auto">
          <a:xfrm>
            <a:off x="0" y="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4800" b="1" dirty="0" smtClean="0">
                <a:latin typeface="NikoshBAN" pitchFamily="2" charset="0"/>
                <a:cs typeface="NikoshBAN" pitchFamily="2" charset="0"/>
              </a:rPr>
              <a:t>প্রিয় নবম-দশম শ্রেণির শিক্ষার্থীবৃন্দ তোমাদের ইসলাম ও নৈতিক শিক্ষা বিষয়ের অধ্যায়-১-পাঠ-৭-শিরক সম্পর্কে কয়েকটি বহুনির্বাচনী প্রশ্নোত্তর আফলোড করলাম। তোমরা বাড়িতে এগুলো অনুশীলন করবে। আশা করি তোমরা উপকৃত হবে ইনশাআল্লাহ। মোহাম্মদ </a:t>
            </a:r>
            <a:r>
              <a:rPr lang="bn-BD" sz="4800" b="1" smtClean="0">
                <a:latin typeface="NikoshBAN" pitchFamily="2" charset="0"/>
                <a:cs typeface="NikoshBAN" pitchFamily="2" charset="0"/>
              </a:rPr>
              <a:t>আইউব আলী-সিনিয়র </a:t>
            </a:r>
            <a:r>
              <a:rPr lang="bn-BD" sz="4800" b="1" dirty="0" smtClean="0">
                <a:latin typeface="NikoshBAN" pitchFamily="2" charset="0"/>
                <a:cs typeface="NikoshBAN" pitchFamily="2" charset="0"/>
              </a:rPr>
              <a:t>শিক্ষক-আর এম হাট কে উচ্চ বিদ্যালয়-মতিগঞ্জ-সোনাগাজী-ফেনী।</a:t>
            </a:r>
            <a:endParaRPr lang="en-US" sz="4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0961">
                                            <p:txEl>
                                              <p:pRg st="0" end="0"/>
                                            </p:txEl>
                                          </p:spTgt>
                                        </p:tgtEl>
                                        <p:attrNameLst>
                                          <p:attrName>style.visibility</p:attrName>
                                        </p:attrNameLst>
                                      </p:cBhvr>
                                      <p:to>
                                        <p:strVal val="visible"/>
                                      </p:to>
                                    </p:set>
                                    <p:anim calcmode="discrete" valueType="clr">
                                      <p:cBhvr override="childStyle">
                                        <p:cTn id="7" dur="80"/>
                                        <p:tgtEl>
                                          <p:spTgt spid="4096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6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096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5" name="Rectangle 1"/>
          <p:cNvSpPr>
            <a:spLocks noChangeArrowheads="1"/>
          </p:cNvSpPr>
          <p:nvPr/>
        </p:nvSpPr>
        <p:spPr bwMode="auto">
          <a:xfrm>
            <a:off x="0" y="0"/>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3600" b="1" dirty="0" smtClean="0">
                <a:latin typeface="NikoshBAN" pitchFamily="2" charset="0"/>
                <a:cs typeface="NikoshBAN" pitchFamily="2" charset="0"/>
              </a:rPr>
              <a:t>অধ্যায়-১-পাঠ-৭</a:t>
            </a:r>
            <a:r>
              <a:rPr lang="en-US" sz="3600" b="1" dirty="0" smtClean="0">
                <a:latin typeface="NikoshBAN" pitchFamily="2" charset="0"/>
                <a:cs typeface="NikoshBAN" pitchFamily="2" charset="0"/>
              </a:rPr>
              <a:t>-</a:t>
            </a:r>
            <a:r>
              <a:rPr lang="bn-BD" sz="3600" b="1" dirty="0" smtClean="0">
                <a:latin typeface="NikoshBAN" pitchFamily="2" charset="0"/>
                <a:cs typeface="NikoshBAN" pitchFamily="2" charset="0"/>
              </a:rPr>
              <a:t>শিরক</a:t>
            </a:r>
            <a:r>
              <a:rPr lang="hi-IN" sz="3600" b="1" dirty="0" smtClean="0">
                <a:latin typeface="NikoshBAN" pitchFamily="2" charset="0"/>
                <a:cs typeface="NikoshBAN" pitchFamily="2" charset="0"/>
              </a:rPr>
              <a:t>।</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১/ তাওহিদের বিপরীত কোনটি?</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ক) শিরক খ) কুফর গ) ফিসক ঘ) নিফাক</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উত্তর- ক) শিরক।</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২/ শিরক শব্দের অর্থ কী?</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ক) আল্লাহকে অবিশ্বাস করা খ) অংশীবাদ সাব্যাস্ত করা</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গ) আল্লাহ্‌র অকৃতজ্ঞ হওয়া ঘ) আল্লাহকে অস্বীকার করা</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উত্তর- খ) অংশীবাদ সাব্যাস্ত করা।</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৩/ ইসলামী পরিভাষায় কাউকে আল্লাহ্‌র সমকক্ষ মনে করাকে কী বলা হয়?</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ক) কুফর খ) শিরক গ) নিফাক ঘ) ফিসক</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উত্তর-  খ) শিরক।</a:t>
            </a:r>
            <a:endParaRPr lang="en-US" sz="36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6625">
                                            <p:txEl>
                                              <p:pRg st="0" end="0"/>
                                            </p:txEl>
                                          </p:spTgt>
                                        </p:tgtEl>
                                        <p:attrNameLst>
                                          <p:attrName>style.visibility</p:attrName>
                                        </p:attrNameLst>
                                      </p:cBhvr>
                                      <p:to>
                                        <p:strVal val="visible"/>
                                      </p:to>
                                    </p:set>
                                    <p:anim calcmode="discrete" valueType="clr">
                                      <p:cBhvr override="childStyle">
                                        <p:cTn id="7" dur="80"/>
                                        <p:tgtEl>
                                          <p:spTgt spid="2662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662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6625">
                                            <p:txEl>
                                              <p:pRg st="1" end="1"/>
                                            </p:txEl>
                                          </p:spTgt>
                                        </p:tgtEl>
                                        <p:attrNameLst>
                                          <p:attrName>style.visibility</p:attrName>
                                        </p:attrNameLst>
                                      </p:cBhvr>
                                      <p:to>
                                        <p:strVal val="visible"/>
                                      </p:to>
                                    </p:set>
                                    <p:anim calcmode="discrete" valueType="clr">
                                      <p:cBhvr override="childStyle">
                                        <p:cTn id="14" dur="80"/>
                                        <p:tgtEl>
                                          <p:spTgt spid="2662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6625">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26625">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26625">
                                            <p:txEl>
                                              <p:pRg st="2" end="2"/>
                                            </p:txEl>
                                          </p:spTgt>
                                        </p:tgtEl>
                                        <p:attrNameLst>
                                          <p:attrName>style.visibility</p:attrName>
                                        </p:attrNameLst>
                                      </p:cBhvr>
                                      <p:to>
                                        <p:strVal val="visible"/>
                                      </p:to>
                                    </p:set>
                                    <p:anim calcmode="discrete" valueType="clr">
                                      <p:cBhvr override="childStyle">
                                        <p:cTn id="21" dur="80"/>
                                        <p:tgtEl>
                                          <p:spTgt spid="2662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6625">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26625">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26625">
                                            <p:txEl>
                                              <p:pRg st="3" end="3"/>
                                            </p:txEl>
                                          </p:spTgt>
                                        </p:tgtEl>
                                        <p:attrNameLst>
                                          <p:attrName>style.visibility</p:attrName>
                                        </p:attrNameLst>
                                      </p:cBhvr>
                                      <p:to>
                                        <p:strVal val="visible"/>
                                      </p:to>
                                    </p:set>
                                    <p:anim calcmode="discrete" valueType="clr">
                                      <p:cBhvr override="childStyle">
                                        <p:cTn id="28" dur="80"/>
                                        <p:tgtEl>
                                          <p:spTgt spid="2662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6625">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26625">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26625">
                                            <p:txEl>
                                              <p:pRg st="4" end="4"/>
                                            </p:txEl>
                                          </p:spTgt>
                                        </p:tgtEl>
                                        <p:attrNameLst>
                                          <p:attrName>style.visibility</p:attrName>
                                        </p:attrNameLst>
                                      </p:cBhvr>
                                      <p:to>
                                        <p:strVal val="visible"/>
                                      </p:to>
                                    </p:set>
                                    <p:anim calcmode="discrete" valueType="clr">
                                      <p:cBhvr override="childStyle">
                                        <p:cTn id="35" dur="80"/>
                                        <p:tgtEl>
                                          <p:spTgt spid="2662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6625">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26625">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26625">
                                            <p:txEl>
                                              <p:pRg st="5" end="5"/>
                                            </p:txEl>
                                          </p:spTgt>
                                        </p:tgtEl>
                                        <p:attrNameLst>
                                          <p:attrName>style.visibility</p:attrName>
                                        </p:attrNameLst>
                                      </p:cBhvr>
                                      <p:to>
                                        <p:strVal val="visible"/>
                                      </p:to>
                                    </p:set>
                                    <p:anim calcmode="discrete" valueType="clr">
                                      <p:cBhvr override="childStyle">
                                        <p:cTn id="42" dur="80"/>
                                        <p:tgtEl>
                                          <p:spTgt spid="2662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6625">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26625">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26625">
                                            <p:txEl>
                                              <p:pRg st="6" end="6"/>
                                            </p:txEl>
                                          </p:spTgt>
                                        </p:tgtEl>
                                        <p:attrNameLst>
                                          <p:attrName>style.visibility</p:attrName>
                                        </p:attrNameLst>
                                      </p:cBhvr>
                                      <p:to>
                                        <p:strVal val="visible"/>
                                      </p:to>
                                    </p:set>
                                    <p:anim calcmode="discrete" valueType="clr">
                                      <p:cBhvr override="childStyle">
                                        <p:cTn id="49" dur="80"/>
                                        <p:tgtEl>
                                          <p:spTgt spid="26625">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6625">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26625">
                                            <p:txEl>
                                              <p:pRg st="6" end="6"/>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26625">
                                            <p:txEl>
                                              <p:pRg st="7" end="7"/>
                                            </p:txEl>
                                          </p:spTgt>
                                        </p:tgtEl>
                                        <p:attrNameLst>
                                          <p:attrName>style.visibility</p:attrName>
                                        </p:attrNameLst>
                                      </p:cBhvr>
                                      <p:to>
                                        <p:strVal val="visible"/>
                                      </p:to>
                                    </p:set>
                                    <p:anim calcmode="discrete" valueType="clr">
                                      <p:cBhvr override="childStyle">
                                        <p:cTn id="56" dur="80"/>
                                        <p:tgtEl>
                                          <p:spTgt spid="26625">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26625">
                                            <p:txEl>
                                              <p:pRg st="7" end="7"/>
                                            </p:txEl>
                                          </p:spTgt>
                                        </p:tgtEl>
                                        <p:attrNameLst>
                                          <p:attrName>fillcolor</p:attrName>
                                        </p:attrNameLst>
                                      </p:cBhvr>
                                      <p:tavLst>
                                        <p:tav tm="0">
                                          <p:val>
                                            <p:clrVal>
                                              <a:schemeClr val="accent2"/>
                                            </p:clrVal>
                                          </p:val>
                                        </p:tav>
                                        <p:tav tm="50000">
                                          <p:val>
                                            <p:clrVal>
                                              <a:schemeClr val="hlink"/>
                                            </p:clrVal>
                                          </p:val>
                                        </p:tav>
                                      </p:tavLst>
                                    </p:anim>
                                    <p:set>
                                      <p:cBhvr>
                                        <p:cTn id="58" dur="80"/>
                                        <p:tgtEl>
                                          <p:spTgt spid="26625">
                                            <p:txEl>
                                              <p:pRg st="7" end="7"/>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26625">
                                            <p:txEl>
                                              <p:pRg st="8" end="8"/>
                                            </p:txEl>
                                          </p:spTgt>
                                        </p:tgtEl>
                                        <p:attrNameLst>
                                          <p:attrName>style.visibility</p:attrName>
                                        </p:attrNameLst>
                                      </p:cBhvr>
                                      <p:to>
                                        <p:strVal val="visible"/>
                                      </p:to>
                                    </p:set>
                                    <p:anim calcmode="discrete" valueType="clr">
                                      <p:cBhvr override="childStyle">
                                        <p:cTn id="63" dur="80"/>
                                        <p:tgtEl>
                                          <p:spTgt spid="26625">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26625">
                                            <p:txEl>
                                              <p:pRg st="8" end="8"/>
                                            </p:txEl>
                                          </p:spTgt>
                                        </p:tgtEl>
                                        <p:attrNameLst>
                                          <p:attrName>fillcolor</p:attrName>
                                        </p:attrNameLst>
                                      </p:cBhvr>
                                      <p:tavLst>
                                        <p:tav tm="0">
                                          <p:val>
                                            <p:clrVal>
                                              <a:schemeClr val="accent2"/>
                                            </p:clrVal>
                                          </p:val>
                                        </p:tav>
                                        <p:tav tm="50000">
                                          <p:val>
                                            <p:clrVal>
                                              <a:schemeClr val="hlink"/>
                                            </p:clrVal>
                                          </p:val>
                                        </p:tav>
                                      </p:tavLst>
                                    </p:anim>
                                    <p:set>
                                      <p:cBhvr>
                                        <p:cTn id="65" dur="80"/>
                                        <p:tgtEl>
                                          <p:spTgt spid="26625">
                                            <p:txEl>
                                              <p:pRg st="8" end="8"/>
                                            </p:txEl>
                                          </p:spTgt>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nodeType="clickEffect">
                                  <p:stCondLst>
                                    <p:cond delay="0"/>
                                  </p:stCondLst>
                                  <p:iterate type="lt">
                                    <p:tmPct val="50000"/>
                                  </p:iterate>
                                  <p:childTnLst>
                                    <p:set>
                                      <p:cBhvr>
                                        <p:cTn id="69" dur="1" fill="hold">
                                          <p:stCondLst>
                                            <p:cond delay="0"/>
                                          </p:stCondLst>
                                        </p:cTn>
                                        <p:tgtEl>
                                          <p:spTgt spid="26625">
                                            <p:txEl>
                                              <p:pRg st="9" end="9"/>
                                            </p:txEl>
                                          </p:spTgt>
                                        </p:tgtEl>
                                        <p:attrNameLst>
                                          <p:attrName>style.visibility</p:attrName>
                                        </p:attrNameLst>
                                      </p:cBhvr>
                                      <p:to>
                                        <p:strVal val="visible"/>
                                      </p:to>
                                    </p:set>
                                    <p:anim calcmode="discrete" valueType="clr">
                                      <p:cBhvr override="childStyle">
                                        <p:cTn id="70" dur="80"/>
                                        <p:tgtEl>
                                          <p:spTgt spid="26625">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26625">
                                            <p:txEl>
                                              <p:pRg st="9" end="9"/>
                                            </p:txEl>
                                          </p:spTgt>
                                        </p:tgtEl>
                                        <p:attrNameLst>
                                          <p:attrName>fillcolor</p:attrName>
                                        </p:attrNameLst>
                                      </p:cBhvr>
                                      <p:tavLst>
                                        <p:tav tm="0">
                                          <p:val>
                                            <p:clrVal>
                                              <a:schemeClr val="accent2"/>
                                            </p:clrVal>
                                          </p:val>
                                        </p:tav>
                                        <p:tav tm="50000">
                                          <p:val>
                                            <p:clrVal>
                                              <a:schemeClr val="hlink"/>
                                            </p:clrVal>
                                          </p:val>
                                        </p:tav>
                                      </p:tavLst>
                                    </p:anim>
                                    <p:set>
                                      <p:cBhvr>
                                        <p:cTn id="72" dur="80"/>
                                        <p:tgtEl>
                                          <p:spTgt spid="26625">
                                            <p:txEl>
                                              <p:pRg st="9" end="9"/>
                                            </p:txEl>
                                          </p:spTgt>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nodeType="clickEffect">
                                  <p:stCondLst>
                                    <p:cond delay="0"/>
                                  </p:stCondLst>
                                  <p:iterate type="lt">
                                    <p:tmPct val="50000"/>
                                  </p:iterate>
                                  <p:childTnLst>
                                    <p:set>
                                      <p:cBhvr>
                                        <p:cTn id="76" dur="1" fill="hold">
                                          <p:stCondLst>
                                            <p:cond delay="0"/>
                                          </p:stCondLst>
                                        </p:cTn>
                                        <p:tgtEl>
                                          <p:spTgt spid="26625">
                                            <p:txEl>
                                              <p:pRg st="10" end="10"/>
                                            </p:txEl>
                                          </p:spTgt>
                                        </p:tgtEl>
                                        <p:attrNameLst>
                                          <p:attrName>style.visibility</p:attrName>
                                        </p:attrNameLst>
                                      </p:cBhvr>
                                      <p:to>
                                        <p:strVal val="visible"/>
                                      </p:to>
                                    </p:set>
                                    <p:anim calcmode="discrete" valueType="clr">
                                      <p:cBhvr override="childStyle">
                                        <p:cTn id="77" dur="80"/>
                                        <p:tgtEl>
                                          <p:spTgt spid="26625">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26625">
                                            <p:txEl>
                                              <p:pRg st="10" end="10"/>
                                            </p:txEl>
                                          </p:spTgt>
                                        </p:tgtEl>
                                        <p:attrNameLst>
                                          <p:attrName>fillcolor</p:attrName>
                                        </p:attrNameLst>
                                      </p:cBhvr>
                                      <p:tavLst>
                                        <p:tav tm="0">
                                          <p:val>
                                            <p:clrVal>
                                              <a:schemeClr val="accent2"/>
                                            </p:clrVal>
                                          </p:val>
                                        </p:tav>
                                        <p:tav tm="50000">
                                          <p:val>
                                            <p:clrVal>
                                              <a:schemeClr val="hlink"/>
                                            </p:clrVal>
                                          </p:val>
                                        </p:tav>
                                      </p:tavLst>
                                    </p:anim>
                                    <p:set>
                                      <p:cBhvr>
                                        <p:cTn id="79" dur="80"/>
                                        <p:tgtEl>
                                          <p:spTgt spid="26625">
                                            <p:txEl>
                                              <p:pRg st="10" end="1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7" name="Rectangle 1"/>
          <p:cNvSpPr>
            <a:spLocks noChangeArrowheads="1"/>
          </p:cNvSpPr>
          <p:nvPr/>
        </p:nvSpPr>
        <p:spPr bwMode="auto">
          <a:xfrm>
            <a:off x="0" y="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3200" b="1" dirty="0" smtClean="0">
                <a:latin typeface="NikoshBAN" pitchFamily="2" charset="0"/>
                <a:cs typeface="NikoshBAN" pitchFamily="2" charset="0"/>
              </a:rPr>
              <a:t>৪/ যে ব্যক্তি শিরক করে তাকে কী বলা হয়?</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কাফির খ) মুনাফিক গ) মুশরিক ঘ) ফাসিক</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 গ) মুশরিক।</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৫/ ‘ক্বুল হুয়াল্লাহু আহাদ’ আয়াতটিতে মহান আল্লাহ্‌ কী খন্ডন করেছেন?</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নাস্তিকের ধারণা খ) অংশীদারের ধারণা</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গ) কুফরের ধারণা ঘ) নিফাকের ধারণা</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 খ) অংশীদারের ধারণা।</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৬/ ‘ বলুন, (হে নবী সঃ) তিনি আল্লাহ্‌। এক ও অদ্বিতীয়।’ এ আয়াতটি কোন সূরার?</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সূরা আস-শূরা খ) সূরা ইখলাস</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গ) সূরা আল-ক্বদর ঘ) সুরা আল-মুলক</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 খ) সূরা ইখলাস।</a:t>
            </a:r>
            <a:endParaRPr lang="en-US" sz="32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4577">
                                            <p:txEl>
                                              <p:pRg st="0" end="0"/>
                                            </p:txEl>
                                          </p:spTgt>
                                        </p:tgtEl>
                                        <p:attrNameLst>
                                          <p:attrName>style.visibility</p:attrName>
                                        </p:attrNameLst>
                                      </p:cBhvr>
                                      <p:to>
                                        <p:strVal val="visible"/>
                                      </p:to>
                                    </p:set>
                                    <p:animEffect transition="in" filter="fade">
                                      <p:cBhvr>
                                        <p:cTn id="7" dur="2000"/>
                                        <p:tgtEl>
                                          <p:spTgt spid="24577">
                                            <p:txEl>
                                              <p:pRg st="0" end="0"/>
                                            </p:txEl>
                                          </p:spTgt>
                                        </p:tgtEl>
                                      </p:cBhvr>
                                    </p:animEffect>
                                    <p:anim calcmode="lin" valueType="num">
                                      <p:cBhvr>
                                        <p:cTn id="8" dur="2000" fill="hold"/>
                                        <p:tgtEl>
                                          <p:spTgt spid="2457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457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24577">
                                            <p:txEl>
                                              <p:pRg st="1" end="1"/>
                                            </p:txEl>
                                          </p:spTgt>
                                        </p:tgtEl>
                                        <p:attrNameLst>
                                          <p:attrName>style.visibility</p:attrName>
                                        </p:attrNameLst>
                                      </p:cBhvr>
                                      <p:to>
                                        <p:strVal val="visible"/>
                                      </p:to>
                                    </p:set>
                                    <p:animEffect transition="in" filter="fade">
                                      <p:cBhvr>
                                        <p:cTn id="14" dur="2000"/>
                                        <p:tgtEl>
                                          <p:spTgt spid="24577">
                                            <p:txEl>
                                              <p:pRg st="1" end="1"/>
                                            </p:txEl>
                                          </p:spTgt>
                                        </p:tgtEl>
                                      </p:cBhvr>
                                    </p:animEffect>
                                    <p:anim calcmode="lin" valueType="num">
                                      <p:cBhvr>
                                        <p:cTn id="15" dur="2000" fill="hold"/>
                                        <p:tgtEl>
                                          <p:spTgt spid="24577">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457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iterate type="lt">
                                    <p:tmPct val="10000"/>
                                  </p:iterate>
                                  <p:childTnLst>
                                    <p:set>
                                      <p:cBhvr>
                                        <p:cTn id="20" dur="1" fill="hold">
                                          <p:stCondLst>
                                            <p:cond delay="0"/>
                                          </p:stCondLst>
                                        </p:cTn>
                                        <p:tgtEl>
                                          <p:spTgt spid="24577">
                                            <p:txEl>
                                              <p:pRg st="2" end="2"/>
                                            </p:txEl>
                                          </p:spTgt>
                                        </p:tgtEl>
                                        <p:attrNameLst>
                                          <p:attrName>style.visibility</p:attrName>
                                        </p:attrNameLst>
                                      </p:cBhvr>
                                      <p:to>
                                        <p:strVal val="visible"/>
                                      </p:to>
                                    </p:set>
                                    <p:animEffect transition="in" filter="fade">
                                      <p:cBhvr>
                                        <p:cTn id="21" dur="2000"/>
                                        <p:tgtEl>
                                          <p:spTgt spid="24577">
                                            <p:txEl>
                                              <p:pRg st="2" end="2"/>
                                            </p:txEl>
                                          </p:spTgt>
                                        </p:tgtEl>
                                      </p:cBhvr>
                                    </p:animEffect>
                                    <p:anim calcmode="lin" valueType="num">
                                      <p:cBhvr>
                                        <p:cTn id="22" dur="2000" fill="hold"/>
                                        <p:tgtEl>
                                          <p:spTgt spid="24577">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457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iterate type="lt">
                                    <p:tmPct val="10000"/>
                                  </p:iterate>
                                  <p:childTnLst>
                                    <p:set>
                                      <p:cBhvr>
                                        <p:cTn id="27" dur="1" fill="hold">
                                          <p:stCondLst>
                                            <p:cond delay="0"/>
                                          </p:stCondLst>
                                        </p:cTn>
                                        <p:tgtEl>
                                          <p:spTgt spid="24577">
                                            <p:txEl>
                                              <p:pRg st="3" end="3"/>
                                            </p:txEl>
                                          </p:spTgt>
                                        </p:tgtEl>
                                        <p:attrNameLst>
                                          <p:attrName>style.visibility</p:attrName>
                                        </p:attrNameLst>
                                      </p:cBhvr>
                                      <p:to>
                                        <p:strVal val="visible"/>
                                      </p:to>
                                    </p:set>
                                    <p:animEffect transition="in" filter="fade">
                                      <p:cBhvr>
                                        <p:cTn id="28" dur="2000"/>
                                        <p:tgtEl>
                                          <p:spTgt spid="24577">
                                            <p:txEl>
                                              <p:pRg st="3" end="3"/>
                                            </p:txEl>
                                          </p:spTgt>
                                        </p:tgtEl>
                                      </p:cBhvr>
                                    </p:animEffect>
                                    <p:anim calcmode="lin" valueType="num">
                                      <p:cBhvr>
                                        <p:cTn id="29" dur="2000" fill="hold"/>
                                        <p:tgtEl>
                                          <p:spTgt spid="24577">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457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iterate type="lt">
                                    <p:tmPct val="10000"/>
                                  </p:iterate>
                                  <p:childTnLst>
                                    <p:set>
                                      <p:cBhvr>
                                        <p:cTn id="34" dur="1" fill="hold">
                                          <p:stCondLst>
                                            <p:cond delay="0"/>
                                          </p:stCondLst>
                                        </p:cTn>
                                        <p:tgtEl>
                                          <p:spTgt spid="24577">
                                            <p:txEl>
                                              <p:pRg st="4" end="4"/>
                                            </p:txEl>
                                          </p:spTgt>
                                        </p:tgtEl>
                                        <p:attrNameLst>
                                          <p:attrName>style.visibility</p:attrName>
                                        </p:attrNameLst>
                                      </p:cBhvr>
                                      <p:to>
                                        <p:strVal val="visible"/>
                                      </p:to>
                                    </p:set>
                                    <p:animEffect transition="in" filter="fade">
                                      <p:cBhvr>
                                        <p:cTn id="35" dur="2000"/>
                                        <p:tgtEl>
                                          <p:spTgt spid="24577">
                                            <p:txEl>
                                              <p:pRg st="4" end="4"/>
                                            </p:txEl>
                                          </p:spTgt>
                                        </p:tgtEl>
                                      </p:cBhvr>
                                    </p:animEffect>
                                    <p:anim calcmode="lin" valueType="num">
                                      <p:cBhvr>
                                        <p:cTn id="36" dur="2000" fill="hold"/>
                                        <p:tgtEl>
                                          <p:spTgt spid="24577">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2457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iterate type="lt">
                                    <p:tmPct val="10000"/>
                                  </p:iterate>
                                  <p:childTnLst>
                                    <p:set>
                                      <p:cBhvr>
                                        <p:cTn id="41" dur="1" fill="hold">
                                          <p:stCondLst>
                                            <p:cond delay="0"/>
                                          </p:stCondLst>
                                        </p:cTn>
                                        <p:tgtEl>
                                          <p:spTgt spid="24577">
                                            <p:txEl>
                                              <p:pRg st="5" end="5"/>
                                            </p:txEl>
                                          </p:spTgt>
                                        </p:tgtEl>
                                        <p:attrNameLst>
                                          <p:attrName>style.visibility</p:attrName>
                                        </p:attrNameLst>
                                      </p:cBhvr>
                                      <p:to>
                                        <p:strVal val="visible"/>
                                      </p:to>
                                    </p:set>
                                    <p:animEffect transition="in" filter="fade">
                                      <p:cBhvr>
                                        <p:cTn id="42" dur="2000"/>
                                        <p:tgtEl>
                                          <p:spTgt spid="24577">
                                            <p:txEl>
                                              <p:pRg st="5" end="5"/>
                                            </p:txEl>
                                          </p:spTgt>
                                        </p:tgtEl>
                                      </p:cBhvr>
                                    </p:animEffect>
                                    <p:anim calcmode="lin" valueType="num">
                                      <p:cBhvr>
                                        <p:cTn id="43" dur="2000" fill="hold"/>
                                        <p:tgtEl>
                                          <p:spTgt spid="24577">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24577">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iterate type="lt">
                                    <p:tmPct val="10000"/>
                                  </p:iterate>
                                  <p:childTnLst>
                                    <p:set>
                                      <p:cBhvr>
                                        <p:cTn id="48" dur="1" fill="hold">
                                          <p:stCondLst>
                                            <p:cond delay="0"/>
                                          </p:stCondLst>
                                        </p:cTn>
                                        <p:tgtEl>
                                          <p:spTgt spid="24577">
                                            <p:txEl>
                                              <p:pRg st="6" end="6"/>
                                            </p:txEl>
                                          </p:spTgt>
                                        </p:tgtEl>
                                        <p:attrNameLst>
                                          <p:attrName>style.visibility</p:attrName>
                                        </p:attrNameLst>
                                      </p:cBhvr>
                                      <p:to>
                                        <p:strVal val="visible"/>
                                      </p:to>
                                    </p:set>
                                    <p:animEffect transition="in" filter="fade">
                                      <p:cBhvr>
                                        <p:cTn id="49" dur="2000"/>
                                        <p:tgtEl>
                                          <p:spTgt spid="24577">
                                            <p:txEl>
                                              <p:pRg st="6" end="6"/>
                                            </p:txEl>
                                          </p:spTgt>
                                        </p:tgtEl>
                                      </p:cBhvr>
                                    </p:animEffect>
                                    <p:anim calcmode="lin" valueType="num">
                                      <p:cBhvr>
                                        <p:cTn id="50" dur="2000" fill="hold"/>
                                        <p:tgtEl>
                                          <p:spTgt spid="24577">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24577">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iterate type="lt">
                                    <p:tmPct val="10000"/>
                                  </p:iterate>
                                  <p:childTnLst>
                                    <p:set>
                                      <p:cBhvr>
                                        <p:cTn id="55" dur="1" fill="hold">
                                          <p:stCondLst>
                                            <p:cond delay="0"/>
                                          </p:stCondLst>
                                        </p:cTn>
                                        <p:tgtEl>
                                          <p:spTgt spid="24577">
                                            <p:txEl>
                                              <p:pRg st="7" end="7"/>
                                            </p:txEl>
                                          </p:spTgt>
                                        </p:tgtEl>
                                        <p:attrNameLst>
                                          <p:attrName>style.visibility</p:attrName>
                                        </p:attrNameLst>
                                      </p:cBhvr>
                                      <p:to>
                                        <p:strVal val="visible"/>
                                      </p:to>
                                    </p:set>
                                    <p:animEffect transition="in" filter="fade">
                                      <p:cBhvr>
                                        <p:cTn id="56" dur="2000"/>
                                        <p:tgtEl>
                                          <p:spTgt spid="24577">
                                            <p:txEl>
                                              <p:pRg st="7" end="7"/>
                                            </p:txEl>
                                          </p:spTgt>
                                        </p:tgtEl>
                                      </p:cBhvr>
                                    </p:animEffect>
                                    <p:anim calcmode="lin" valueType="num">
                                      <p:cBhvr>
                                        <p:cTn id="57" dur="2000" fill="hold"/>
                                        <p:tgtEl>
                                          <p:spTgt spid="24577">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24577">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nodeType="clickEffect">
                                  <p:stCondLst>
                                    <p:cond delay="0"/>
                                  </p:stCondLst>
                                  <p:iterate type="lt">
                                    <p:tmPct val="10000"/>
                                  </p:iterate>
                                  <p:childTnLst>
                                    <p:set>
                                      <p:cBhvr>
                                        <p:cTn id="62" dur="1" fill="hold">
                                          <p:stCondLst>
                                            <p:cond delay="0"/>
                                          </p:stCondLst>
                                        </p:cTn>
                                        <p:tgtEl>
                                          <p:spTgt spid="24577">
                                            <p:txEl>
                                              <p:pRg st="8" end="8"/>
                                            </p:txEl>
                                          </p:spTgt>
                                        </p:tgtEl>
                                        <p:attrNameLst>
                                          <p:attrName>style.visibility</p:attrName>
                                        </p:attrNameLst>
                                      </p:cBhvr>
                                      <p:to>
                                        <p:strVal val="visible"/>
                                      </p:to>
                                    </p:set>
                                    <p:animEffect transition="in" filter="fade">
                                      <p:cBhvr>
                                        <p:cTn id="63" dur="2000"/>
                                        <p:tgtEl>
                                          <p:spTgt spid="24577">
                                            <p:txEl>
                                              <p:pRg st="8" end="8"/>
                                            </p:txEl>
                                          </p:spTgt>
                                        </p:tgtEl>
                                      </p:cBhvr>
                                    </p:animEffect>
                                    <p:anim calcmode="lin" valueType="num">
                                      <p:cBhvr>
                                        <p:cTn id="64" dur="2000" fill="hold"/>
                                        <p:tgtEl>
                                          <p:spTgt spid="24577">
                                            <p:txEl>
                                              <p:pRg st="8" end="8"/>
                                            </p:txEl>
                                          </p:spTgt>
                                        </p:tgtEl>
                                        <p:attrNameLst>
                                          <p:attrName>ppt_w</p:attrName>
                                        </p:attrNameLst>
                                      </p:cBhvr>
                                      <p:tavLst>
                                        <p:tav tm="0" fmla="#ppt_w*sin(2.5*pi*$)">
                                          <p:val>
                                            <p:fltVal val="0"/>
                                          </p:val>
                                        </p:tav>
                                        <p:tav tm="100000">
                                          <p:val>
                                            <p:fltVal val="1"/>
                                          </p:val>
                                        </p:tav>
                                      </p:tavLst>
                                    </p:anim>
                                    <p:anim calcmode="lin" valueType="num">
                                      <p:cBhvr>
                                        <p:cTn id="65" dur="2000" fill="hold"/>
                                        <p:tgtEl>
                                          <p:spTgt spid="24577">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nodeType="clickEffect">
                                  <p:stCondLst>
                                    <p:cond delay="0"/>
                                  </p:stCondLst>
                                  <p:iterate type="lt">
                                    <p:tmPct val="10000"/>
                                  </p:iterate>
                                  <p:childTnLst>
                                    <p:set>
                                      <p:cBhvr>
                                        <p:cTn id="69" dur="1" fill="hold">
                                          <p:stCondLst>
                                            <p:cond delay="0"/>
                                          </p:stCondLst>
                                        </p:cTn>
                                        <p:tgtEl>
                                          <p:spTgt spid="24577">
                                            <p:txEl>
                                              <p:pRg st="9" end="9"/>
                                            </p:txEl>
                                          </p:spTgt>
                                        </p:tgtEl>
                                        <p:attrNameLst>
                                          <p:attrName>style.visibility</p:attrName>
                                        </p:attrNameLst>
                                      </p:cBhvr>
                                      <p:to>
                                        <p:strVal val="visible"/>
                                      </p:to>
                                    </p:set>
                                    <p:animEffect transition="in" filter="fade">
                                      <p:cBhvr>
                                        <p:cTn id="70" dur="2000"/>
                                        <p:tgtEl>
                                          <p:spTgt spid="24577">
                                            <p:txEl>
                                              <p:pRg st="9" end="9"/>
                                            </p:txEl>
                                          </p:spTgt>
                                        </p:tgtEl>
                                      </p:cBhvr>
                                    </p:animEffect>
                                    <p:anim calcmode="lin" valueType="num">
                                      <p:cBhvr>
                                        <p:cTn id="71" dur="2000" fill="hold"/>
                                        <p:tgtEl>
                                          <p:spTgt spid="24577">
                                            <p:txEl>
                                              <p:pRg st="9" end="9"/>
                                            </p:txEl>
                                          </p:spTgt>
                                        </p:tgtEl>
                                        <p:attrNameLst>
                                          <p:attrName>ppt_w</p:attrName>
                                        </p:attrNameLst>
                                      </p:cBhvr>
                                      <p:tavLst>
                                        <p:tav tm="0" fmla="#ppt_w*sin(2.5*pi*$)">
                                          <p:val>
                                            <p:fltVal val="0"/>
                                          </p:val>
                                        </p:tav>
                                        <p:tav tm="100000">
                                          <p:val>
                                            <p:fltVal val="1"/>
                                          </p:val>
                                        </p:tav>
                                      </p:tavLst>
                                    </p:anim>
                                    <p:anim calcmode="lin" valueType="num">
                                      <p:cBhvr>
                                        <p:cTn id="72" dur="2000" fill="hold"/>
                                        <p:tgtEl>
                                          <p:spTgt spid="24577">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45" presetClass="entr" presetSubtype="0" fill="hold" nodeType="clickEffect">
                                  <p:stCondLst>
                                    <p:cond delay="0"/>
                                  </p:stCondLst>
                                  <p:iterate type="lt">
                                    <p:tmPct val="10000"/>
                                  </p:iterate>
                                  <p:childTnLst>
                                    <p:set>
                                      <p:cBhvr>
                                        <p:cTn id="76" dur="1" fill="hold">
                                          <p:stCondLst>
                                            <p:cond delay="0"/>
                                          </p:stCondLst>
                                        </p:cTn>
                                        <p:tgtEl>
                                          <p:spTgt spid="24577">
                                            <p:txEl>
                                              <p:pRg st="10" end="10"/>
                                            </p:txEl>
                                          </p:spTgt>
                                        </p:tgtEl>
                                        <p:attrNameLst>
                                          <p:attrName>style.visibility</p:attrName>
                                        </p:attrNameLst>
                                      </p:cBhvr>
                                      <p:to>
                                        <p:strVal val="visible"/>
                                      </p:to>
                                    </p:set>
                                    <p:animEffect transition="in" filter="fade">
                                      <p:cBhvr>
                                        <p:cTn id="77" dur="2000"/>
                                        <p:tgtEl>
                                          <p:spTgt spid="24577">
                                            <p:txEl>
                                              <p:pRg st="10" end="10"/>
                                            </p:txEl>
                                          </p:spTgt>
                                        </p:tgtEl>
                                      </p:cBhvr>
                                    </p:animEffect>
                                    <p:anim calcmode="lin" valueType="num">
                                      <p:cBhvr>
                                        <p:cTn id="78" dur="2000" fill="hold"/>
                                        <p:tgtEl>
                                          <p:spTgt spid="24577">
                                            <p:txEl>
                                              <p:pRg st="10" end="10"/>
                                            </p:txEl>
                                          </p:spTgt>
                                        </p:tgtEl>
                                        <p:attrNameLst>
                                          <p:attrName>ppt_w</p:attrName>
                                        </p:attrNameLst>
                                      </p:cBhvr>
                                      <p:tavLst>
                                        <p:tav tm="0" fmla="#ppt_w*sin(2.5*pi*$)">
                                          <p:val>
                                            <p:fltVal val="0"/>
                                          </p:val>
                                        </p:tav>
                                        <p:tav tm="100000">
                                          <p:val>
                                            <p:fltVal val="1"/>
                                          </p:val>
                                        </p:tav>
                                      </p:tavLst>
                                    </p:anim>
                                    <p:anim calcmode="lin" valueType="num">
                                      <p:cBhvr>
                                        <p:cTn id="79" dur="2000" fill="hold"/>
                                        <p:tgtEl>
                                          <p:spTgt spid="24577">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24050" algn="l"/>
              </a:tabLst>
            </a:pPr>
            <a:r>
              <a:rPr kumimoji="0" lang="en-US" sz="11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 name="Rectangle 1"/>
          <p:cNvSpPr>
            <a:spLocks noChangeArrowheads="1"/>
          </p:cNvSpPr>
          <p:nvPr/>
        </p:nvSpPr>
        <p:spPr bwMode="auto">
          <a:xfrm>
            <a:off x="0" y="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3600" b="1" dirty="0" smtClean="0">
                <a:latin typeface="NikoshBAN" pitchFamily="2" charset="0"/>
                <a:cs typeface="NikoshBAN" pitchFamily="2" charset="0"/>
              </a:rPr>
              <a:t>৭/ শিরকের মাধ্যমে কোনো ব্যক্তিকে আল্লাহ্‌র কী মনে করা হয়?</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ক) অধীন খ) সমকক্ষ গ) মুখাপেক্ষী ঘ) অনুগত</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উত্তর-  খ) সমকক্ষ ।</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৮/ আল্লাহ্‌র সাথে কয় ধরনের শিরিক হতে পারে?</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ক) দুই খ) তিন গ) চার ঘ) পাঁচ</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উত্তর-গ) চার ।</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৯/ মিঃ ক হযরত ঈশা (আঃ) কে আল্লাহ্‌র পুত্র মনে করে। এটি আল্লাহ্‌র সাথে কোন ধরনের শিরক?</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ক) অস্তিত্বে খ) গুণাবলীতে গ) ক্ষমতায় ঘ) ইবাদতে</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উত্তর-  ক) অস্তিত্বে।</a:t>
            </a:r>
            <a:endParaRPr lang="en-US" sz="36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2289">
                                            <p:txEl>
                                              <p:pRg st="0" end="0"/>
                                            </p:txEl>
                                          </p:spTgt>
                                        </p:tgtEl>
                                        <p:attrNameLst>
                                          <p:attrName>style.visibility</p:attrName>
                                        </p:attrNameLst>
                                      </p:cBhvr>
                                      <p:to>
                                        <p:strVal val="visible"/>
                                      </p:to>
                                    </p:set>
                                    <p:animEffect transition="in" filter="fade">
                                      <p:cBhvr>
                                        <p:cTn id="7" dur="2000"/>
                                        <p:tgtEl>
                                          <p:spTgt spid="12289">
                                            <p:txEl>
                                              <p:pRg st="0" end="0"/>
                                            </p:txEl>
                                          </p:spTgt>
                                        </p:tgtEl>
                                      </p:cBhvr>
                                    </p:animEffect>
                                    <p:anim calcmode="lin" valueType="num">
                                      <p:cBhvr>
                                        <p:cTn id="8" dur="2000" fill="hold"/>
                                        <p:tgtEl>
                                          <p:spTgt spid="12289">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2289">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2289">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2289">
                                            <p:txEl>
                                              <p:pRg st="1" end="1"/>
                                            </p:txEl>
                                          </p:spTgt>
                                        </p:tgtEl>
                                        <p:attrNameLst>
                                          <p:attrName>style.visibility</p:attrName>
                                        </p:attrNameLst>
                                      </p:cBhvr>
                                      <p:to>
                                        <p:strVal val="visible"/>
                                      </p:to>
                                    </p:set>
                                    <p:animEffect transition="in" filter="fade">
                                      <p:cBhvr>
                                        <p:cTn id="15" dur="2000"/>
                                        <p:tgtEl>
                                          <p:spTgt spid="12289">
                                            <p:txEl>
                                              <p:pRg st="1" end="1"/>
                                            </p:txEl>
                                          </p:spTgt>
                                        </p:tgtEl>
                                      </p:cBhvr>
                                    </p:animEffect>
                                    <p:anim calcmode="lin" valueType="num">
                                      <p:cBhvr>
                                        <p:cTn id="16" dur="2000" fill="hold"/>
                                        <p:tgtEl>
                                          <p:spTgt spid="12289">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12289">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12289">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12289">
                                            <p:txEl>
                                              <p:pRg st="2" end="2"/>
                                            </p:txEl>
                                          </p:spTgt>
                                        </p:tgtEl>
                                        <p:attrNameLst>
                                          <p:attrName>style.visibility</p:attrName>
                                        </p:attrNameLst>
                                      </p:cBhvr>
                                      <p:to>
                                        <p:strVal val="visible"/>
                                      </p:to>
                                    </p:set>
                                    <p:animEffect transition="in" filter="fade">
                                      <p:cBhvr>
                                        <p:cTn id="23" dur="2000"/>
                                        <p:tgtEl>
                                          <p:spTgt spid="12289">
                                            <p:txEl>
                                              <p:pRg st="2" end="2"/>
                                            </p:txEl>
                                          </p:spTgt>
                                        </p:tgtEl>
                                      </p:cBhvr>
                                    </p:animEffect>
                                    <p:anim calcmode="lin" valueType="num">
                                      <p:cBhvr>
                                        <p:cTn id="24" dur="2000" fill="hold"/>
                                        <p:tgtEl>
                                          <p:spTgt spid="12289">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12289">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12289">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12289">
                                            <p:txEl>
                                              <p:pRg st="3" end="3"/>
                                            </p:txEl>
                                          </p:spTgt>
                                        </p:tgtEl>
                                        <p:attrNameLst>
                                          <p:attrName>style.visibility</p:attrName>
                                        </p:attrNameLst>
                                      </p:cBhvr>
                                      <p:to>
                                        <p:strVal val="visible"/>
                                      </p:to>
                                    </p:set>
                                    <p:animEffect transition="in" filter="fade">
                                      <p:cBhvr>
                                        <p:cTn id="31" dur="2000"/>
                                        <p:tgtEl>
                                          <p:spTgt spid="12289">
                                            <p:txEl>
                                              <p:pRg st="3" end="3"/>
                                            </p:txEl>
                                          </p:spTgt>
                                        </p:tgtEl>
                                      </p:cBhvr>
                                    </p:animEffect>
                                    <p:anim calcmode="lin" valueType="num">
                                      <p:cBhvr>
                                        <p:cTn id="32" dur="2000" fill="hold"/>
                                        <p:tgtEl>
                                          <p:spTgt spid="12289">
                                            <p:txEl>
                                              <p:pRg st="3" end="3"/>
                                            </p:txEl>
                                          </p:spTgt>
                                        </p:tgtEl>
                                        <p:attrNameLst>
                                          <p:attrName>style.rotation</p:attrName>
                                        </p:attrNameLst>
                                      </p:cBhvr>
                                      <p:tavLst>
                                        <p:tav tm="0">
                                          <p:val>
                                            <p:fltVal val="720"/>
                                          </p:val>
                                        </p:tav>
                                        <p:tav tm="100000">
                                          <p:val>
                                            <p:fltVal val="0"/>
                                          </p:val>
                                        </p:tav>
                                      </p:tavLst>
                                    </p:anim>
                                    <p:anim calcmode="lin" valueType="num">
                                      <p:cBhvr>
                                        <p:cTn id="33" dur="2000" fill="hold"/>
                                        <p:tgtEl>
                                          <p:spTgt spid="12289">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12289">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12289">
                                            <p:txEl>
                                              <p:pRg st="4" end="4"/>
                                            </p:txEl>
                                          </p:spTgt>
                                        </p:tgtEl>
                                        <p:attrNameLst>
                                          <p:attrName>style.visibility</p:attrName>
                                        </p:attrNameLst>
                                      </p:cBhvr>
                                      <p:to>
                                        <p:strVal val="visible"/>
                                      </p:to>
                                    </p:set>
                                    <p:animEffect transition="in" filter="fade">
                                      <p:cBhvr>
                                        <p:cTn id="39" dur="2000"/>
                                        <p:tgtEl>
                                          <p:spTgt spid="12289">
                                            <p:txEl>
                                              <p:pRg st="4" end="4"/>
                                            </p:txEl>
                                          </p:spTgt>
                                        </p:tgtEl>
                                      </p:cBhvr>
                                    </p:animEffect>
                                    <p:anim calcmode="lin" valueType="num">
                                      <p:cBhvr>
                                        <p:cTn id="40" dur="2000" fill="hold"/>
                                        <p:tgtEl>
                                          <p:spTgt spid="12289">
                                            <p:txEl>
                                              <p:pRg st="4" end="4"/>
                                            </p:txEl>
                                          </p:spTgt>
                                        </p:tgtEl>
                                        <p:attrNameLst>
                                          <p:attrName>style.rotation</p:attrName>
                                        </p:attrNameLst>
                                      </p:cBhvr>
                                      <p:tavLst>
                                        <p:tav tm="0">
                                          <p:val>
                                            <p:fltVal val="720"/>
                                          </p:val>
                                        </p:tav>
                                        <p:tav tm="100000">
                                          <p:val>
                                            <p:fltVal val="0"/>
                                          </p:val>
                                        </p:tav>
                                      </p:tavLst>
                                    </p:anim>
                                    <p:anim calcmode="lin" valueType="num">
                                      <p:cBhvr>
                                        <p:cTn id="41" dur="2000" fill="hold"/>
                                        <p:tgtEl>
                                          <p:spTgt spid="12289">
                                            <p:txEl>
                                              <p:pRg st="4" end="4"/>
                                            </p:txEl>
                                          </p:spTgt>
                                        </p:tgtEl>
                                        <p:attrNameLst>
                                          <p:attrName>ppt_h</p:attrName>
                                        </p:attrNameLst>
                                      </p:cBhvr>
                                      <p:tavLst>
                                        <p:tav tm="0">
                                          <p:val>
                                            <p:fltVal val="0"/>
                                          </p:val>
                                        </p:tav>
                                        <p:tav tm="100000">
                                          <p:val>
                                            <p:strVal val="#ppt_h"/>
                                          </p:val>
                                        </p:tav>
                                      </p:tavLst>
                                    </p:anim>
                                    <p:anim calcmode="lin" valueType="num">
                                      <p:cBhvr>
                                        <p:cTn id="42" dur="2000" fill="hold"/>
                                        <p:tgtEl>
                                          <p:spTgt spid="12289">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nodeType="clickEffect">
                                  <p:stCondLst>
                                    <p:cond delay="0"/>
                                  </p:stCondLst>
                                  <p:childTnLst>
                                    <p:set>
                                      <p:cBhvr>
                                        <p:cTn id="46" dur="1" fill="hold">
                                          <p:stCondLst>
                                            <p:cond delay="0"/>
                                          </p:stCondLst>
                                        </p:cTn>
                                        <p:tgtEl>
                                          <p:spTgt spid="12289">
                                            <p:txEl>
                                              <p:pRg st="5" end="5"/>
                                            </p:txEl>
                                          </p:spTgt>
                                        </p:tgtEl>
                                        <p:attrNameLst>
                                          <p:attrName>style.visibility</p:attrName>
                                        </p:attrNameLst>
                                      </p:cBhvr>
                                      <p:to>
                                        <p:strVal val="visible"/>
                                      </p:to>
                                    </p:set>
                                    <p:animEffect transition="in" filter="fade">
                                      <p:cBhvr>
                                        <p:cTn id="47" dur="2000"/>
                                        <p:tgtEl>
                                          <p:spTgt spid="12289">
                                            <p:txEl>
                                              <p:pRg st="5" end="5"/>
                                            </p:txEl>
                                          </p:spTgt>
                                        </p:tgtEl>
                                      </p:cBhvr>
                                    </p:animEffect>
                                    <p:anim calcmode="lin" valueType="num">
                                      <p:cBhvr>
                                        <p:cTn id="48" dur="2000" fill="hold"/>
                                        <p:tgtEl>
                                          <p:spTgt spid="12289">
                                            <p:txEl>
                                              <p:pRg st="5" end="5"/>
                                            </p:txEl>
                                          </p:spTgt>
                                        </p:tgtEl>
                                        <p:attrNameLst>
                                          <p:attrName>style.rotation</p:attrName>
                                        </p:attrNameLst>
                                      </p:cBhvr>
                                      <p:tavLst>
                                        <p:tav tm="0">
                                          <p:val>
                                            <p:fltVal val="720"/>
                                          </p:val>
                                        </p:tav>
                                        <p:tav tm="100000">
                                          <p:val>
                                            <p:fltVal val="0"/>
                                          </p:val>
                                        </p:tav>
                                      </p:tavLst>
                                    </p:anim>
                                    <p:anim calcmode="lin" valueType="num">
                                      <p:cBhvr>
                                        <p:cTn id="49" dur="2000" fill="hold"/>
                                        <p:tgtEl>
                                          <p:spTgt spid="12289">
                                            <p:txEl>
                                              <p:pRg st="5" end="5"/>
                                            </p:txEl>
                                          </p:spTgt>
                                        </p:tgtEl>
                                        <p:attrNameLst>
                                          <p:attrName>ppt_h</p:attrName>
                                        </p:attrNameLst>
                                      </p:cBhvr>
                                      <p:tavLst>
                                        <p:tav tm="0">
                                          <p:val>
                                            <p:fltVal val="0"/>
                                          </p:val>
                                        </p:tav>
                                        <p:tav tm="100000">
                                          <p:val>
                                            <p:strVal val="#ppt_h"/>
                                          </p:val>
                                        </p:tav>
                                      </p:tavLst>
                                    </p:anim>
                                    <p:anim calcmode="lin" valueType="num">
                                      <p:cBhvr>
                                        <p:cTn id="50" dur="2000" fill="hold"/>
                                        <p:tgtEl>
                                          <p:spTgt spid="12289">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nodeType="clickEffect">
                                  <p:stCondLst>
                                    <p:cond delay="0"/>
                                  </p:stCondLst>
                                  <p:childTnLst>
                                    <p:set>
                                      <p:cBhvr>
                                        <p:cTn id="54" dur="1" fill="hold">
                                          <p:stCondLst>
                                            <p:cond delay="0"/>
                                          </p:stCondLst>
                                        </p:cTn>
                                        <p:tgtEl>
                                          <p:spTgt spid="12289">
                                            <p:txEl>
                                              <p:pRg st="6" end="6"/>
                                            </p:txEl>
                                          </p:spTgt>
                                        </p:tgtEl>
                                        <p:attrNameLst>
                                          <p:attrName>style.visibility</p:attrName>
                                        </p:attrNameLst>
                                      </p:cBhvr>
                                      <p:to>
                                        <p:strVal val="visible"/>
                                      </p:to>
                                    </p:set>
                                    <p:animEffect transition="in" filter="fade">
                                      <p:cBhvr>
                                        <p:cTn id="55" dur="2000"/>
                                        <p:tgtEl>
                                          <p:spTgt spid="12289">
                                            <p:txEl>
                                              <p:pRg st="6" end="6"/>
                                            </p:txEl>
                                          </p:spTgt>
                                        </p:tgtEl>
                                      </p:cBhvr>
                                    </p:animEffect>
                                    <p:anim calcmode="lin" valueType="num">
                                      <p:cBhvr>
                                        <p:cTn id="56" dur="2000" fill="hold"/>
                                        <p:tgtEl>
                                          <p:spTgt spid="12289">
                                            <p:txEl>
                                              <p:pRg st="6" end="6"/>
                                            </p:txEl>
                                          </p:spTgt>
                                        </p:tgtEl>
                                        <p:attrNameLst>
                                          <p:attrName>style.rotation</p:attrName>
                                        </p:attrNameLst>
                                      </p:cBhvr>
                                      <p:tavLst>
                                        <p:tav tm="0">
                                          <p:val>
                                            <p:fltVal val="720"/>
                                          </p:val>
                                        </p:tav>
                                        <p:tav tm="100000">
                                          <p:val>
                                            <p:fltVal val="0"/>
                                          </p:val>
                                        </p:tav>
                                      </p:tavLst>
                                    </p:anim>
                                    <p:anim calcmode="lin" valueType="num">
                                      <p:cBhvr>
                                        <p:cTn id="57" dur="2000" fill="hold"/>
                                        <p:tgtEl>
                                          <p:spTgt spid="12289">
                                            <p:txEl>
                                              <p:pRg st="6" end="6"/>
                                            </p:txEl>
                                          </p:spTgt>
                                        </p:tgtEl>
                                        <p:attrNameLst>
                                          <p:attrName>ppt_h</p:attrName>
                                        </p:attrNameLst>
                                      </p:cBhvr>
                                      <p:tavLst>
                                        <p:tav tm="0">
                                          <p:val>
                                            <p:fltVal val="0"/>
                                          </p:val>
                                        </p:tav>
                                        <p:tav tm="100000">
                                          <p:val>
                                            <p:strVal val="#ppt_h"/>
                                          </p:val>
                                        </p:tav>
                                      </p:tavLst>
                                    </p:anim>
                                    <p:anim calcmode="lin" valueType="num">
                                      <p:cBhvr>
                                        <p:cTn id="58" dur="2000" fill="hold"/>
                                        <p:tgtEl>
                                          <p:spTgt spid="12289">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59" fill="hold">
                      <p:stCondLst>
                        <p:cond delay="indefinite"/>
                      </p:stCondLst>
                      <p:childTnLst>
                        <p:par>
                          <p:cTn id="60" fill="hold">
                            <p:stCondLst>
                              <p:cond delay="0"/>
                            </p:stCondLst>
                            <p:childTnLst>
                              <p:par>
                                <p:cTn id="61" presetID="35" presetClass="entr" presetSubtype="0" fill="hold" nodeType="clickEffect">
                                  <p:stCondLst>
                                    <p:cond delay="0"/>
                                  </p:stCondLst>
                                  <p:childTnLst>
                                    <p:set>
                                      <p:cBhvr>
                                        <p:cTn id="62" dur="1" fill="hold">
                                          <p:stCondLst>
                                            <p:cond delay="0"/>
                                          </p:stCondLst>
                                        </p:cTn>
                                        <p:tgtEl>
                                          <p:spTgt spid="12289">
                                            <p:txEl>
                                              <p:pRg st="7" end="7"/>
                                            </p:txEl>
                                          </p:spTgt>
                                        </p:tgtEl>
                                        <p:attrNameLst>
                                          <p:attrName>style.visibility</p:attrName>
                                        </p:attrNameLst>
                                      </p:cBhvr>
                                      <p:to>
                                        <p:strVal val="visible"/>
                                      </p:to>
                                    </p:set>
                                    <p:animEffect transition="in" filter="fade">
                                      <p:cBhvr>
                                        <p:cTn id="63" dur="2000"/>
                                        <p:tgtEl>
                                          <p:spTgt spid="12289">
                                            <p:txEl>
                                              <p:pRg st="7" end="7"/>
                                            </p:txEl>
                                          </p:spTgt>
                                        </p:tgtEl>
                                      </p:cBhvr>
                                    </p:animEffect>
                                    <p:anim calcmode="lin" valueType="num">
                                      <p:cBhvr>
                                        <p:cTn id="64" dur="2000" fill="hold"/>
                                        <p:tgtEl>
                                          <p:spTgt spid="12289">
                                            <p:txEl>
                                              <p:pRg st="7" end="7"/>
                                            </p:txEl>
                                          </p:spTgt>
                                        </p:tgtEl>
                                        <p:attrNameLst>
                                          <p:attrName>style.rotation</p:attrName>
                                        </p:attrNameLst>
                                      </p:cBhvr>
                                      <p:tavLst>
                                        <p:tav tm="0">
                                          <p:val>
                                            <p:fltVal val="720"/>
                                          </p:val>
                                        </p:tav>
                                        <p:tav tm="100000">
                                          <p:val>
                                            <p:fltVal val="0"/>
                                          </p:val>
                                        </p:tav>
                                      </p:tavLst>
                                    </p:anim>
                                    <p:anim calcmode="lin" valueType="num">
                                      <p:cBhvr>
                                        <p:cTn id="65" dur="2000" fill="hold"/>
                                        <p:tgtEl>
                                          <p:spTgt spid="12289">
                                            <p:txEl>
                                              <p:pRg st="7" end="7"/>
                                            </p:txEl>
                                          </p:spTgt>
                                        </p:tgtEl>
                                        <p:attrNameLst>
                                          <p:attrName>ppt_h</p:attrName>
                                        </p:attrNameLst>
                                      </p:cBhvr>
                                      <p:tavLst>
                                        <p:tav tm="0">
                                          <p:val>
                                            <p:fltVal val="0"/>
                                          </p:val>
                                        </p:tav>
                                        <p:tav tm="100000">
                                          <p:val>
                                            <p:strVal val="#ppt_h"/>
                                          </p:val>
                                        </p:tav>
                                      </p:tavLst>
                                    </p:anim>
                                    <p:anim calcmode="lin" valueType="num">
                                      <p:cBhvr>
                                        <p:cTn id="66" dur="2000" fill="hold"/>
                                        <p:tgtEl>
                                          <p:spTgt spid="12289">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67" fill="hold">
                      <p:stCondLst>
                        <p:cond delay="indefinite"/>
                      </p:stCondLst>
                      <p:childTnLst>
                        <p:par>
                          <p:cTn id="68" fill="hold">
                            <p:stCondLst>
                              <p:cond delay="0"/>
                            </p:stCondLst>
                            <p:childTnLst>
                              <p:par>
                                <p:cTn id="69" presetID="35" presetClass="entr" presetSubtype="0" fill="hold" nodeType="clickEffect">
                                  <p:stCondLst>
                                    <p:cond delay="0"/>
                                  </p:stCondLst>
                                  <p:childTnLst>
                                    <p:set>
                                      <p:cBhvr>
                                        <p:cTn id="70" dur="1" fill="hold">
                                          <p:stCondLst>
                                            <p:cond delay="0"/>
                                          </p:stCondLst>
                                        </p:cTn>
                                        <p:tgtEl>
                                          <p:spTgt spid="12289">
                                            <p:txEl>
                                              <p:pRg st="8" end="8"/>
                                            </p:txEl>
                                          </p:spTgt>
                                        </p:tgtEl>
                                        <p:attrNameLst>
                                          <p:attrName>style.visibility</p:attrName>
                                        </p:attrNameLst>
                                      </p:cBhvr>
                                      <p:to>
                                        <p:strVal val="visible"/>
                                      </p:to>
                                    </p:set>
                                    <p:animEffect transition="in" filter="fade">
                                      <p:cBhvr>
                                        <p:cTn id="71" dur="2000"/>
                                        <p:tgtEl>
                                          <p:spTgt spid="12289">
                                            <p:txEl>
                                              <p:pRg st="8" end="8"/>
                                            </p:txEl>
                                          </p:spTgt>
                                        </p:tgtEl>
                                      </p:cBhvr>
                                    </p:animEffect>
                                    <p:anim calcmode="lin" valueType="num">
                                      <p:cBhvr>
                                        <p:cTn id="72" dur="2000" fill="hold"/>
                                        <p:tgtEl>
                                          <p:spTgt spid="12289">
                                            <p:txEl>
                                              <p:pRg st="8" end="8"/>
                                            </p:txEl>
                                          </p:spTgt>
                                        </p:tgtEl>
                                        <p:attrNameLst>
                                          <p:attrName>style.rotation</p:attrName>
                                        </p:attrNameLst>
                                      </p:cBhvr>
                                      <p:tavLst>
                                        <p:tav tm="0">
                                          <p:val>
                                            <p:fltVal val="720"/>
                                          </p:val>
                                        </p:tav>
                                        <p:tav tm="100000">
                                          <p:val>
                                            <p:fltVal val="0"/>
                                          </p:val>
                                        </p:tav>
                                      </p:tavLst>
                                    </p:anim>
                                    <p:anim calcmode="lin" valueType="num">
                                      <p:cBhvr>
                                        <p:cTn id="73" dur="2000" fill="hold"/>
                                        <p:tgtEl>
                                          <p:spTgt spid="12289">
                                            <p:txEl>
                                              <p:pRg st="8" end="8"/>
                                            </p:txEl>
                                          </p:spTgt>
                                        </p:tgtEl>
                                        <p:attrNameLst>
                                          <p:attrName>ppt_h</p:attrName>
                                        </p:attrNameLst>
                                      </p:cBhvr>
                                      <p:tavLst>
                                        <p:tav tm="0">
                                          <p:val>
                                            <p:fltVal val="0"/>
                                          </p:val>
                                        </p:tav>
                                        <p:tav tm="100000">
                                          <p:val>
                                            <p:strVal val="#ppt_h"/>
                                          </p:val>
                                        </p:tav>
                                      </p:tavLst>
                                    </p:anim>
                                    <p:anim calcmode="lin" valueType="num">
                                      <p:cBhvr>
                                        <p:cTn id="74" dur="2000" fill="hold"/>
                                        <p:tgtEl>
                                          <p:spTgt spid="12289">
                                            <p:txEl>
                                              <p:pRg st="8" end="8"/>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1" name="Rectangle 1"/>
          <p:cNvSpPr>
            <a:spLocks noChangeArrowheads="1"/>
          </p:cNvSpPr>
          <p:nvPr/>
        </p:nvSpPr>
        <p:spPr bwMode="auto">
          <a:xfrm>
            <a:off x="0" y="0"/>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3200" b="1" dirty="0" smtClean="0">
                <a:latin typeface="NikoshBAN" pitchFamily="2" charset="0"/>
                <a:cs typeface="NikoshBAN" pitchFamily="2" charset="0"/>
              </a:rPr>
              <a:t>১০/ জনাব আলিম মাজারে সিজদা করেন। এ রূপ কাজের জন্য তাকে কী বলা যায়?</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মুশরিক খ) কাফির গ) মুনাফিক ঘ) ফাসিক</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উত্তর-ক) মুশরিক।</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১১/ কৃষক শ্যামলের জমিতে এবার প্রচুর ফসল হওয়ায় তিনি খুশি হয়ে বলেন, জমি আমাকে অনেক ফসল দিয়েছে। তার এ রূপ বক্তব্যে কী প্রতিফলিত হয়েছে?</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অংশীবাদ খ) অকৃতজ্ঞতা গ) অবিশ্বাস ঘ) অস্বীকার</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উত্তর-ক) অংশীবাদ।</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১২/ সাইফুল ফেরেশতাদের আল্লাহ্‌র সমকক্ষ মনে করে। তার মনোভাবে কোনটি প্রতিফলিত হয়েছে?</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শিরক খ) নিফাক গ) কুফর ঘ) ফিসক</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উত্তর-ক) শিরক ।</a:t>
            </a:r>
            <a:endParaRPr lang="en-US" sz="32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241">
                                            <p:txEl>
                                              <p:pRg st="0" end="0"/>
                                            </p:txEl>
                                          </p:spTgt>
                                        </p:tgtEl>
                                        <p:attrNameLst>
                                          <p:attrName>style.visibility</p:attrName>
                                        </p:attrNameLst>
                                      </p:cBhvr>
                                      <p:to>
                                        <p:strVal val="visible"/>
                                      </p:to>
                                    </p:set>
                                    <p:anim calcmode="discrete" valueType="clr">
                                      <p:cBhvr override="childStyle">
                                        <p:cTn id="7" dur="80"/>
                                        <p:tgtEl>
                                          <p:spTgt spid="1024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241">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0241">
                                            <p:txEl>
                                              <p:pRg st="1" end="1"/>
                                            </p:txEl>
                                          </p:spTgt>
                                        </p:tgtEl>
                                        <p:attrNameLst>
                                          <p:attrName>style.visibility</p:attrName>
                                        </p:attrNameLst>
                                      </p:cBhvr>
                                      <p:to>
                                        <p:strVal val="visible"/>
                                      </p:to>
                                    </p:set>
                                    <p:anim calcmode="discrete" valueType="clr">
                                      <p:cBhvr override="childStyle">
                                        <p:cTn id="14" dur="80"/>
                                        <p:tgtEl>
                                          <p:spTgt spid="1024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41">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0241">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0241">
                                            <p:txEl>
                                              <p:pRg st="2" end="2"/>
                                            </p:txEl>
                                          </p:spTgt>
                                        </p:tgtEl>
                                        <p:attrNameLst>
                                          <p:attrName>style.visibility</p:attrName>
                                        </p:attrNameLst>
                                      </p:cBhvr>
                                      <p:to>
                                        <p:strVal val="visible"/>
                                      </p:to>
                                    </p:set>
                                    <p:anim calcmode="discrete" valueType="clr">
                                      <p:cBhvr override="childStyle">
                                        <p:cTn id="21" dur="80"/>
                                        <p:tgtEl>
                                          <p:spTgt spid="1024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241">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0241">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0241">
                                            <p:txEl>
                                              <p:pRg st="3" end="3"/>
                                            </p:txEl>
                                          </p:spTgt>
                                        </p:tgtEl>
                                        <p:attrNameLst>
                                          <p:attrName>style.visibility</p:attrName>
                                        </p:attrNameLst>
                                      </p:cBhvr>
                                      <p:to>
                                        <p:strVal val="visible"/>
                                      </p:to>
                                    </p:set>
                                    <p:anim calcmode="discrete" valueType="clr">
                                      <p:cBhvr override="childStyle">
                                        <p:cTn id="28" dur="80"/>
                                        <p:tgtEl>
                                          <p:spTgt spid="1024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241">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10241">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0241">
                                            <p:txEl>
                                              <p:pRg st="4" end="4"/>
                                            </p:txEl>
                                          </p:spTgt>
                                        </p:tgtEl>
                                        <p:attrNameLst>
                                          <p:attrName>style.visibility</p:attrName>
                                        </p:attrNameLst>
                                      </p:cBhvr>
                                      <p:to>
                                        <p:strVal val="visible"/>
                                      </p:to>
                                    </p:set>
                                    <p:anim calcmode="discrete" valueType="clr">
                                      <p:cBhvr override="childStyle">
                                        <p:cTn id="35" dur="80"/>
                                        <p:tgtEl>
                                          <p:spTgt spid="1024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0241">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10241">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10241">
                                            <p:txEl>
                                              <p:pRg st="5" end="5"/>
                                            </p:txEl>
                                          </p:spTgt>
                                        </p:tgtEl>
                                        <p:attrNameLst>
                                          <p:attrName>style.visibility</p:attrName>
                                        </p:attrNameLst>
                                      </p:cBhvr>
                                      <p:to>
                                        <p:strVal val="visible"/>
                                      </p:to>
                                    </p:set>
                                    <p:anim calcmode="discrete" valueType="clr">
                                      <p:cBhvr override="childStyle">
                                        <p:cTn id="42" dur="80"/>
                                        <p:tgtEl>
                                          <p:spTgt spid="1024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0241">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10241">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10241">
                                            <p:txEl>
                                              <p:pRg st="6" end="6"/>
                                            </p:txEl>
                                          </p:spTgt>
                                        </p:tgtEl>
                                        <p:attrNameLst>
                                          <p:attrName>style.visibility</p:attrName>
                                        </p:attrNameLst>
                                      </p:cBhvr>
                                      <p:to>
                                        <p:strVal val="visible"/>
                                      </p:to>
                                    </p:set>
                                    <p:anim calcmode="discrete" valueType="clr">
                                      <p:cBhvr override="childStyle">
                                        <p:cTn id="49" dur="80"/>
                                        <p:tgtEl>
                                          <p:spTgt spid="10241">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0241">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10241">
                                            <p:txEl>
                                              <p:pRg st="6" end="6"/>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10241">
                                            <p:txEl>
                                              <p:pRg st="7" end="7"/>
                                            </p:txEl>
                                          </p:spTgt>
                                        </p:tgtEl>
                                        <p:attrNameLst>
                                          <p:attrName>style.visibility</p:attrName>
                                        </p:attrNameLst>
                                      </p:cBhvr>
                                      <p:to>
                                        <p:strVal val="visible"/>
                                      </p:to>
                                    </p:set>
                                    <p:anim calcmode="discrete" valueType="clr">
                                      <p:cBhvr override="childStyle">
                                        <p:cTn id="56" dur="80"/>
                                        <p:tgtEl>
                                          <p:spTgt spid="10241">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0241">
                                            <p:txEl>
                                              <p:pRg st="7" end="7"/>
                                            </p:txEl>
                                          </p:spTgt>
                                        </p:tgtEl>
                                        <p:attrNameLst>
                                          <p:attrName>fillcolor</p:attrName>
                                        </p:attrNameLst>
                                      </p:cBhvr>
                                      <p:tavLst>
                                        <p:tav tm="0">
                                          <p:val>
                                            <p:clrVal>
                                              <a:schemeClr val="accent2"/>
                                            </p:clrVal>
                                          </p:val>
                                        </p:tav>
                                        <p:tav tm="50000">
                                          <p:val>
                                            <p:clrVal>
                                              <a:schemeClr val="hlink"/>
                                            </p:clrVal>
                                          </p:val>
                                        </p:tav>
                                      </p:tavLst>
                                    </p:anim>
                                    <p:set>
                                      <p:cBhvr>
                                        <p:cTn id="58" dur="80"/>
                                        <p:tgtEl>
                                          <p:spTgt spid="10241">
                                            <p:txEl>
                                              <p:pRg st="7" end="7"/>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10241">
                                            <p:txEl>
                                              <p:pRg st="8" end="8"/>
                                            </p:txEl>
                                          </p:spTgt>
                                        </p:tgtEl>
                                        <p:attrNameLst>
                                          <p:attrName>style.visibility</p:attrName>
                                        </p:attrNameLst>
                                      </p:cBhvr>
                                      <p:to>
                                        <p:strVal val="visible"/>
                                      </p:to>
                                    </p:set>
                                    <p:anim calcmode="discrete" valueType="clr">
                                      <p:cBhvr override="childStyle">
                                        <p:cTn id="63" dur="80"/>
                                        <p:tgtEl>
                                          <p:spTgt spid="10241">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0241">
                                            <p:txEl>
                                              <p:pRg st="8" end="8"/>
                                            </p:txEl>
                                          </p:spTgt>
                                        </p:tgtEl>
                                        <p:attrNameLst>
                                          <p:attrName>fillcolor</p:attrName>
                                        </p:attrNameLst>
                                      </p:cBhvr>
                                      <p:tavLst>
                                        <p:tav tm="0">
                                          <p:val>
                                            <p:clrVal>
                                              <a:schemeClr val="accent2"/>
                                            </p:clrVal>
                                          </p:val>
                                        </p:tav>
                                        <p:tav tm="50000">
                                          <p:val>
                                            <p:clrVal>
                                              <a:schemeClr val="hlink"/>
                                            </p:clrVal>
                                          </p:val>
                                        </p:tav>
                                      </p:tavLst>
                                    </p:anim>
                                    <p:set>
                                      <p:cBhvr>
                                        <p:cTn id="65" dur="80"/>
                                        <p:tgtEl>
                                          <p:spTgt spid="10241">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3" name="Rectangle 1"/>
          <p:cNvSpPr>
            <a:spLocks noChangeArrowheads="1"/>
          </p:cNvSpPr>
          <p:nvPr/>
        </p:nvSpPr>
        <p:spPr bwMode="auto">
          <a:xfrm>
            <a:off x="0" y="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3200" b="1" dirty="0" smtClean="0">
                <a:latin typeface="NikoshBAN" pitchFamily="2" charset="0"/>
                <a:cs typeface="NikoshBAN" pitchFamily="2" charset="0"/>
              </a:rPr>
              <a:t>১৩/ যদি সেথায় (আসমান ও জমিনে) আল্লাহ্‌ ব্যতীত অন্য কোনো ইলাহ থাকত তবে উভয়েই ধ্বংস হয়ে যেত। এটি কোন সূরার আয়াত?</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সূরা বাক্বারা খ) সূরা ওয়াকিয়াহ গ) সূরা নুর ঘ) সূরা আল-আম্বিয়া</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 ঘ) সূরা আল-আম্বিয়া।</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১৪/ সাদিক তার কারখানার মালিককে রিযিকদাতা মনে করেন। ইসলামের দৃষ্টিতে এটিকে কী বলা হয়?</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কুফর খ) শিরক গ) নিফাক ঘ) ফিসক।</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 খ) শিরক।</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১৫/ সৃষ্টি জগতের পরিচালনায় কাউকে আল্লাহ্‌র অংশীদার বানানো কীসের পর্যায়ভূক্ত?</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কুফর খ) নিফাক গ) শিরক ঘ) রিসালাত </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  গ) শিরক।</a:t>
            </a:r>
            <a:endParaRPr lang="en-US" sz="32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8193">
                                            <p:txEl>
                                              <p:pRg st="0" end="0"/>
                                            </p:txEl>
                                          </p:spTgt>
                                        </p:tgtEl>
                                        <p:attrNameLst>
                                          <p:attrName>style.visibility</p:attrName>
                                        </p:attrNameLst>
                                      </p:cBhvr>
                                      <p:to>
                                        <p:strVal val="visible"/>
                                      </p:to>
                                    </p:set>
                                    <p:animEffect transition="in" filter="fade">
                                      <p:cBhvr>
                                        <p:cTn id="7" dur="1000"/>
                                        <p:tgtEl>
                                          <p:spTgt spid="8193">
                                            <p:txEl>
                                              <p:pRg st="0" end="0"/>
                                            </p:txEl>
                                          </p:spTgt>
                                        </p:tgtEl>
                                      </p:cBhvr>
                                    </p:animEffect>
                                    <p:anim calcmode="lin" valueType="num">
                                      <p:cBhvr>
                                        <p:cTn id="8" dur="1000" fill="hold"/>
                                        <p:tgtEl>
                                          <p:spTgt spid="819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81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8193">
                                            <p:txEl>
                                              <p:pRg st="1" end="1"/>
                                            </p:txEl>
                                          </p:spTgt>
                                        </p:tgtEl>
                                        <p:attrNameLst>
                                          <p:attrName>style.visibility</p:attrName>
                                        </p:attrNameLst>
                                      </p:cBhvr>
                                      <p:to>
                                        <p:strVal val="visible"/>
                                      </p:to>
                                    </p:set>
                                    <p:animEffect transition="in" filter="fade">
                                      <p:cBhvr>
                                        <p:cTn id="14" dur="1000"/>
                                        <p:tgtEl>
                                          <p:spTgt spid="8193">
                                            <p:txEl>
                                              <p:pRg st="1" end="1"/>
                                            </p:txEl>
                                          </p:spTgt>
                                        </p:tgtEl>
                                      </p:cBhvr>
                                    </p:animEffect>
                                    <p:anim calcmode="lin" valueType="num">
                                      <p:cBhvr>
                                        <p:cTn id="15" dur="1000" fill="hold"/>
                                        <p:tgtEl>
                                          <p:spTgt spid="8193">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819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8193">
                                            <p:txEl>
                                              <p:pRg st="2" end="2"/>
                                            </p:txEl>
                                          </p:spTgt>
                                        </p:tgtEl>
                                        <p:attrNameLst>
                                          <p:attrName>style.visibility</p:attrName>
                                        </p:attrNameLst>
                                      </p:cBhvr>
                                      <p:to>
                                        <p:strVal val="visible"/>
                                      </p:to>
                                    </p:set>
                                    <p:animEffect transition="in" filter="fade">
                                      <p:cBhvr>
                                        <p:cTn id="21" dur="1000"/>
                                        <p:tgtEl>
                                          <p:spTgt spid="8193">
                                            <p:txEl>
                                              <p:pRg st="2" end="2"/>
                                            </p:txEl>
                                          </p:spTgt>
                                        </p:tgtEl>
                                      </p:cBhvr>
                                    </p:animEffect>
                                    <p:anim calcmode="lin" valueType="num">
                                      <p:cBhvr>
                                        <p:cTn id="22" dur="1000" fill="hold"/>
                                        <p:tgtEl>
                                          <p:spTgt spid="8193">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819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8193">
                                            <p:txEl>
                                              <p:pRg st="3" end="3"/>
                                            </p:txEl>
                                          </p:spTgt>
                                        </p:tgtEl>
                                        <p:attrNameLst>
                                          <p:attrName>style.visibility</p:attrName>
                                        </p:attrNameLst>
                                      </p:cBhvr>
                                      <p:to>
                                        <p:strVal val="visible"/>
                                      </p:to>
                                    </p:set>
                                    <p:animEffect transition="in" filter="fade">
                                      <p:cBhvr>
                                        <p:cTn id="28" dur="1000"/>
                                        <p:tgtEl>
                                          <p:spTgt spid="8193">
                                            <p:txEl>
                                              <p:pRg st="3" end="3"/>
                                            </p:txEl>
                                          </p:spTgt>
                                        </p:tgtEl>
                                      </p:cBhvr>
                                    </p:animEffect>
                                    <p:anim calcmode="lin" valueType="num">
                                      <p:cBhvr>
                                        <p:cTn id="29" dur="1000" fill="hold"/>
                                        <p:tgtEl>
                                          <p:spTgt spid="8193">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819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8193">
                                            <p:txEl>
                                              <p:pRg st="4" end="4"/>
                                            </p:txEl>
                                          </p:spTgt>
                                        </p:tgtEl>
                                        <p:attrNameLst>
                                          <p:attrName>style.visibility</p:attrName>
                                        </p:attrNameLst>
                                      </p:cBhvr>
                                      <p:to>
                                        <p:strVal val="visible"/>
                                      </p:to>
                                    </p:set>
                                    <p:animEffect transition="in" filter="fade">
                                      <p:cBhvr>
                                        <p:cTn id="35" dur="1000"/>
                                        <p:tgtEl>
                                          <p:spTgt spid="8193">
                                            <p:txEl>
                                              <p:pRg st="4" end="4"/>
                                            </p:txEl>
                                          </p:spTgt>
                                        </p:tgtEl>
                                      </p:cBhvr>
                                    </p:animEffect>
                                    <p:anim calcmode="lin" valueType="num">
                                      <p:cBhvr>
                                        <p:cTn id="36" dur="1000" fill="hold"/>
                                        <p:tgtEl>
                                          <p:spTgt spid="8193">
                                            <p:txEl>
                                              <p:pRg st="4" end="4"/>
                                            </p:txEl>
                                          </p:spTgt>
                                        </p:tgtEl>
                                        <p:attrNameLst>
                                          <p:attrName>ppt_x</p:attrName>
                                        </p:attrNameLst>
                                      </p:cBhvr>
                                      <p:tavLst>
                                        <p:tav tm="0">
                                          <p:val>
                                            <p:strVal val="#ppt_x-.1"/>
                                          </p:val>
                                        </p:tav>
                                        <p:tav tm="100000">
                                          <p:val>
                                            <p:strVal val="#ppt_x"/>
                                          </p:val>
                                        </p:tav>
                                      </p:tavLst>
                                    </p:anim>
                                    <p:anim calcmode="lin" valueType="num">
                                      <p:cBhvr>
                                        <p:cTn id="37" dur="1000" fill="hold"/>
                                        <p:tgtEl>
                                          <p:spTgt spid="819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8193">
                                            <p:txEl>
                                              <p:pRg st="5" end="5"/>
                                            </p:txEl>
                                          </p:spTgt>
                                        </p:tgtEl>
                                        <p:attrNameLst>
                                          <p:attrName>style.visibility</p:attrName>
                                        </p:attrNameLst>
                                      </p:cBhvr>
                                      <p:to>
                                        <p:strVal val="visible"/>
                                      </p:to>
                                    </p:set>
                                    <p:animEffect transition="in" filter="fade">
                                      <p:cBhvr>
                                        <p:cTn id="42" dur="1000"/>
                                        <p:tgtEl>
                                          <p:spTgt spid="8193">
                                            <p:txEl>
                                              <p:pRg st="5" end="5"/>
                                            </p:txEl>
                                          </p:spTgt>
                                        </p:tgtEl>
                                      </p:cBhvr>
                                    </p:animEffect>
                                    <p:anim calcmode="lin" valueType="num">
                                      <p:cBhvr>
                                        <p:cTn id="43" dur="1000" fill="hold"/>
                                        <p:tgtEl>
                                          <p:spTgt spid="8193">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819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nodeType="clickEffect">
                                  <p:stCondLst>
                                    <p:cond delay="0"/>
                                  </p:stCondLst>
                                  <p:iterate type="lt">
                                    <p:tmPct val="10000"/>
                                  </p:iterate>
                                  <p:childTnLst>
                                    <p:set>
                                      <p:cBhvr>
                                        <p:cTn id="48" dur="1" fill="hold">
                                          <p:stCondLst>
                                            <p:cond delay="0"/>
                                          </p:stCondLst>
                                        </p:cTn>
                                        <p:tgtEl>
                                          <p:spTgt spid="8193">
                                            <p:txEl>
                                              <p:pRg st="6" end="6"/>
                                            </p:txEl>
                                          </p:spTgt>
                                        </p:tgtEl>
                                        <p:attrNameLst>
                                          <p:attrName>style.visibility</p:attrName>
                                        </p:attrNameLst>
                                      </p:cBhvr>
                                      <p:to>
                                        <p:strVal val="visible"/>
                                      </p:to>
                                    </p:set>
                                    <p:animEffect transition="in" filter="fade">
                                      <p:cBhvr>
                                        <p:cTn id="49" dur="1000"/>
                                        <p:tgtEl>
                                          <p:spTgt spid="8193">
                                            <p:txEl>
                                              <p:pRg st="6" end="6"/>
                                            </p:txEl>
                                          </p:spTgt>
                                        </p:tgtEl>
                                      </p:cBhvr>
                                    </p:animEffect>
                                    <p:anim calcmode="lin" valueType="num">
                                      <p:cBhvr>
                                        <p:cTn id="50" dur="1000" fill="hold"/>
                                        <p:tgtEl>
                                          <p:spTgt spid="8193">
                                            <p:txEl>
                                              <p:pRg st="6" end="6"/>
                                            </p:txEl>
                                          </p:spTgt>
                                        </p:tgtEl>
                                        <p:attrNameLst>
                                          <p:attrName>ppt_x</p:attrName>
                                        </p:attrNameLst>
                                      </p:cBhvr>
                                      <p:tavLst>
                                        <p:tav tm="0">
                                          <p:val>
                                            <p:strVal val="#ppt_x-.1"/>
                                          </p:val>
                                        </p:tav>
                                        <p:tav tm="100000">
                                          <p:val>
                                            <p:strVal val="#ppt_x"/>
                                          </p:val>
                                        </p:tav>
                                      </p:tavLst>
                                    </p:anim>
                                    <p:anim calcmode="lin" valueType="num">
                                      <p:cBhvr>
                                        <p:cTn id="51" dur="1000" fill="hold"/>
                                        <p:tgtEl>
                                          <p:spTgt spid="819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nodeType="clickEffect">
                                  <p:stCondLst>
                                    <p:cond delay="0"/>
                                  </p:stCondLst>
                                  <p:iterate type="lt">
                                    <p:tmPct val="10000"/>
                                  </p:iterate>
                                  <p:childTnLst>
                                    <p:set>
                                      <p:cBhvr>
                                        <p:cTn id="55" dur="1" fill="hold">
                                          <p:stCondLst>
                                            <p:cond delay="0"/>
                                          </p:stCondLst>
                                        </p:cTn>
                                        <p:tgtEl>
                                          <p:spTgt spid="8193">
                                            <p:txEl>
                                              <p:pRg st="7" end="7"/>
                                            </p:txEl>
                                          </p:spTgt>
                                        </p:tgtEl>
                                        <p:attrNameLst>
                                          <p:attrName>style.visibility</p:attrName>
                                        </p:attrNameLst>
                                      </p:cBhvr>
                                      <p:to>
                                        <p:strVal val="visible"/>
                                      </p:to>
                                    </p:set>
                                    <p:animEffect transition="in" filter="fade">
                                      <p:cBhvr>
                                        <p:cTn id="56" dur="1000"/>
                                        <p:tgtEl>
                                          <p:spTgt spid="8193">
                                            <p:txEl>
                                              <p:pRg st="7" end="7"/>
                                            </p:txEl>
                                          </p:spTgt>
                                        </p:tgtEl>
                                      </p:cBhvr>
                                    </p:animEffect>
                                    <p:anim calcmode="lin" valueType="num">
                                      <p:cBhvr>
                                        <p:cTn id="57" dur="1000" fill="hold"/>
                                        <p:tgtEl>
                                          <p:spTgt spid="8193">
                                            <p:txEl>
                                              <p:pRg st="7" end="7"/>
                                            </p:txEl>
                                          </p:spTgt>
                                        </p:tgtEl>
                                        <p:attrNameLst>
                                          <p:attrName>ppt_x</p:attrName>
                                        </p:attrNameLst>
                                      </p:cBhvr>
                                      <p:tavLst>
                                        <p:tav tm="0">
                                          <p:val>
                                            <p:strVal val="#ppt_x-.1"/>
                                          </p:val>
                                        </p:tav>
                                        <p:tav tm="100000">
                                          <p:val>
                                            <p:strVal val="#ppt_x"/>
                                          </p:val>
                                        </p:tav>
                                      </p:tavLst>
                                    </p:anim>
                                    <p:anim calcmode="lin" valueType="num">
                                      <p:cBhvr>
                                        <p:cTn id="58" dur="1000" fill="hold"/>
                                        <p:tgtEl>
                                          <p:spTgt spid="819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0" presetClass="entr" presetSubtype="0" fill="hold" nodeType="clickEffect">
                                  <p:stCondLst>
                                    <p:cond delay="0"/>
                                  </p:stCondLst>
                                  <p:iterate type="lt">
                                    <p:tmPct val="10000"/>
                                  </p:iterate>
                                  <p:childTnLst>
                                    <p:set>
                                      <p:cBhvr>
                                        <p:cTn id="62" dur="1" fill="hold">
                                          <p:stCondLst>
                                            <p:cond delay="0"/>
                                          </p:stCondLst>
                                        </p:cTn>
                                        <p:tgtEl>
                                          <p:spTgt spid="8193">
                                            <p:txEl>
                                              <p:pRg st="8" end="8"/>
                                            </p:txEl>
                                          </p:spTgt>
                                        </p:tgtEl>
                                        <p:attrNameLst>
                                          <p:attrName>style.visibility</p:attrName>
                                        </p:attrNameLst>
                                      </p:cBhvr>
                                      <p:to>
                                        <p:strVal val="visible"/>
                                      </p:to>
                                    </p:set>
                                    <p:animEffect transition="in" filter="fade">
                                      <p:cBhvr>
                                        <p:cTn id="63" dur="1000"/>
                                        <p:tgtEl>
                                          <p:spTgt spid="8193">
                                            <p:txEl>
                                              <p:pRg st="8" end="8"/>
                                            </p:txEl>
                                          </p:spTgt>
                                        </p:tgtEl>
                                      </p:cBhvr>
                                    </p:animEffect>
                                    <p:anim calcmode="lin" valueType="num">
                                      <p:cBhvr>
                                        <p:cTn id="64" dur="1000" fill="hold"/>
                                        <p:tgtEl>
                                          <p:spTgt spid="8193">
                                            <p:txEl>
                                              <p:pRg st="8" end="8"/>
                                            </p:txEl>
                                          </p:spTgt>
                                        </p:tgtEl>
                                        <p:attrNameLst>
                                          <p:attrName>ppt_x</p:attrName>
                                        </p:attrNameLst>
                                      </p:cBhvr>
                                      <p:tavLst>
                                        <p:tav tm="0">
                                          <p:val>
                                            <p:strVal val="#ppt_x-.1"/>
                                          </p:val>
                                        </p:tav>
                                        <p:tav tm="100000">
                                          <p:val>
                                            <p:strVal val="#ppt_x"/>
                                          </p:val>
                                        </p:tav>
                                      </p:tavLst>
                                    </p:anim>
                                    <p:anim calcmode="lin" valueType="num">
                                      <p:cBhvr>
                                        <p:cTn id="65" dur="1000" fill="hold"/>
                                        <p:tgtEl>
                                          <p:spTgt spid="819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3200" b="1" dirty="0" smtClean="0">
                <a:latin typeface="NikoshBAN" pitchFamily="2" charset="0"/>
                <a:cs typeface="NikoshBAN" pitchFamily="2" charset="0"/>
              </a:rPr>
              <a:t>১৬/ সুরাইয়া আল্লাহ্‌র পাশাপাশি ফেরেশতাদেরকেও জগৎ পরিচালনাকারী মনে করে। ইসলামের দৃষ্টিতে তার এ মনোভাব কীসের অন্তর্ভূক্ত?</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নিফাক খ) ইরহাব গ) কুফর ঘ)শিরক।</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 ঘ)শিরক।।</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১৭/ মিঃ ক  মাজারে গিয়ে  পীরের কবরে সেজদা দিল। তার এ কাজ কীসের শামিল?</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শিরক খ) কুফর গ) নিফাক ঘ) ফিসক</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 ক) শিরক।</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১৮/ জুনায়েদ আলী আল্লাহ্‌ ব্যতীত অন্য কারও নামে পশু জবাই করে। তার এ কর্মকান্ড কীসের পর্যায়ভূক্ত?</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কুফর খ) ফিসক গ) শিরক ঘ) নিফাক</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 গ) শিরক।</a:t>
            </a:r>
            <a:endParaRPr lang="en-US" sz="32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145">
                                            <p:txEl>
                                              <p:pRg st="0" end="0"/>
                                            </p:txEl>
                                          </p:spTgt>
                                        </p:tgtEl>
                                        <p:attrNameLst>
                                          <p:attrName>style.visibility</p:attrName>
                                        </p:attrNameLst>
                                      </p:cBhvr>
                                      <p:to>
                                        <p:strVal val="visible"/>
                                      </p:to>
                                    </p:set>
                                    <p:anim calcmode="lin" valueType="num">
                                      <p:cBhvr>
                                        <p:cTn id="7" dur="500" fill="hold"/>
                                        <p:tgtEl>
                                          <p:spTgt spid="614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14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14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14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14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6145">
                                            <p:txEl>
                                              <p:pRg st="1" end="1"/>
                                            </p:txEl>
                                          </p:spTgt>
                                        </p:tgtEl>
                                        <p:attrNameLst>
                                          <p:attrName>style.visibility</p:attrName>
                                        </p:attrNameLst>
                                      </p:cBhvr>
                                      <p:to>
                                        <p:strVal val="visible"/>
                                      </p:to>
                                    </p:set>
                                    <p:anim calcmode="lin" valueType="num">
                                      <p:cBhvr>
                                        <p:cTn id="16" dur="500" fill="hold"/>
                                        <p:tgtEl>
                                          <p:spTgt spid="614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145">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614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14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14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6145">
                                            <p:txEl>
                                              <p:pRg st="2" end="2"/>
                                            </p:txEl>
                                          </p:spTgt>
                                        </p:tgtEl>
                                        <p:attrNameLst>
                                          <p:attrName>style.visibility</p:attrName>
                                        </p:attrNameLst>
                                      </p:cBhvr>
                                      <p:to>
                                        <p:strVal val="visible"/>
                                      </p:to>
                                    </p:set>
                                    <p:anim calcmode="lin" valueType="num">
                                      <p:cBhvr>
                                        <p:cTn id="25" dur="500" fill="hold"/>
                                        <p:tgtEl>
                                          <p:spTgt spid="614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145">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614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14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14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6145">
                                            <p:txEl>
                                              <p:pRg st="3" end="3"/>
                                            </p:txEl>
                                          </p:spTgt>
                                        </p:tgtEl>
                                        <p:attrNameLst>
                                          <p:attrName>style.visibility</p:attrName>
                                        </p:attrNameLst>
                                      </p:cBhvr>
                                      <p:to>
                                        <p:strVal val="visible"/>
                                      </p:to>
                                    </p:set>
                                    <p:anim calcmode="lin" valueType="num">
                                      <p:cBhvr>
                                        <p:cTn id="34" dur="500" fill="hold"/>
                                        <p:tgtEl>
                                          <p:spTgt spid="614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6145">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614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614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614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6145">
                                            <p:txEl>
                                              <p:pRg st="4" end="4"/>
                                            </p:txEl>
                                          </p:spTgt>
                                        </p:tgtEl>
                                        <p:attrNameLst>
                                          <p:attrName>style.visibility</p:attrName>
                                        </p:attrNameLst>
                                      </p:cBhvr>
                                      <p:to>
                                        <p:strVal val="visible"/>
                                      </p:to>
                                    </p:set>
                                    <p:anim calcmode="lin" valueType="num">
                                      <p:cBhvr>
                                        <p:cTn id="43" dur="500" fill="hold"/>
                                        <p:tgtEl>
                                          <p:spTgt spid="614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6145">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614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614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614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6145">
                                            <p:txEl>
                                              <p:pRg st="5" end="5"/>
                                            </p:txEl>
                                          </p:spTgt>
                                        </p:tgtEl>
                                        <p:attrNameLst>
                                          <p:attrName>style.visibility</p:attrName>
                                        </p:attrNameLst>
                                      </p:cBhvr>
                                      <p:to>
                                        <p:strVal val="visible"/>
                                      </p:to>
                                    </p:set>
                                    <p:anim calcmode="lin" valueType="num">
                                      <p:cBhvr>
                                        <p:cTn id="52" dur="500" fill="hold"/>
                                        <p:tgtEl>
                                          <p:spTgt spid="614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6145">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614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614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6145">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nodeType="clickEffect">
                                  <p:stCondLst>
                                    <p:cond delay="0"/>
                                  </p:stCondLst>
                                  <p:iterate type="lt">
                                    <p:tmPct val="10000"/>
                                  </p:iterate>
                                  <p:childTnLst>
                                    <p:set>
                                      <p:cBhvr>
                                        <p:cTn id="60" dur="1" fill="hold">
                                          <p:stCondLst>
                                            <p:cond delay="0"/>
                                          </p:stCondLst>
                                        </p:cTn>
                                        <p:tgtEl>
                                          <p:spTgt spid="6145">
                                            <p:txEl>
                                              <p:pRg st="6" end="6"/>
                                            </p:txEl>
                                          </p:spTgt>
                                        </p:tgtEl>
                                        <p:attrNameLst>
                                          <p:attrName>style.visibility</p:attrName>
                                        </p:attrNameLst>
                                      </p:cBhvr>
                                      <p:to>
                                        <p:strVal val="visible"/>
                                      </p:to>
                                    </p:set>
                                    <p:anim calcmode="lin" valueType="num">
                                      <p:cBhvr>
                                        <p:cTn id="61" dur="500" fill="hold"/>
                                        <p:tgtEl>
                                          <p:spTgt spid="6145">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6145">
                                            <p:txEl>
                                              <p:pRg st="6" end="6"/>
                                            </p:txEl>
                                          </p:spTgt>
                                        </p:tgtEl>
                                        <p:attrNameLst>
                                          <p:attrName>ppt_y</p:attrName>
                                        </p:attrNameLst>
                                      </p:cBhvr>
                                      <p:tavLst>
                                        <p:tav tm="0">
                                          <p:val>
                                            <p:strVal val="#ppt_y"/>
                                          </p:val>
                                        </p:tav>
                                        <p:tav tm="100000">
                                          <p:val>
                                            <p:strVal val="#ppt_y"/>
                                          </p:val>
                                        </p:tav>
                                      </p:tavLst>
                                    </p:anim>
                                    <p:anim calcmode="lin" valueType="num">
                                      <p:cBhvr>
                                        <p:cTn id="63" dur="500" fill="hold"/>
                                        <p:tgtEl>
                                          <p:spTgt spid="6145">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6145">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6145">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nodeType="clickEffect">
                                  <p:stCondLst>
                                    <p:cond delay="0"/>
                                  </p:stCondLst>
                                  <p:iterate type="lt">
                                    <p:tmPct val="10000"/>
                                  </p:iterate>
                                  <p:childTnLst>
                                    <p:set>
                                      <p:cBhvr>
                                        <p:cTn id="69" dur="1" fill="hold">
                                          <p:stCondLst>
                                            <p:cond delay="0"/>
                                          </p:stCondLst>
                                        </p:cTn>
                                        <p:tgtEl>
                                          <p:spTgt spid="6145">
                                            <p:txEl>
                                              <p:pRg st="7" end="7"/>
                                            </p:txEl>
                                          </p:spTgt>
                                        </p:tgtEl>
                                        <p:attrNameLst>
                                          <p:attrName>style.visibility</p:attrName>
                                        </p:attrNameLst>
                                      </p:cBhvr>
                                      <p:to>
                                        <p:strVal val="visible"/>
                                      </p:to>
                                    </p:set>
                                    <p:anim calcmode="lin" valueType="num">
                                      <p:cBhvr>
                                        <p:cTn id="70" dur="500" fill="hold"/>
                                        <p:tgtEl>
                                          <p:spTgt spid="6145">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6145">
                                            <p:txEl>
                                              <p:pRg st="7" end="7"/>
                                            </p:txEl>
                                          </p:spTgt>
                                        </p:tgtEl>
                                        <p:attrNameLst>
                                          <p:attrName>ppt_y</p:attrName>
                                        </p:attrNameLst>
                                      </p:cBhvr>
                                      <p:tavLst>
                                        <p:tav tm="0">
                                          <p:val>
                                            <p:strVal val="#ppt_y"/>
                                          </p:val>
                                        </p:tav>
                                        <p:tav tm="100000">
                                          <p:val>
                                            <p:strVal val="#ppt_y"/>
                                          </p:val>
                                        </p:tav>
                                      </p:tavLst>
                                    </p:anim>
                                    <p:anim calcmode="lin" valueType="num">
                                      <p:cBhvr>
                                        <p:cTn id="72" dur="500" fill="hold"/>
                                        <p:tgtEl>
                                          <p:spTgt spid="6145">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6145">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6145">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nodeType="clickEffect">
                                  <p:stCondLst>
                                    <p:cond delay="0"/>
                                  </p:stCondLst>
                                  <p:iterate type="lt">
                                    <p:tmPct val="10000"/>
                                  </p:iterate>
                                  <p:childTnLst>
                                    <p:set>
                                      <p:cBhvr>
                                        <p:cTn id="78" dur="1" fill="hold">
                                          <p:stCondLst>
                                            <p:cond delay="0"/>
                                          </p:stCondLst>
                                        </p:cTn>
                                        <p:tgtEl>
                                          <p:spTgt spid="6145">
                                            <p:txEl>
                                              <p:pRg st="8" end="8"/>
                                            </p:txEl>
                                          </p:spTgt>
                                        </p:tgtEl>
                                        <p:attrNameLst>
                                          <p:attrName>style.visibility</p:attrName>
                                        </p:attrNameLst>
                                      </p:cBhvr>
                                      <p:to>
                                        <p:strVal val="visible"/>
                                      </p:to>
                                    </p:set>
                                    <p:anim calcmode="lin" valueType="num">
                                      <p:cBhvr>
                                        <p:cTn id="79" dur="500" fill="hold"/>
                                        <p:tgtEl>
                                          <p:spTgt spid="6145">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6145">
                                            <p:txEl>
                                              <p:pRg st="8" end="8"/>
                                            </p:txEl>
                                          </p:spTgt>
                                        </p:tgtEl>
                                        <p:attrNameLst>
                                          <p:attrName>ppt_y</p:attrName>
                                        </p:attrNameLst>
                                      </p:cBhvr>
                                      <p:tavLst>
                                        <p:tav tm="0">
                                          <p:val>
                                            <p:strVal val="#ppt_y"/>
                                          </p:val>
                                        </p:tav>
                                        <p:tav tm="100000">
                                          <p:val>
                                            <p:strVal val="#ppt_y"/>
                                          </p:val>
                                        </p:tav>
                                      </p:tavLst>
                                    </p:anim>
                                    <p:anim calcmode="lin" valueType="num">
                                      <p:cBhvr>
                                        <p:cTn id="81" dur="500" fill="hold"/>
                                        <p:tgtEl>
                                          <p:spTgt spid="6145">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6145">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61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1418</TotalTime>
  <Words>1701</Words>
  <Application>Microsoft Office PowerPoint</Application>
  <PresentationFormat>On-screen Show (4:3)</PresentationFormat>
  <Paragraphs>196</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606</cp:revision>
  <dcterms:created xsi:type="dcterms:W3CDTF">2006-08-16T00:00:00Z</dcterms:created>
  <dcterms:modified xsi:type="dcterms:W3CDTF">2021-07-05T14:10:55Z</dcterms:modified>
</cp:coreProperties>
</file>