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6" r:id="rId5"/>
    <p:sldId id="259" r:id="rId6"/>
    <p:sldId id="272" r:id="rId7"/>
    <p:sldId id="261" r:id="rId8"/>
    <p:sldId id="262" r:id="rId9"/>
    <p:sldId id="263" r:id="rId10"/>
    <p:sldId id="273" r:id="rId11"/>
    <p:sldId id="274" r:id="rId12"/>
    <p:sldId id="275" r:id="rId13"/>
    <p:sldId id="277" r:id="rId14"/>
    <p:sldId id="278" r:id="rId15"/>
    <p:sldId id="280" r:id="rId16"/>
    <p:sldId id="28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3D5DC-6F0F-4AB4-8130-0E921728E2BB}" type="datetimeFigureOut">
              <a:rPr lang="en-US" smtClean="0"/>
              <a:pPr/>
              <a:t>7/6/2021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FB7F-248A-456E-A5EA-A9BF62F8AC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p>
          <a:p>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                                         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                             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rPr>
              <a:t>MOHAMMAD 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solidFill>
                  <a:schemeClr val="tx1"/>
                </a:solidFill>
              </a:rPr>
              <a:t>                                    MOHAMMAD </a:t>
            </a:r>
            <a:r>
              <a:rPr lang="en-US" sz="1200" b="1" dirty="0" smtClean="0">
                <a:solidFill>
                  <a:schemeClr val="tx1"/>
                </a:solidFill>
              </a:rPr>
              <a:t>AYUB ALI-SENIOR TEACHER-R M HAT K HIGH SCHOOL</a:t>
            </a:r>
            <a:r>
              <a:rPr lang="en-US" sz="1200" b="1" baseline="0" dirty="0" smtClean="0">
                <a:solidFill>
                  <a:schemeClr val="tx1"/>
                </a:solidFill>
              </a:rPr>
              <a:t>-</a:t>
            </a:r>
            <a:r>
              <a:rPr lang="en-US" sz="1200" b="1" dirty="0" smtClean="0">
                <a:solidFill>
                  <a:schemeClr val="tx1"/>
                </a:solidFill>
              </a:rPr>
              <a:t>MOTIGONJ-SONAGAZI-FENI</a:t>
            </a:r>
            <a:endParaRPr lang="en-US" dirty="0"/>
          </a:p>
        </p:txBody>
      </p:sp>
      <p:sp>
        <p:nvSpPr>
          <p:cNvPr id="4" name="Slide Number Placeholder 3"/>
          <p:cNvSpPr>
            <a:spLocks noGrp="1"/>
          </p:cNvSpPr>
          <p:nvPr>
            <p:ph type="sldNum" sz="quarter" idx="10"/>
          </p:nvPr>
        </p:nvSpPr>
        <p:spPr/>
        <p:txBody>
          <a:bodyPr/>
          <a:lstStyle/>
          <a:p>
            <a:fld id="{64E2FB7F-248A-456E-A5EA-A9BF62F8AC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smtClean="0">
              <a:solidFill>
                <a:schemeClr val="bg1"/>
              </a:solidFill>
            </a:endParaRPr>
          </a:p>
          <a:p>
            <a:pPr algn="ctr"/>
            <a:r>
              <a:rPr lang="bn-BD" sz="6600" b="1" dirty="0" smtClean="0">
                <a:solidFill>
                  <a:schemeClr val="bg1"/>
                </a:solidFill>
                <a:latin typeface="NikoshBAN" pitchFamily="2" charset="0"/>
                <a:cs typeface="NikoshBAN" pitchFamily="2" charset="0"/>
              </a:rPr>
              <a:t>‘ </a:t>
            </a:r>
            <a:r>
              <a:rPr lang="bn-BD" sz="11500" b="1" dirty="0" smtClean="0">
                <a:solidFill>
                  <a:schemeClr val="bg1"/>
                </a:solidFill>
                <a:latin typeface="NikoshBAN" pitchFamily="2" charset="0"/>
                <a:cs typeface="NikoshBAN" pitchFamily="2" charset="0"/>
              </a:rPr>
              <a:t>আহলান সাহলান,</a:t>
            </a:r>
          </a:p>
          <a:p>
            <a:pPr algn="ctr"/>
            <a:r>
              <a:rPr lang="bn-BD" sz="9600" b="1" dirty="0" smtClean="0">
                <a:solidFill>
                  <a:schemeClr val="bg1"/>
                </a:solidFill>
                <a:latin typeface="NikoshBAN" pitchFamily="2" charset="0"/>
                <a:cs typeface="NikoshBAN" pitchFamily="2" charset="0"/>
              </a:rPr>
              <a:t>আজিজ তোয়ালিবান।’</a:t>
            </a:r>
            <a:endParaRPr lang="en-US" sz="96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repeatCount="500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
                                          </p:val>
                                        </p:tav>
                                        <p:tav tm="100000">
                                          <p:val>
                                            <p:strVal val="#ppt_y"/>
                                          </p:val>
                                        </p:tav>
                                      </p:tavLst>
                                    </p:anim>
                                  </p:childTnLst>
                                </p:cTn>
                              </p:par>
                              <p:par>
                                <p:cTn id="10" presetID="40" presetClass="entr" presetSubtype="0" repeatCount="5000" fill="hold" nodeType="with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1"/>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400" b="1" dirty="0" smtClean="0">
                <a:latin typeface="NikoshBAN" pitchFamily="2" charset="0"/>
                <a:cs typeface="NikoshBAN" pitchFamily="2" charset="0"/>
              </a:rPr>
              <a:t>১৬/ সোহেল মানুষের বন্ধু সেজে তার মনের কথা জেনে অন্যের কাছে প্রকাশ করে বিশৃংখলা সৃষ্টি করে। সোহেলের মধ্যে কার বৈশিষ্ট্য বিদ্যমান?</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ক) কাফিরের খ) মুনাফিকের গ) মুশরিকের ঘ) সন্ত্রাসীর </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উত্তর-খ) মুনাফিকের।</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১৭/ অন্তরে কুফর ও অবাধ্যতা গোপন করে মুখে ইসলামকে স্বীকার করার নাম কী?</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ক) নিফাক খ) কুফর গ) শিরক ঘ) ফিতনা </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উত্তর- ক) নিফাক।</a:t>
            </a:r>
            <a:endParaRPr lang="en-US" sz="4400" b="1"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2400" b="1" dirty="0" smtClean="0">
                <a:latin typeface="NikoshBAN" pitchFamily="2" charset="0"/>
                <a:cs typeface="NikoshBAN" pitchFamily="2" charset="0"/>
              </a:rPr>
              <a:t>১৮/ জনাব মাসুদ সাহেব জুয়া খেলাকে অভ্যাসে পরিণত করেছেন। এ ধরনের কাজ কীসের শামিল?</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ক) কুফর খ) নিফাক গ) শিরক ঘ) রিবা </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উত্তর-খ) নিফাক।</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১৯/ মুনাফিকের বৈশিষ্ট্য হল—</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মিথ্যা কথা বলা</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ওয়াদা ভঙ্গ করা</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আল্লাহকে অস্বীকার করা</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নিচের কোনটি সঠিক?</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ক) </a:t>
            </a:r>
            <a:r>
              <a:rPr lang="en-US" sz="2400" b="1" dirty="0" err="1" smtClean="0">
                <a:latin typeface="NikoshBAN" pitchFamily="2" charset="0"/>
                <a:cs typeface="NikoshBAN" pitchFamily="2" charset="0"/>
              </a:rPr>
              <a:t>i</a:t>
            </a:r>
            <a:r>
              <a:rPr lang="bn-BD" sz="2400" b="1" dirty="0" smtClean="0">
                <a:latin typeface="NikoshBAN" pitchFamily="2" charset="0"/>
                <a:cs typeface="NikoshBAN" pitchFamily="2" charset="0"/>
              </a:rPr>
              <a:t>ওii খ) i ও iii গ) ii ও iii ঘ) i,ii ও iii</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উত্তর-ক) </a:t>
            </a:r>
            <a:r>
              <a:rPr lang="en-US" sz="2400" b="1" dirty="0" err="1" smtClean="0">
                <a:latin typeface="NikoshBAN" pitchFamily="2" charset="0"/>
                <a:cs typeface="NikoshBAN" pitchFamily="2" charset="0"/>
              </a:rPr>
              <a:t>i</a:t>
            </a:r>
            <a:r>
              <a:rPr lang="bn-BD" sz="2400" b="1" dirty="0" smtClean="0">
                <a:latin typeface="NikoshBAN" pitchFamily="2" charset="0"/>
                <a:cs typeface="NikoshBAN" pitchFamily="2" charset="0"/>
              </a:rPr>
              <a:t>ওii</a:t>
            </a:r>
            <a:endParaRPr lang="en-US" sz="2400" b="1" dirty="0" smtClean="0">
              <a:latin typeface="NikoshBAN" pitchFamily="2" charset="0"/>
              <a:cs typeface="NikoshBAN" pitchFamily="2" charset="0"/>
            </a:endParaRPr>
          </a:p>
          <a:p>
            <a:r>
              <a:rPr lang="en-US" sz="2400" b="1" dirty="0" smtClean="0">
                <a:latin typeface="NikoshBAN" pitchFamily="2" charset="0"/>
                <a:cs typeface="NikoshBAN" pitchFamily="2" charset="0"/>
              </a:rPr>
              <a:t>20/  </a:t>
            </a:r>
            <a:r>
              <a:rPr lang="en-US" sz="2400" b="1" dirty="0" err="1" smtClean="0">
                <a:latin typeface="NikoshBAN" pitchFamily="2" charset="0"/>
                <a:cs typeface="NikoshBAN" pitchFamily="2" charset="0"/>
              </a:rPr>
              <a:t>নিশ্চয়</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মুনাফিকেরা জাহান্নামের সর্ব নিম্মস্তরে থাকবে- এ আয়াত দ্বারা প্রমাণিত হয় —</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নিফাক একটি ঘৃণ্য অপরাধ</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নিফাক জঘন্য অপরাধ</a:t>
            </a:r>
            <a:endParaRPr lang="en-US" sz="2400" b="1" dirty="0" smtClean="0">
              <a:latin typeface="NikoshBAN" pitchFamily="2" charset="0"/>
              <a:cs typeface="NikoshBAN" pitchFamily="2" charset="0"/>
            </a:endParaRPr>
          </a:p>
          <a:p>
            <a:pPr lvl="0"/>
            <a:r>
              <a:rPr lang="bn-BD" sz="2400" b="1" dirty="0" smtClean="0">
                <a:latin typeface="NikoshBAN" pitchFamily="2" charset="0"/>
                <a:cs typeface="NikoshBAN" pitchFamily="2" charset="0"/>
              </a:rPr>
              <a:t>নিফাক অমার্জনীয় অপরাধ</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নিচের কোনটি সঠিক?</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ক) </a:t>
            </a:r>
            <a:r>
              <a:rPr lang="en-US" sz="2400" b="1" dirty="0" err="1" smtClean="0">
                <a:latin typeface="NikoshBAN" pitchFamily="2" charset="0"/>
                <a:cs typeface="NikoshBAN" pitchFamily="2" charset="0"/>
              </a:rPr>
              <a:t>i</a:t>
            </a:r>
            <a:r>
              <a:rPr lang="bn-BD" sz="2400" b="1" dirty="0" smtClean="0">
                <a:latin typeface="NikoshBAN" pitchFamily="2" charset="0"/>
                <a:cs typeface="NikoshBAN" pitchFamily="2" charset="0"/>
              </a:rPr>
              <a:t>ওii খ) i ও iii গ) ii ও iii ঘ) i,ii ও iii</a:t>
            </a:r>
            <a:endParaRPr lang="en-US" sz="2400" b="1" dirty="0" smtClean="0">
              <a:latin typeface="NikoshBAN" pitchFamily="2" charset="0"/>
              <a:cs typeface="NikoshBAN" pitchFamily="2" charset="0"/>
            </a:endParaRPr>
          </a:p>
          <a:p>
            <a:r>
              <a:rPr lang="bn-BD" sz="2400" b="1" dirty="0" smtClean="0">
                <a:latin typeface="NikoshBAN" pitchFamily="2" charset="0"/>
                <a:cs typeface="NikoshBAN" pitchFamily="2" charset="0"/>
              </a:rPr>
              <a:t>উত্তর-ক) </a:t>
            </a:r>
            <a:r>
              <a:rPr lang="en-US" sz="2400" b="1" dirty="0" err="1" smtClean="0">
                <a:latin typeface="NikoshBAN" pitchFamily="2" charset="0"/>
                <a:cs typeface="NikoshBAN" pitchFamily="2" charset="0"/>
              </a:rPr>
              <a:t>i</a:t>
            </a:r>
            <a:r>
              <a:rPr lang="bn-BD" sz="2400" b="1" dirty="0" smtClean="0">
                <a:latin typeface="NikoshBAN" pitchFamily="2" charset="0"/>
                <a:cs typeface="NikoshBAN" pitchFamily="2" charset="0"/>
              </a:rPr>
              <a:t>ওii</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nodeType="clickEffect">
                                  <p:stCondLst>
                                    <p:cond delay="0"/>
                                  </p:stCondLst>
                                  <p:iterate type="lt">
                                    <p:tmPct val="10000"/>
                                  </p:iterate>
                                  <p:childTnLst>
                                    <p:set>
                                      <p:cBhvr>
                                        <p:cTn id="97" dur="1" fill="hold">
                                          <p:stCondLst>
                                            <p:cond delay="0"/>
                                          </p:stCondLst>
                                        </p:cTn>
                                        <p:tgtEl>
                                          <p:spTgt spid="39937">
                                            <p:txEl>
                                              <p:pRg st="13" end="13"/>
                                            </p:txEl>
                                          </p:spTgt>
                                        </p:tgtEl>
                                        <p:attrNameLst>
                                          <p:attrName>style.visibility</p:attrName>
                                        </p:attrNameLst>
                                      </p:cBhvr>
                                      <p:to>
                                        <p:strVal val="visible"/>
                                      </p:to>
                                    </p:set>
                                    <p:animEffect transition="in" filter="fade">
                                      <p:cBhvr>
                                        <p:cTn id="98" dur="1000"/>
                                        <p:tgtEl>
                                          <p:spTgt spid="39937">
                                            <p:txEl>
                                              <p:pRg st="13" end="13"/>
                                            </p:txEl>
                                          </p:spTgt>
                                        </p:tgtEl>
                                      </p:cBhvr>
                                    </p:animEffect>
                                    <p:anim calcmode="lin" valueType="num">
                                      <p:cBhvr>
                                        <p:cTn id="99" dur="1000" fill="hold"/>
                                        <p:tgtEl>
                                          <p:spTgt spid="39937">
                                            <p:txEl>
                                              <p:pRg st="13" end="13"/>
                                            </p:txEl>
                                          </p:spTgt>
                                        </p:tgtEl>
                                        <p:attrNameLst>
                                          <p:attrName>ppt_x</p:attrName>
                                        </p:attrNameLst>
                                      </p:cBhvr>
                                      <p:tavLst>
                                        <p:tav tm="0">
                                          <p:val>
                                            <p:strVal val="#ppt_x-.1"/>
                                          </p:val>
                                        </p:tav>
                                        <p:tav tm="100000">
                                          <p:val>
                                            <p:strVal val="#ppt_x"/>
                                          </p:val>
                                        </p:tav>
                                      </p:tavLst>
                                    </p:anim>
                                    <p:anim calcmode="lin" valueType="num">
                                      <p:cBhvr>
                                        <p:cTn id="100" dur="1000" fill="hold"/>
                                        <p:tgtEl>
                                          <p:spTgt spid="3993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0" presetClass="entr" presetSubtype="0" fill="hold" nodeType="clickEffect">
                                  <p:stCondLst>
                                    <p:cond delay="0"/>
                                  </p:stCondLst>
                                  <p:iterate type="lt">
                                    <p:tmPct val="10000"/>
                                  </p:iterate>
                                  <p:childTnLst>
                                    <p:set>
                                      <p:cBhvr>
                                        <p:cTn id="104" dur="1" fill="hold">
                                          <p:stCondLst>
                                            <p:cond delay="0"/>
                                          </p:stCondLst>
                                        </p:cTn>
                                        <p:tgtEl>
                                          <p:spTgt spid="39937">
                                            <p:txEl>
                                              <p:pRg st="14" end="14"/>
                                            </p:txEl>
                                          </p:spTgt>
                                        </p:tgtEl>
                                        <p:attrNameLst>
                                          <p:attrName>style.visibility</p:attrName>
                                        </p:attrNameLst>
                                      </p:cBhvr>
                                      <p:to>
                                        <p:strVal val="visible"/>
                                      </p:to>
                                    </p:set>
                                    <p:animEffect transition="in" filter="fade">
                                      <p:cBhvr>
                                        <p:cTn id="105" dur="1000"/>
                                        <p:tgtEl>
                                          <p:spTgt spid="39937">
                                            <p:txEl>
                                              <p:pRg st="14" end="14"/>
                                            </p:txEl>
                                          </p:spTgt>
                                        </p:tgtEl>
                                      </p:cBhvr>
                                    </p:animEffect>
                                    <p:anim calcmode="lin" valueType="num">
                                      <p:cBhvr>
                                        <p:cTn id="106" dur="1000" fill="hold"/>
                                        <p:tgtEl>
                                          <p:spTgt spid="39937">
                                            <p:txEl>
                                              <p:pRg st="14" end="14"/>
                                            </p:txEl>
                                          </p:spTgt>
                                        </p:tgtEl>
                                        <p:attrNameLst>
                                          <p:attrName>ppt_x</p:attrName>
                                        </p:attrNameLst>
                                      </p:cBhvr>
                                      <p:tavLst>
                                        <p:tav tm="0">
                                          <p:val>
                                            <p:strVal val="#ppt_x-.1"/>
                                          </p:val>
                                        </p:tav>
                                        <p:tav tm="100000">
                                          <p:val>
                                            <p:strVal val="#ppt_x"/>
                                          </p:val>
                                        </p:tav>
                                      </p:tavLst>
                                    </p:anim>
                                    <p:anim calcmode="lin" valueType="num">
                                      <p:cBhvr>
                                        <p:cTn id="107" dur="1000" fill="hold"/>
                                        <p:tgtEl>
                                          <p:spTgt spid="3993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0" presetClass="entr" presetSubtype="0" fill="hold" nodeType="clickEffect">
                                  <p:stCondLst>
                                    <p:cond delay="0"/>
                                  </p:stCondLst>
                                  <p:iterate type="lt">
                                    <p:tmPct val="10000"/>
                                  </p:iterate>
                                  <p:childTnLst>
                                    <p:set>
                                      <p:cBhvr>
                                        <p:cTn id="111" dur="1" fill="hold">
                                          <p:stCondLst>
                                            <p:cond delay="0"/>
                                          </p:stCondLst>
                                        </p:cTn>
                                        <p:tgtEl>
                                          <p:spTgt spid="39937">
                                            <p:txEl>
                                              <p:pRg st="15" end="15"/>
                                            </p:txEl>
                                          </p:spTgt>
                                        </p:tgtEl>
                                        <p:attrNameLst>
                                          <p:attrName>style.visibility</p:attrName>
                                        </p:attrNameLst>
                                      </p:cBhvr>
                                      <p:to>
                                        <p:strVal val="visible"/>
                                      </p:to>
                                    </p:set>
                                    <p:animEffect transition="in" filter="fade">
                                      <p:cBhvr>
                                        <p:cTn id="112" dur="1000"/>
                                        <p:tgtEl>
                                          <p:spTgt spid="39937">
                                            <p:txEl>
                                              <p:pRg st="15" end="15"/>
                                            </p:txEl>
                                          </p:spTgt>
                                        </p:tgtEl>
                                      </p:cBhvr>
                                    </p:animEffect>
                                    <p:anim calcmode="lin" valueType="num">
                                      <p:cBhvr>
                                        <p:cTn id="113" dur="1000" fill="hold"/>
                                        <p:tgtEl>
                                          <p:spTgt spid="39937">
                                            <p:txEl>
                                              <p:pRg st="15" end="15"/>
                                            </p:txEl>
                                          </p:spTgt>
                                        </p:tgtEl>
                                        <p:attrNameLst>
                                          <p:attrName>ppt_x</p:attrName>
                                        </p:attrNameLst>
                                      </p:cBhvr>
                                      <p:tavLst>
                                        <p:tav tm="0">
                                          <p:val>
                                            <p:strVal val="#ppt_x-.1"/>
                                          </p:val>
                                        </p:tav>
                                        <p:tav tm="100000">
                                          <p:val>
                                            <p:strVal val="#ppt_x"/>
                                          </p:val>
                                        </p:tav>
                                      </p:tavLst>
                                    </p:anim>
                                    <p:anim calcmode="lin" valueType="num">
                                      <p:cBhvr>
                                        <p:cTn id="114" dur="1000" fill="hold"/>
                                        <p:tgtEl>
                                          <p:spTgt spid="3993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0" presetClass="entr" presetSubtype="0" fill="hold" nodeType="clickEffect">
                                  <p:stCondLst>
                                    <p:cond delay="0"/>
                                  </p:stCondLst>
                                  <p:iterate type="lt">
                                    <p:tmPct val="10000"/>
                                  </p:iterate>
                                  <p:childTnLst>
                                    <p:set>
                                      <p:cBhvr>
                                        <p:cTn id="118" dur="1" fill="hold">
                                          <p:stCondLst>
                                            <p:cond delay="0"/>
                                          </p:stCondLst>
                                        </p:cTn>
                                        <p:tgtEl>
                                          <p:spTgt spid="39937">
                                            <p:txEl>
                                              <p:pRg st="16" end="16"/>
                                            </p:txEl>
                                          </p:spTgt>
                                        </p:tgtEl>
                                        <p:attrNameLst>
                                          <p:attrName>style.visibility</p:attrName>
                                        </p:attrNameLst>
                                      </p:cBhvr>
                                      <p:to>
                                        <p:strVal val="visible"/>
                                      </p:to>
                                    </p:set>
                                    <p:animEffect transition="in" filter="fade">
                                      <p:cBhvr>
                                        <p:cTn id="119" dur="1000"/>
                                        <p:tgtEl>
                                          <p:spTgt spid="39937">
                                            <p:txEl>
                                              <p:pRg st="16" end="16"/>
                                            </p:txEl>
                                          </p:spTgt>
                                        </p:tgtEl>
                                      </p:cBhvr>
                                    </p:animEffect>
                                    <p:anim calcmode="lin" valueType="num">
                                      <p:cBhvr>
                                        <p:cTn id="120" dur="1000" fill="hold"/>
                                        <p:tgtEl>
                                          <p:spTgt spid="39937">
                                            <p:txEl>
                                              <p:pRg st="16" end="16"/>
                                            </p:txEl>
                                          </p:spTgt>
                                        </p:tgtEl>
                                        <p:attrNameLst>
                                          <p:attrName>ppt_x</p:attrName>
                                        </p:attrNameLst>
                                      </p:cBhvr>
                                      <p:tavLst>
                                        <p:tav tm="0">
                                          <p:val>
                                            <p:strVal val="#ppt_x-.1"/>
                                          </p:val>
                                        </p:tav>
                                        <p:tav tm="100000">
                                          <p:val>
                                            <p:strVal val="#ppt_x"/>
                                          </p:val>
                                        </p:tav>
                                      </p:tavLst>
                                    </p:anim>
                                    <p:anim calcmode="lin" valueType="num">
                                      <p:cBhvr>
                                        <p:cTn id="121" dur="1000" fill="hold"/>
                                        <p:tgtEl>
                                          <p:spTgt spid="39937">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2800" b="1" dirty="0" smtClean="0">
                <a:latin typeface="NikoshBAN" pitchFamily="2" charset="0"/>
                <a:cs typeface="NikoshBAN" pitchFamily="2" charset="0"/>
              </a:rPr>
              <a:t>২১/ মুনাফিকের চিহ্ন হলো--</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মুনাফিকের বৈশিষ্ট্য হল—</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যখন কথা বলে মিথ্যা বলে</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যখনওয়াদা করে  ভঙ্গ করে</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আমানতের খিয়ানত করে</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কোনটি সঠিক?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a:t>
            </a:r>
            <a:r>
              <a:rPr lang="en-US" sz="2800" b="1" dirty="0" err="1" smtClean="0">
                <a:latin typeface="NikoshBAN" pitchFamily="2" charset="0"/>
                <a:cs typeface="NikoshBAN" pitchFamily="2" charset="0"/>
              </a:rPr>
              <a:t>i</a:t>
            </a:r>
            <a:r>
              <a:rPr lang="bn-BD" sz="2800" b="1" dirty="0" smtClean="0">
                <a:latin typeface="NikoshBAN" pitchFamily="2" charset="0"/>
                <a:cs typeface="NikoshBAN" pitchFamily="2" charset="0"/>
              </a:rPr>
              <a:t>ওii খ) i ও iii গ) ii ও iii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উত্তর-ঘ) i,ii ও iii </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২২/  নিফাক ধ্বংস করে মানুষের —</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চরিত্র</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নৈতিকতা</a:t>
            </a:r>
            <a:endParaRPr lang="en-US" sz="2800" b="1" dirty="0" smtClean="0">
              <a:latin typeface="NikoshBAN" pitchFamily="2" charset="0"/>
              <a:cs typeface="NikoshBAN" pitchFamily="2" charset="0"/>
            </a:endParaRPr>
          </a:p>
          <a:p>
            <a:pPr lvl="0"/>
            <a:r>
              <a:rPr lang="bn-BD" sz="2800" b="1" dirty="0" smtClean="0">
                <a:latin typeface="NikoshBAN" pitchFamily="2" charset="0"/>
                <a:cs typeface="NikoshBAN" pitchFamily="2" charset="0"/>
              </a:rPr>
              <a:t>শক্তি-সামথ্য</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নিচের কোনটি সঠিক?</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ক) </a:t>
            </a:r>
            <a:r>
              <a:rPr lang="en-US" sz="2800" b="1" dirty="0" err="1" smtClean="0">
                <a:latin typeface="NikoshBAN" pitchFamily="2" charset="0"/>
                <a:cs typeface="NikoshBAN" pitchFamily="2" charset="0"/>
              </a:rPr>
              <a:t>i</a:t>
            </a:r>
            <a:r>
              <a:rPr lang="bn-BD" sz="2800" b="1" dirty="0" smtClean="0">
                <a:latin typeface="NikoshBAN" pitchFamily="2" charset="0"/>
                <a:cs typeface="NikoshBAN" pitchFamily="2" charset="0"/>
              </a:rPr>
              <a:t>ওii খ) i ও iii গ) ii ও iii ঘ) i,ii ও iii</a:t>
            </a:r>
            <a:endParaRPr lang="en-US"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উত্তর- ক) </a:t>
            </a:r>
            <a:r>
              <a:rPr lang="en-US" sz="2800" b="1" dirty="0" err="1" smtClean="0">
                <a:latin typeface="NikoshBAN" pitchFamily="2" charset="0"/>
                <a:cs typeface="NikoshBAN" pitchFamily="2" charset="0"/>
              </a:rPr>
              <a:t>i</a:t>
            </a:r>
            <a:r>
              <a:rPr lang="bn-BD" sz="2800" b="1" dirty="0" smtClean="0">
                <a:latin typeface="NikoshBAN" pitchFamily="2" charset="0"/>
                <a:cs typeface="NikoshBAN" pitchFamily="2" charset="0"/>
              </a:rPr>
              <a:t>ওii</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nodeType="clickEffect">
                                  <p:stCondLst>
                                    <p:cond delay="0"/>
                                  </p:stCondLst>
                                  <p:iterate type="lt">
                                    <p:tmPct val="10000"/>
                                  </p:iterate>
                                  <p:childTnLst>
                                    <p:set>
                                      <p:cBhvr>
                                        <p:cTn id="97" dur="1" fill="hold">
                                          <p:stCondLst>
                                            <p:cond delay="0"/>
                                          </p:stCondLst>
                                        </p:cTn>
                                        <p:tgtEl>
                                          <p:spTgt spid="39937">
                                            <p:txEl>
                                              <p:pRg st="13" end="13"/>
                                            </p:txEl>
                                          </p:spTgt>
                                        </p:tgtEl>
                                        <p:attrNameLst>
                                          <p:attrName>style.visibility</p:attrName>
                                        </p:attrNameLst>
                                      </p:cBhvr>
                                      <p:to>
                                        <p:strVal val="visible"/>
                                      </p:to>
                                    </p:set>
                                    <p:animEffect transition="in" filter="fade">
                                      <p:cBhvr>
                                        <p:cTn id="98" dur="1000"/>
                                        <p:tgtEl>
                                          <p:spTgt spid="39937">
                                            <p:txEl>
                                              <p:pRg st="13" end="13"/>
                                            </p:txEl>
                                          </p:spTgt>
                                        </p:tgtEl>
                                      </p:cBhvr>
                                    </p:animEffect>
                                    <p:anim calcmode="lin" valueType="num">
                                      <p:cBhvr>
                                        <p:cTn id="99" dur="1000" fill="hold"/>
                                        <p:tgtEl>
                                          <p:spTgt spid="39937">
                                            <p:txEl>
                                              <p:pRg st="13" end="13"/>
                                            </p:txEl>
                                          </p:spTgt>
                                        </p:tgtEl>
                                        <p:attrNameLst>
                                          <p:attrName>ppt_x</p:attrName>
                                        </p:attrNameLst>
                                      </p:cBhvr>
                                      <p:tavLst>
                                        <p:tav tm="0">
                                          <p:val>
                                            <p:strVal val="#ppt_x-.1"/>
                                          </p:val>
                                        </p:tav>
                                        <p:tav tm="100000">
                                          <p:val>
                                            <p:strVal val="#ppt_x"/>
                                          </p:val>
                                        </p:tav>
                                      </p:tavLst>
                                    </p:anim>
                                    <p:anim calcmode="lin" valueType="num">
                                      <p:cBhvr>
                                        <p:cTn id="100" dur="1000" fill="hold"/>
                                        <p:tgtEl>
                                          <p:spTgt spid="3993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0" presetClass="entr" presetSubtype="0" fill="hold" nodeType="clickEffect">
                                  <p:stCondLst>
                                    <p:cond delay="0"/>
                                  </p:stCondLst>
                                  <p:iterate type="lt">
                                    <p:tmPct val="10000"/>
                                  </p:iterate>
                                  <p:childTnLst>
                                    <p:set>
                                      <p:cBhvr>
                                        <p:cTn id="104" dur="1" fill="hold">
                                          <p:stCondLst>
                                            <p:cond delay="0"/>
                                          </p:stCondLst>
                                        </p:cTn>
                                        <p:tgtEl>
                                          <p:spTgt spid="39937">
                                            <p:txEl>
                                              <p:pRg st="14" end="14"/>
                                            </p:txEl>
                                          </p:spTgt>
                                        </p:tgtEl>
                                        <p:attrNameLst>
                                          <p:attrName>style.visibility</p:attrName>
                                        </p:attrNameLst>
                                      </p:cBhvr>
                                      <p:to>
                                        <p:strVal val="visible"/>
                                      </p:to>
                                    </p:set>
                                    <p:animEffect transition="in" filter="fade">
                                      <p:cBhvr>
                                        <p:cTn id="105" dur="1000"/>
                                        <p:tgtEl>
                                          <p:spTgt spid="39937">
                                            <p:txEl>
                                              <p:pRg st="14" end="14"/>
                                            </p:txEl>
                                          </p:spTgt>
                                        </p:tgtEl>
                                      </p:cBhvr>
                                    </p:animEffect>
                                    <p:anim calcmode="lin" valueType="num">
                                      <p:cBhvr>
                                        <p:cTn id="106" dur="1000" fill="hold"/>
                                        <p:tgtEl>
                                          <p:spTgt spid="39937">
                                            <p:txEl>
                                              <p:pRg st="14" end="14"/>
                                            </p:txEl>
                                          </p:spTgt>
                                        </p:tgtEl>
                                        <p:attrNameLst>
                                          <p:attrName>ppt_x</p:attrName>
                                        </p:attrNameLst>
                                      </p:cBhvr>
                                      <p:tavLst>
                                        <p:tav tm="0">
                                          <p:val>
                                            <p:strVal val="#ppt_x-.1"/>
                                          </p:val>
                                        </p:tav>
                                        <p:tav tm="100000">
                                          <p:val>
                                            <p:strVal val="#ppt_x"/>
                                          </p:val>
                                        </p:tav>
                                      </p:tavLst>
                                    </p:anim>
                                    <p:anim calcmode="lin" valueType="num">
                                      <p:cBhvr>
                                        <p:cTn id="107" dur="1000" fill="hold"/>
                                        <p:tgtEl>
                                          <p:spTgt spid="3993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২৩/ রূপ নগরবাসী নিফাকে জড়িয়ে পড়েছে। এর ফলে সে সমাজে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সন্দেহ সৃষ্টি হবে</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বিশৃংখলা সৃষ্টি হবে</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অর্থ সংকট দেখা দেবে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নিচের কোনটি সঠিক?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i</a:t>
            </a:r>
            <a:r>
              <a:rPr lang="bn-BD" sz="3200" b="1" dirty="0" smtClean="0">
                <a:latin typeface="NikoshBAN" pitchFamily="2" charset="0"/>
                <a:cs typeface="NikoshBAN" pitchFamily="2" charset="0"/>
              </a:rPr>
              <a:t>ওii খ) i ও iii গ) ii ও iii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ক) </a:t>
            </a:r>
            <a:r>
              <a:rPr lang="en-US" sz="3200" b="1" dirty="0" err="1" smtClean="0">
                <a:latin typeface="NikoshBAN" pitchFamily="2" charset="0"/>
                <a:cs typeface="NikoshBAN" pitchFamily="2" charset="0"/>
              </a:rPr>
              <a:t>i</a:t>
            </a:r>
            <a:r>
              <a:rPr lang="bn-BD" sz="3200" b="1" dirty="0" smtClean="0">
                <a:latin typeface="NikoshBAN" pitchFamily="2" charset="0"/>
                <a:cs typeface="NikoshBAN" pitchFamily="2" charset="0"/>
              </a:rPr>
              <a:t>ওii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২৪/ ইসলামের জন্য মুনাফিকেরা খুবই ক্ষতিকর। কারণ তারা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কাফিরদের শত্রু</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মুসলমান শত্রুদের গুপ্তচর</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ইসলামের শত্রুদের সাহায্য করে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নিচের কোনটি সঠিক?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i</a:t>
            </a:r>
            <a:r>
              <a:rPr lang="bn-BD" sz="3200" b="1" dirty="0" smtClean="0">
                <a:latin typeface="NikoshBAN" pitchFamily="2" charset="0"/>
                <a:cs typeface="NikoshBAN" pitchFamily="2" charset="0"/>
              </a:rPr>
              <a:t>ওii খ) i ও iii গ) ii ও iii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ii ও iii</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nodeType="clickEffect">
                                  <p:stCondLst>
                                    <p:cond delay="0"/>
                                  </p:stCondLst>
                                  <p:iterate type="lt">
                                    <p:tmPct val="10000"/>
                                  </p:iterate>
                                  <p:childTnLst>
                                    <p:set>
                                      <p:cBhvr>
                                        <p:cTn id="97" dur="1" fill="hold">
                                          <p:stCondLst>
                                            <p:cond delay="0"/>
                                          </p:stCondLst>
                                        </p:cTn>
                                        <p:tgtEl>
                                          <p:spTgt spid="39937">
                                            <p:txEl>
                                              <p:pRg st="13" end="13"/>
                                            </p:txEl>
                                          </p:spTgt>
                                        </p:tgtEl>
                                        <p:attrNameLst>
                                          <p:attrName>style.visibility</p:attrName>
                                        </p:attrNameLst>
                                      </p:cBhvr>
                                      <p:to>
                                        <p:strVal val="visible"/>
                                      </p:to>
                                    </p:set>
                                    <p:animEffect transition="in" filter="fade">
                                      <p:cBhvr>
                                        <p:cTn id="98" dur="1000"/>
                                        <p:tgtEl>
                                          <p:spTgt spid="39937">
                                            <p:txEl>
                                              <p:pRg st="13" end="13"/>
                                            </p:txEl>
                                          </p:spTgt>
                                        </p:tgtEl>
                                      </p:cBhvr>
                                    </p:animEffect>
                                    <p:anim calcmode="lin" valueType="num">
                                      <p:cBhvr>
                                        <p:cTn id="99" dur="1000" fill="hold"/>
                                        <p:tgtEl>
                                          <p:spTgt spid="39937">
                                            <p:txEl>
                                              <p:pRg st="13" end="13"/>
                                            </p:txEl>
                                          </p:spTgt>
                                        </p:tgtEl>
                                        <p:attrNameLst>
                                          <p:attrName>ppt_x</p:attrName>
                                        </p:attrNameLst>
                                      </p:cBhvr>
                                      <p:tavLst>
                                        <p:tav tm="0">
                                          <p:val>
                                            <p:strVal val="#ppt_x-.1"/>
                                          </p:val>
                                        </p:tav>
                                        <p:tav tm="100000">
                                          <p:val>
                                            <p:strVal val="#ppt_x"/>
                                          </p:val>
                                        </p:tav>
                                      </p:tavLst>
                                    </p:anim>
                                    <p:anim calcmode="lin" valueType="num">
                                      <p:cBhvr>
                                        <p:cTn id="100" dur="1000" fill="hold"/>
                                        <p:tgtEl>
                                          <p:spTgt spid="3993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নিচের উদ্দীপকটি পড় এবং ২৫ ও ২৬ নং প্রশ্নের উত্তর দাও</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প্রাণ-পন যুদ্ধ করবেন বলে প্রতিশ্রুতি দিয়েও যুদ্ধ ক্ষেত্রে স্থির হয়ে দাঁড়িয়ে থাকেন মীর জাফর।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২৫/  মীর জাফরের কর্ম কান্ডে কোনটি প্রতিফলিত হয়েছে?</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শিরক  গ) নিফাক  ঘ) ফিসক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নিফাক।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খ) গ) ঘ)</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২৬/  মীর জাফরের মতো চারিত্রিক বৈশিষ্ট্যের আধিকারীরা —</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মানুষের সাথে প্রতারণা করে</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সামাজিকভাবে ঘৃণিত ও নিন্দিত হয়</a:t>
            </a:r>
            <a:endParaRPr lang="en-US" sz="3200" b="1" dirty="0" smtClean="0">
              <a:latin typeface="NikoshBAN" pitchFamily="2" charset="0"/>
              <a:cs typeface="NikoshBAN" pitchFamily="2" charset="0"/>
            </a:endParaRPr>
          </a:p>
          <a:p>
            <a:pPr lvl="0"/>
            <a:r>
              <a:rPr lang="bn-BD" sz="3200" b="1" dirty="0" smtClean="0">
                <a:latin typeface="NikoshBAN" pitchFamily="2" charset="0"/>
                <a:cs typeface="NikoshBAN" pitchFamily="2" charset="0"/>
              </a:rPr>
              <a:t>প্রকাশ্যে মানুষের ক্ষতি করার চেষ্টা করে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নিচের কোনটি সঠিক?</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i</a:t>
            </a:r>
            <a:r>
              <a:rPr lang="bn-BD" sz="3200" b="1" dirty="0" smtClean="0">
                <a:latin typeface="NikoshBAN" pitchFamily="2" charset="0"/>
                <a:cs typeface="NikoshBAN" pitchFamily="2" charset="0"/>
              </a:rPr>
              <a:t>ওii খ) i ও iii গ) ii ও iii ঘ) i,ii ও iii</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ক) </a:t>
            </a:r>
            <a:r>
              <a:rPr lang="en-US" sz="3200" b="1" dirty="0" err="1" smtClean="0">
                <a:latin typeface="NikoshBAN" pitchFamily="2" charset="0"/>
                <a:cs typeface="NikoshBAN" pitchFamily="2" charset="0"/>
              </a:rPr>
              <a:t>i</a:t>
            </a:r>
            <a:r>
              <a:rPr lang="bn-BD" sz="3200" b="1" dirty="0" smtClean="0">
                <a:latin typeface="NikoshBAN" pitchFamily="2" charset="0"/>
                <a:cs typeface="NikoshBAN" pitchFamily="2" charset="0"/>
              </a:rPr>
              <a:t>ওii</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39937">
                                            <p:txEl>
                                              <p:pRg st="10" end="10"/>
                                            </p:txEl>
                                          </p:spTgt>
                                        </p:tgtEl>
                                        <p:attrNameLst>
                                          <p:attrName>style.visibility</p:attrName>
                                        </p:attrNameLst>
                                      </p:cBhvr>
                                      <p:to>
                                        <p:strVal val="visible"/>
                                      </p:to>
                                    </p:set>
                                    <p:animEffect transition="in" filter="fade">
                                      <p:cBhvr>
                                        <p:cTn id="77" dur="1000"/>
                                        <p:tgtEl>
                                          <p:spTgt spid="39937">
                                            <p:txEl>
                                              <p:pRg st="10" end="10"/>
                                            </p:txEl>
                                          </p:spTgt>
                                        </p:tgtEl>
                                      </p:cBhvr>
                                    </p:animEffect>
                                    <p:anim calcmode="lin" valueType="num">
                                      <p:cBhvr>
                                        <p:cTn id="78" dur="1000" fill="hold"/>
                                        <p:tgtEl>
                                          <p:spTgt spid="39937">
                                            <p:txEl>
                                              <p:pRg st="10" end="10"/>
                                            </p:txEl>
                                          </p:spTgt>
                                        </p:tgtEl>
                                        <p:attrNameLst>
                                          <p:attrName>ppt_x</p:attrName>
                                        </p:attrNameLst>
                                      </p:cBhvr>
                                      <p:tavLst>
                                        <p:tav tm="0">
                                          <p:val>
                                            <p:strVal val="#ppt_x-.1"/>
                                          </p:val>
                                        </p:tav>
                                        <p:tav tm="100000">
                                          <p:val>
                                            <p:strVal val="#ppt_x"/>
                                          </p:val>
                                        </p:tav>
                                      </p:tavLst>
                                    </p:anim>
                                    <p:anim calcmode="lin" valueType="num">
                                      <p:cBhvr>
                                        <p:cTn id="79" dur="1000" fill="hold"/>
                                        <p:tgtEl>
                                          <p:spTgt spid="3993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nodeType="clickEffect">
                                  <p:stCondLst>
                                    <p:cond delay="0"/>
                                  </p:stCondLst>
                                  <p:iterate type="lt">
                                    <p:tmPct val="10000"/>
                                  </p:iterate>
                                  <p:childTnLst>
                                    <p:set>
                                      <p:cBhvr>
                                        <p:cTn id="83" dur="1" fill="hold">
                                          <p:stCondLst>
                                            <p:cond delay="0"/>
                                          </p:stCondLst>
                                        </p:cTn>
                                        <p:tgtEl>
                                          <p:spTgt spid="39937">
                                            <p:txEl>
                                              <p:pRg st="11" end="11"/>
                                            </p:txEl>
                                          </p:spTgt>
                                        </p:tgtEl>
                                        <p:attrNameLst>
                                          <p:attrName>style.visibility</p:attrName>
                                        </p:attrNameLst>
                                      </p:cBhvr>
                                      <p:to>
                                        <p:strVal val="visible"/>
                                      </p:to>
                                    </p:set>
                                    <p:animEffect transition="in" filter="fade">
                                      <p:cBhvr>
                                        <p:cTn id="84" dur="1000"/>
                                        <p:tgtEl>
                                          <p:spTgt spid="39937">
                                            <p:txEl>
                                              <p:pRg st="11" end="11"/>
                                            </p:txEl>
                                          </p:spTgt>
                                        </p:tgtEl>
                                      </p:cBhvr>
                                    </p:animEffect>
                                    <p:anim calcmode="lin" valueType="num">
                                      <p:cBhvr>
                                        <p:cTn id="85" dur="1000" fill="hold"/>
                                        <p:tgtEl>
                                          <p:spTgt spid="39937">
                                            <p:txEl>
                                              <p:pRg st="11" end="11"/>
                                            </p:txEl>
                                          </p:spTgt>
                                        </p:tgtEl>
                                        <p:attrNameLst>
                                          <p:attrName>ppt_x</p:attrName>
                                        </p:attrNameLst>
                                      </p:cBhvr>
                                      <p:tavLst>
                                        <p:tav tm="0">
                                          <p:val>
                                            <p:strVal val="#ppt_x-.1"/>
                                          </p:val>
                                        </p:tav>
                                        <p:tav tm="100000">
                                          <p:val>
                                            <p:strVal val="#ppt_x"/>
                                          </p:val>
                                        </p:tav>
                                      </p:tavLst>
                                    </p:anim>
                                    <p:anim calcmode="lin" valueType="num">
                                      <p:cBhvr>
                                        <p:cTn id="86" dur="1000" fill="hold"/>
                                        <p:tgtEl>
                                          <p:spTgt spid="3993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nodeType="clickEffect">
                                  <p:stCondLst>
                                    <p:cond delay="0"/>
                                  </p:stCondLst>
                                  <p:iterate type="lt">
                                    <p:tmPct val="10000"/>
                                  </p:iterate>
                                  <p:childTnLst>
                                    <p:set>
                                      <p:cBhvr>
                                        <p:cTn id="90" dur="1" fill="hold">
                                          <p:stCondLst>
                                            <p:cond delay="0"/>
                                          </p:stCondLst>
                                        </p:cTn>
                                        <p:tgtEl>
                                          <p:spTgt spid="39937">
                                            <p:txEl>
                                              <p:pRg st="12" end="12"/>
                                            </p:txEl>
                                          </p:spTgt>
                                        </p:tgtEl>
                                        <p:attrNameLst>
                                          <p:attrName>style.visibility</p:attrName>
                                        </p:attrNameLst>
                                      </p:cBhvr>
                                      <p:to>
                                        <p:strVal val="visible"/>
                                      </p:to>
                                    </p:set>
                                    <p:animEffect transition="in" filter="fade">
                                      <p:cBhvr>
                                        <p:cTn id="91" dur="1000"/>
                                        <p:tgtEl>
                                          <p:spTgt spid="39937">
                                            <p:txEl>
                                              <p:pRg st="12" end="12"/>
                                            </p:txEl>
                                          </p:spTgt>
                                        </p:tgtEl>
                                      </p:cBhvr>
                                    </p:animEffect>
                                    <p:anim calcmode="lin" valueType="num">
                                      <p:cBhvr>
                                        <p:cTn id="92" dur="1000" fill="hold"/>
                                        <p:tgtEl>
                                          <p:spTgt spid="39937">
                                            <p:txEl>
                                              <p:pRg st="12" end="12"/>
                                            </p:txEl>
                                          </p:spTgt>
                                        </p:tgtEl>
                                        <p:attrNameLst>
                                          <p:attrName>ppt_x</p:attrName>
                                        </p:attrNameLst>
                                      </p:cBhvr>
                                      <p:tavLst>
                                        <p:tav tm="0">
                                          <p:val>
                                            <p:strVal val="#ppt_x-.1"/>
                                          </p:val>
                                        </p:tav>
                                        <p:tav tm="100000">
                                          <p:val>
                                            <p:strVal val="#ppt_x"/>
                                          </p:val>
                                        </p:tav>
                                      </p:tavLst>
                                    </p:anim>
                                    <p:anim calcmode="lin" valueType="num">
                                      <p:cBhvr>
                                        <p:cTn id="93" dur="1000" fill="hold"/>
                                        <p:tgtEl>
                                          <p:spTgt spid="3993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800" b="1" dirty="0" smtClean="0">
                <a:latin typeface="NikoshBAN" pitchFamily="2" charset="0"/>
                <a:cs typeface="NikoshBAN" pitchFamily="2" charset="0"/>
              </a:rPr>
              <a:t>নিচের উদ্দীপকটি পড় এবং ২৭ ও ২৮ নং প্রশ্নের উত্তর দাও</a:t>
            </a:r>
            <a:endParaRPr lang="en-US" sz="4800" b="1" dirty="0" smtClean="0">
              <a:latin typeface="NikoshBAN" pitchFamily="2" charset="0"/>
              <a:cs typeface="NikoshBAN" pitchFamily="2" charset="0"/>
            </a:endParaRPr>
          </a:p>
          <a:p>
            <a:r>
              <a:rPr lang="bn-BD" sz="4800" b="1" dirty="0" smtClean="0">
                <a:latin typeface="NikoshBAN" pitchFamily="2" charset="0"/>
                <a:cs typeface="NikoshBAN" pitchFamily="2" charset="0"/>
              </a:rPr>
              <a:t> মৃত্যুর আগে আরিফ সাহেব তার অপ্রাপ্ত বয়স্ক সন্তানদের জন্য কিছু টাকা তার ছোট ভাই আনিস সাহেবের নিকট জমা রাখেন। আরিফ সাহেবের সন্তানেরা  বড় হয়ে আনিস সাহেবের নিকট বাবার জমাকৃত টাকা ফেরত চাইলে আনিস সাহেব তা দিতে অস্বীকার করেন।</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২৭/ আনিস সাহেবের কাজটি কোন ধরনের অন্যায় হিসেবে পরিগণিত হবে?</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কুফর খ) শিরক গ) নিফাক ঘ) কবিরা গুনাহ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গ) নিফাক।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২৮/আনিস সাহেবের এ ধরনের কাজের ফলে--</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আর্থিকভাবে ক্ষতিগ্রস্থ হবেন</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সমাজে লাঞ্চিত হবেন</a:t>
            </a:r>
            <a:endParaRPr lang="en-US" sz="3600" b="1" dirty="0" smtClean="0">
              <a:latin typeface="NikoshBAN" pitchFamily="2" charset="0"/>
              <a:cs typeface="NikoshBAN" pitchFamily="2" charset="0"/>
            </a:endParaRPr>
          </a:p>
          <a:p>
            <a:pPr lvl="0"/>
            <a:r>
              <a:rPr lang="bn-BD" sz="3600" b="1" dirty="0" smtClean="0">
                <a:latin typeface="NikoshBAN" pitchFamily="2" charset="0"/>
                <a:cs typeface="NikoshBAN" pitchFamily="2" charset="0"/>
              </a:rPr>
              <a:t>জাহান্নামের শাস্তি ভোগ করবেন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নিচের কোনটি সঠিক?</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a:t>
            </a:r>
            <a:r>
              <a:rPr lang="en-US" sz="3600" b="1" dirty="0" err="1" smtClean="0">
                <a:latin typeface="NikoshBAN" pitchFamily="2" charset="0"/>
                <a:cs typeface="NikoshBAN" pitchFamily="2" charset="0"/>
              </a:rPr>
              <a:t>i</a:t>
            </a:r>
            <a:r>
              <a:rPr lang="bn-BD" sz="3600" b="1" dirty="0" smtClean="0">
                <a:latin typeface="NikoshBAN" pitchFamily="2" charset="0"/>
                <a:cs typeface="NikoshBAN" pitchFamily="2" charset="0"/>
              </a:rPr>
              <a:t>ওii খ) i ও iii গ) ii ও iii ঘ) i,ii ও iii</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গ) ii ও iii </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1000"/>
                                        <p:tgtEl>
                                          <p:spTgt spid="39937">
                                            <p:txEl>
                                              <p:pRg st="0" end="0"/>
                                            </p:txEl>
                                          </p:spTgt>
                                        </p:tgtEl>
                                      </p:cBhvr>
                                    </p:animEffect>
                                    <p:anim calcmode="lin" valueType="num">
                                      <p:cBhvr>
                                        <p:cTn id="8" dur="1000" fill="hold"/>
                                        <p:tgtEl>
                                          <p:spTgt spid="3993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99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9937">
                                            <p:txEl>
                                              <p:pRg st="1" end="1"/>
                                            </p:txEl>
                                          </p:spTgt>
                                        </p:tgtEl>
                                        <p:attrNameLst>
                                          <p:attrName>style.visibility</p:attrName>
                                        </p:attrNameLst>
                                      </p:cBhvr>
                                      <p:to>
                                        <p:strVal val="visible"/>
                                      </p:to>
                                    </p:set>
                                    <p:animEffect transition="in" filter="fade">
                                      <p:cBhvr>
                                        <p:cTn id="14" dur="1000"/>
                                        <p:tgtEl>
                                          <p:spTgt spid="39937">
                                            <p:txEl>
                                              <p:pRg st="1" end="1"/>
                                            </p:txEl>
                                          </p:spTgt>
                                        </p:tgtEl>
                                      </p:cBhvr>
                                    </p:animEffect>
                                    <p:anim calcmode="lin" valueType="num">
                                      <p:cBhvr>
                                        <p:cTn id="15" dur="1000" fill="hold"/>
                                        <p:tgtEl>
                                          <p:spTgt spid="3993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99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9937">
                                            <p:txEl>
                                              <p:pRg st="2" end="2"/>
                                            </p:txEl>
                                          </p:spTgt>
                                        </p:tgtEl>
                                        <p:attrNameLst>
                                          <p:attrName>style.visibility</p:attrName>
                                        </p:attrNameLst>
                                      </p:cBhvr>
                                      <p:to>
                                        <p:strVal val="visible"/>
                                      </p:to>
                                    </p:set>
                                    <p:animEffect transition="in" filter="fade">
                                      <p:cBhvr>
                                        <p:cTn id="21" dur="1000"/>
                                        <p:tgtEl>
                                          <p:spTgt spid="39937">
                                            <p:txEl>
                                              <p:pRg st="2" end="2"/>
                                            </p:txEl>
                                          </p:spTgt>
                                        </p:tgtEl>
                                      </p:cBhvr>
                                    </p:animEffect>
                                    <p:anim calcmode="lin" valueType="num">
                                      <p:cBhvr>
                                        <p:cTn id="22" dur="1000" fill="hold"/>
                                        <p:tgtEl>
                                          <p:spTgt spid="39937">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99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9937">
                                            <p:txEl>
                                              <p:pRg st="3" end="3"/>
                                            </p:txEl>
                                          </p:spTgt>
                                        </p:tgtEl>
                                        <p:attrNameLst>
                                          <p:attrName>style.visibility</p:attrName>
                                        </p:attrNameLst>
                                      </p:cBhvr>
                                      <p:to>
                                        <p:strVal val="visible"/>
                                      </p:to>
                                    </p:set>
                                    <p:animEffect transition="in" filter="fade">
                                      <p:cBhvr>
                                        <p:cTn id="28" dur="1000"/>
                                        <p:tgtEl>
                                          <p:spTgt spid="39937">
                                            <p:txEl>
                                              <p:pRg st="3" end="3"/>
                                            </p:txEl>
                                          </p:spTgt>
                                        </p:tgtEl>
                                      </p:cBhvr>
                                    </p:animEffect>
                                    <p:anim calcmode="lin" valueType="num">
                                      <p:cBhvr>
                                        <p:cTn id="29" dur="1000" fill="hold"/>
                                        <p:tgtEl>
                                          <p:spTgt spid="3993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99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9937">
                                            <p:txEl>
                                              <p:pRg st="4" end="4"/>
                                            </p:txEl>
                                          </p:spTgt>
                                        </p:tgtEl>
                                        <p:attrNameLst>
                                          <p:attrName>style.visibility</p:attrName>
                                        </p:attrNameLst>
                                      </p:cBhvr>
                                      <p:to>
                                        <p:strVal val="visible"/>
                                      </p:to>
                                    </p:set>
                                    <p:animEffect transition="in" filter="fade">
                                      <p:cBhvr>
                                        <p:cTn id="35" dur="1000"/>
                                        <p:tgtEl>
                                          <p:spTgt spid="39937">
                                            <p:txEl>
                                              <p:pRg st="4" end="4"/>
                                            </p:txEl>
                                          </p:spTgt>
                                        </p:tgtEl>
                                      </p:cBhvr>
                                    </p:animEffect>
                                    <p:anim calcmode="lin" valueType="num">
                                      <p:cBhvr>
                                        <p:cTn id="36" dur="1000" fill="hold"/>
                                        <p:tgtEl>
                                          <p:spTgt spid="39937">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99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9937">
                                            <p:txEl>
                                              <p:pRg st="5" end="5"/>
                                            </p:txEl>
                                          </p:spTgt>
                                        </p:tgtEl>
                                        <p:attrNameLst>
                                          <p:attrName>style.visibility</p:attrName>
                                        </p:attrNameLst>
                                      </p:cBhvr>
                                      <p:to>
                                        <p:strVal val="visible"/>
                                      </p:to>
                                    </p:set>
                                    <p:animEffect transition="in" filter="fade">
                                      <p:cBhvr>
                                        <p:cTn id="42" dur="1000"/>
                                        <p:tgtEl>
                                          <p:spTgt spid="39937">
                                            <p:txEl>
                                              <p:pRg st="5" end="5"/>
                                            </p:txEl>
                                          </p:spTgt>
                                        </p:tgtEl>
                                      </p:cBhvr>
                                    </p:animEffect>
                                    <p:anim calcmode="lin" valueType="num">
                                      <p:cBhvr>
                                        <p:cTn id="43" dur="1000" fill="hold"/>
                                        <p:tgtEl>
                                          <p:spTgt spid="39937">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99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9937">
                                            <p:txEl>
                                              <p:pRg st="6" end="6"/>
                                            </p:txEl>
                                          </p:spTgt>
                                        </p:tgtEl>
                                        <p:attrNameLst>
                                          <p:attrName>style.visibility</p:attrName>
                                        </p:attrNameLst>
                                      </p:cBhvr>
                                      <p:to>
                                        <p:strVal val="visible"/>
                                      </p:to>
                                    </p:set>
                                    <p:animEffect transition="in" filter="fade">
                                      <p:cBhvr>
                                        <p:cTn id="49" dur="1000"/>
                                        <p:tgtEl>
                                          <p:spTgt spid="39937">
                                            <p:txEl>
                                              <p:pRg st="6" end="6"/>
                                            </p:txEl>
                                          </p:spTgt>
                                        </p:tgtEl>
                                      </p:cBhvr>
                                    </p:animEffect>
                                    <p:anim calcmode="lin" valueType="num">
                                      <p:cBhvr>
                                        <p:cTn id="50" dur="1000" fill="hold"/>
                                        <p:tgtEl>
                                          <p:spTgt spid="39937">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99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39937">
                                            <p:txEl>
                                              <p:pRg st="7" end="7"/>
                                            </p:txEl>
                                          </p:spTgt>
                                        </p:tgtEl>
                                        <p:attrNameLst>
                                          <p:attrName>style.visibility</p:attrName>
                                        </p:attrNameLst>
                                      </p:cBhvr>
                                      <p:to>
                                        <p:strVal val="visible"/>
                                      </p:to>
                                    </p:set>
                                    <p:animEffect transition="in" filter="fade">
                                      <p:cBhvr>
                                        <p:cTn id="56" dur="1000"/>
                                        <p:tgtEl>
                                          <p:spTgt spid="39937">
                                            <p:txEl>
                                              <p:pRg st="7" end="7"/>
                                            </p:txEl>
                                          </p:spTgt>
                                        </p:tgtEl>
                                      </p:cBhvr>
                                    </p:animEffect>
                                    <p:anim calcmode="lin" valueType="num">
                                      <p:cBhvr>
                                        <p:cTn id="57" dur="1000" fill="hold"/>
                                        <p:tgtEl>
                                          <p:spTgt spid="39937">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99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39937">
                                            <p:txEl>
                                              <p:pRg st="8" end="8"/>
                                            </p:txEl>
                                          </p:spTgt>
                                        </p:tgtEl>
                                        <p:attrNameLst>
                                          <p:attrName>style.visibility</p:attrName>
                                        </p:attrNameLst>
                                      </p:cBhvr>
                                      <p:to>
                                        <p:strVal val="visible"/>
                                      </p:to>
                                    </p:set>
                                    <p:animEffect transition="in" filter="fade">
                                      <p:cBhvr>
                                        <p:cTn id="63" dur="1000"/>
                                        <p:tgtEl>
                                          <p:spTgt spid="39937">
                                            <p:txEl>
                                              <p:pRg st="8" end="8"/>
                                            </p:txEl>
                                          </p:spTgt>
                                        </p:tgtEl>
                                      </p:cBhvr>
                                    </p:animEffect>
                                    <p:anim calcmode="lin" valueType="num">
                                      <p:cBhvr>
                                        <p:cTn id="64" dur="1000" fill="hold"/>
                                        <p:tgtEl>
                                          <p:spTgt spid="39937">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3993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39937">
                                            <p:txEl>
                                              <p:pRg st="9" end="9"/>
                                            </p:txEl>
                                          </p:spTgt>
                                        </p:tgtEl>
                                        <p:attrNameLst>
                                          <p:attrName>style.visibility</p:attrName>
                                        </p:attrNameLst>
                                      </p:cBhvr>
                                      <p:to>
                                        <p:strVal val="visible"/>
                                      </p:to>
                                    </p:set>
                                    <p:animEffect transition="in" filter="fade">
                                      <p:cBhvr>
                                        <p:cTn id="70" dur="1000"/>
                                        <p:tgtEl>
                                          <p:spTgt spid="39937">
                                            <p:txEl>
                                              <p:pRg st="9" end="9"/>
                                            </p:txEl>
                                          </p:spTgt>
                                        </p:tgtEl>
                                      </p:cBhvr>
                                    </p:animEffect>
                                    <p:anim calcmode="lin" valueType="num">
                                      <p:cBhvr>
                                        <p:cTn id="71" dur="1000" fill="hold"/>
                                        <p:tgtEl>
                                          <p:spTgt spid="39937">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993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600" dirty="0" smtClean="0">
                <a:latin typeface="NikoshBAN" pitchFamily="2" charset="0"/>
                <a:cs typeface="NikoshBAN" pitchFamily="2" charset="0"/>
              </a:rPr>
              <a:t>আল-বিদা আল-বিদা</a:t>
            </a:r>
            <a:endParaRPr lang="en-US" sz="1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repeatCount="3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10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মোহাম্মদ আইউব আলী</a:t>
            </a:r>
          </a:p>
          <a:p>
            <a:pPr algn="ctr"/>
            <a:r>
              <a:rPr lang="bn-BD" sz="5400" b="1" dirty="0" smtClean="0">
                <a:solidFill>
                  <a:schemeClr val="tx1"/>
                </a:solidFill>
                <a:latin typeface="NikoshBAN" pitchFamily="2" charset="0"/>
                <a:cs typeface="NikoshBAN" pitchFamily="2" charset="0"/>
              </a:rPr>
              <a:t>সিনিয়র শিক্ষক</a:t>
            </a:r>
          </a:p>
          <a:p>
            <a:pPr algn="ctr"/>
            <a:r>
              <a:rPr lang="bn-BD" sz="5400" b="1" dirty="0" smtClean="0">
                <a:solidFill>
                  <a:schemeClr val="tx1"/>
                </a:solidFill>
                <a:latin typeface="NikoshBAN" pitchFamily="2" charset="0"/>
                <a:cs typeface="NikoshBAN" pitchFamily="2" charset="0"/>
              </a:rPr>
              <a:t>আর, এম, হাট কে, উচ্চ বিদ্যালয়</a:t>
            </a:r>
          </a:p>
          <a:p>
            <a:pPr algn="ctr"/>
            <a:r>
              <a:rPr lang="bn-BD" sz="5400" b="1" dirty="0" smtClean="0">
                <a:solidFill>
                  <a:schemeClr val="tx1"/>
                </a:solidFill>
                <a:latin typeface="NikoshBAN" pitchFamily="2" charset="0"/>
                <a:cs typeface="NikoshBAN" pitchFamily="2" charset="0"/>
              </a:rPr>
              <a:t>মতিগঞ্জ-সোনাগাজী-ফেনী।</a:t>
            </a:r>
            <a:endParaRPr lang="en-US" sz="5400" b="1" dirty="0">
              <a:solidFill>
                <a:schemeClr val="tx1"/>
              </a:solidFill>
              <a:latin typeface="NikoshBAN" pitchFamily="2" charset="0"/>
              <a:cs typeface="NikoshBAN" pitchFamily="2" charset="0"/>
            </a:endParaRPr>
          </a:p>
        </p:txBody>
      </p:sp>
      <p:pic>
        <p:nvPicPr>
          <p:cNvPr id="1026" name="Picture 2" descr="C:\Users\User\Pictures\ID\02.JPG"/>
          <p:cNvPicPr>
            <a:picLocks noChangeAspect="1" noChangeArrowheads="1"/>
          </p:cNvPicPr>
          <p:nvPr/>
        </p:nvPicPr>
        <p:blipFill>
          <a:blip r:embed="rId3"/>
          <a:srcRect/>
          <a:stretch>
            <a:fillRect/>
          </a:stretch>
        </p:blipFill>
        <p:spPr bwMode="auto">
          <a:xfrm>
            <a:off x="3733800" y="0"/>
            <a:ext cx="1447800" cy="193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800" b="1" dirty="0" smtClean="0">
                <a:latin typeface="NikoshBAN" pitchFamily="2" charset="0"/>
                <a:cs typeface="NikoshBAN" pitchFamily="2" charset="0"/>
              </a:rPr>
              <a:t>প্রিয় নবম-দশম শ্রেণির শিক্ষার্থীবৃন্দ তোমাদের ইসলাম ও নৈতিক শিক্ষা বিষয়ের অধ্যায়-১-পাঠ-৮-নিফাক সম্পর্কে কয়েকটি বহুনির্বাচনী প্রশ্নোত্তর আফলোড করলাম। তোমরা বাড়িতে এগুলো অনুশীলন করবে। আশা করি তোমরা উপকৃত হবে ইনশাআল্লাহ। মোহাম্মদ আইউব আলী-সিনিয়র শিক্ষক-আর এম হাট কে উচ্চ বিদ্যালয়-মতিগঞ্জ-সোনাগাজী-ফেনী।</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61">
                                            <p:txEl>
                                              <p:pRg st="0" end="0"/>
                                            </p:txEl>
                                          </p:spTgt>
                                        </p:tgtEl>
                                        <p:attrNameLst>
                                          <p:attrName>style.visibility</p:attrName>
                                        </p:attrNameLst>
                                      </p:cBhvr>
                                      <p:to>
                                        <p:strVal val="visible"/>
                                      </p:to>
                                    </p:set>
                                    <p:anim calcmode="discrete" valueType="clr">
                                      <p:cBhvr override="childStyle">
                                        <p:cTn id="7" dur="80"/>
                                        <p:tgtEl>
                                          <p:spTgt spid="409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6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000" b="1" dirty="0" smtClean="0">
                <a:latin typeface="NikoshBAN" pitchFamily="2" charset="0"/>
                <a:cs typeface="NikoshBAN" pitchFamily="2" charset="0"/>
              </a:rPr>
              <a:t>অধ্যায়-১-পাঠ-৮</a:t>
            </a:r>
            <a:r>
              <a:rPr lang="en-US" sz="4000" b="1" dirty="0" smtClean="0">
                <a:latin typeface="NikoshBAN" pitchFamily="2" charset="0"/>
                <a:cs typeface="NikoshBAN" pitchFamily="2" charset="0"/>
              </a:rPr>
              <a:t>-</a:t>
            </a:r>
            <a:r>
              <a:rPr lang="bn-BD" sz="4000" b="1" dirty="0" smtClean="0">
                <a:latin typeface="NikoshBAN" pitchFamily="2" charset="0"/>
                <a:cs typeface="NikoshBAN" pitchFamily="2" charset="0"/>
              </a:rPr>
              <a:t>নিফাক</a:t>
            </a:r>
            <a:r>
              <a:rPr lang="hi-IN" sz="4000" b="1" dirty="0" smtClean="0">
                <a:latin typeface="NikoshBAN" pitchFamily="2" charset="0"/>
                <a:cs typeface="NikoshBAN" pitchFamily="2" charset="0"/>
              </a:rPr>
              <a:t>।</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১/ নিফাক শব্দের অর্থ কী?</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কপটতা খ) মিথ্যাচার গ) অবিশ্বাস ঘ) অকৃতজ্ঞতা</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 ক) কপটতা।</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২/ দ্বিমূখী নীতিবিশিষ্ট কারা?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ক)নিন্দুকেরা  খ) মিথ্যাবাদীরা গ) মুনাফিকেরা  ঘ) ইহুদিরা</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 গ) মুনাফিকেরা। </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৩/ যে নিফাকের কাজ করে তাকে কী বলে?  </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ক) মুশরিক  খ) মুনাফিক গ) কাফির ঘ) জালিম</a:t>
            </a:r>
            <a:endParaRPr lang="en-US"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উত্তর-খ) মুনাফিক।</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5">
                                            <p:txEl>
                                              <p:pRg st="0" end="0"/>
                                            </p:txEl>
                                          </p:spTgt>
                                        </p:tgtEl>
                                        <p:attrNameLst>
                                          <p:attrName>style.visibility</p:attrName>
                                        </p:attrNameLst>
                                      </p:cBhvr>
                                      <p:to>
                                        <p:strVal val="visible"/>
                                      </p:to>
                                    </p:set>
                                    <p:anim calcmode="discrete" valueType="clr">
                                      <p:cBhvr override="childStyle">
                                        <p:cTn id="7" dur="80"/>
                                        <p:tgtEl>
                                          <p:spTgt spid="266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4400" b="1" dirty="0" smtClean="0">
                <a:latin typeface="NikoshBAN" pitchFamily="2" charset="0"/>
                <a:cs typeface="NikoshBAN" pitchFamily="2" charset="0"/>
              </a:rPr>
              <a:t>৪/ মুনাফিকেরা অন্তরের দিক দিয়ে কী রূপ?</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ক)কাফির ও অবাধ্য খ) অবিশ্বাসী ও অকৃতজ্ঞ </a:t>
            </a:r>
            <a:endParaRPr lang="en-US" sz="4400" b="1" smtClean="0">
              <a:latin typeface="NikoshBAN" pitchFamily="2" charset="0"/>
              <a:cs typeface="NikoshBAN" pitchFamily="2" charset="0"/>
            </a:endParaRPr>
          </a:p>
          <a:p>
            <a:r>
              <a:rPr lang="bn-BD" sz="4400" b="1" smtClean="0">
                <a:latin typeface="NikoshBAN" pitchFamily="2" charset="0"/>
                <a:cs typeface="NikoshBAN" pitchFamily="2" charset="0"/>
              </a:rPr>
              <a:t>গ</a:t>
            </a:r>
            <a:r>
              <a:rPr lang="bn-BD" sz="4400" b="1" dirty="0" smtClean="0">
                <a:latin typeface="NikoshBAN" pitchFamily="2" charset="0"/>
                <a:cs typeface="NikoshBAN" pitchFamily="2" charset="0"/>
              </a:rPr>
              <a:t>) অবিশ্বাসী ও প্রতারক ঘ) জালিম ও পাপী</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উত্তর- ক)কাফির ও অবাধ্য।</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৫/ মুনাফিকের চিহ্ন কয়টি?</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ক) দুইটি  খ) তিনটি গ) চারটি ঘ) পাঁচটি </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উত্তর-খ) তিনটি।</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৬/ নিফাকের ফলে মানুষ কীসে অভ্যস্ত হয়ে পড়ে? </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ক) সন্ত্রাসীতে খ) ছিনতাইয়ে গ) মিথ্যাচারে ঘ) জুয়ায় </a:t>
            </a:r>
            <a:endParaRPr lang="en-US"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উত্তর-গ) মিথ্যাচারে।</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fade">
                                      <p:cBhvr>
                                        <p:cTn id="7" dur="2000"/>
                                        <p:tgtEl>
                                          <p:spTgt spid="24577">
                                            <p:txEl>
                                              <p:pRg st="0" end="0"/>
                                            </p:txEl>
                                          </p:spTgt>
                                        </p:tgtEl>
                                      </p:cBhvr>
                                    </p:animEffect>
                                    <p:anim calcmode="lin" valueType="num">
                                      <p:cBhvr>
                                        <p:cTn id="8" dur="2000" fill="hold"/>
                                        <p:tgtEl>
                                          <p:spTgt spid="2457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45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24577">
                                            <p:txEl>
                                              <p:pRg st="1" end="1"/>
                                            </p:txEl>
                                          </p:spTgt>
                                        </p:tgtEl>
                                        <p:attrNameLst>
                                          <p:attrName>style.visibility</p:attrName>
                                        </p:attrNameLst>
                                      </p:cBhvr>
                                      <p:to>
                                        <p:strVal val="visible"/>
                                      </p:to>
                                    </p:set>
                                    <p:animEffect transition="in" filter="fade">
                                      <p:cBhvr>
                                        <p:cTn id="14" dur="2000"/>
                                        <p:tgtEl>
                                          <p:spTgt spid="24577">
                                            <p:txEl>
                                              <p:pRg st="1" end="1"/>
                                            </p:txEl>
                                          </p:spTgt>
                                        </p:tgtEl>
                                      </p:cBhvr>
                                    </p:animEffect>
                                    <p:anim calcmode="lin" valueType="num">
                                      <p:cBhvr>
                                        <p:cTn id="15" dur="2000" fill="hold"/>
                                        <p:tgtEl>
                                          <p:spTgt spid="2457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45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4577">
                                            <p:txEl>
                                              <p:pRg st="2" end="2"/>
                                            </p:txEl>
                                          </p:spTgt>
                                        </p:tgtEl>
                                        <p:attrNameLst>
                                          <p:attrName>style.visibility</p:attrName>
                                        </p:attrNameLst>
                                      </p:cBhvr>
                                      <p:to>
                                        <p:strVal val="visible"/>
                                      </p:to>
                                    </p:set>
                                    <p:animEffect transition="in" filter="fade">
                                      <p:cBhvr>
                                        <p:cTn id="21" dur="2000"/>
                                        <p:tgtEl>
                                          <p:spTgt spid="24577">
                                            <p:txEl>
                                              <p:pRg st="2" end="2"/>
                                            </p:txEl>
                                          </p:spTgt>
                                        </p:tgtEl>
                                      </p:cBhvr>
                                    </p:animEffect>
                                    <p:anim calcmode="lin" valueType="num">
                                      <p:cBhvr>
                                        <p:cTn id="22" dur="2000" fill="hold"/>
                                        <p:tgtEl>
                                          <p:spTgt spid="2457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457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fade">
                                      <p:cBhvr>
                                        <p:cTn id="28" dur="2000"/>
                                        <p:tgtEl>
                                          <p:spTgt spid="24577">
                                            <p:txEl>
                                              <p:pRg st="3" end="3"/>
                                            </p:txEl>
                                          </p:spTgt>
                                        </p:tgtEl>
                                      </p:cBhvr>
                                    </p:animEffect>
                                    <p:anim calcmode="lin" valueType="num">
                                      <p:cBhvr>
                                        <p:cTn id="29" dur="2000" fill="hold"/>
                                        <p:tgtEl>
                                          <p:spTgt spid="2457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457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24577">
                                            <p:txEl>
                                              <p:pRg st="4" end="4"/>
                                            </p:txEl>
                                          </p:spTgt>
                                        </p:tgtEl>
                                        <p:attrNameLst>
                                          <p:attrName>style.visibility</p:attrName>
                                        </p:attrNameLst>
                                      </p:cBhvr>
                                      <p:to>
                                        <p:strVal val="visible"/>
                                      </p:to>
                                    </p:set>
                                    <p:animEffect transition="in" filter="fade">
                                      <p:cBhvr>
                                        <p:cTn id="35" dur="2000"/>
                                        <p:tgtEl>
                                          <p:spTgt spid="24577">
                                            <p:txEl>
                                              <p:pRg st="4" end="4"/>
                                            </p:txEl>
                                          </p:spTgt>
                                        </p:tgtEl>
                                      </p:cBhvr>
                                    </p:animEffect>
                                    <p:anim calcmode="lin" valueType="num">
                                      <p:cBhvr>
                                        <p:cTn id="36" dur="2000" fill="hold"/>
                                        <p:tgtEl>
                                          <p:spTgt spid="24577">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457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24577">
                                            <p:txEl>
                                              <p:pRg st="5" end="5"/>
                                            </p:txEl>
                                          </p:spTgt>
                                        </p:tgtEl>
                                        <p:attrNameLst>
                                          <p:attrName>style.visibility</p:attrName>
                                        </p:attrNameLst>
                                      </p:cBhvr>
                                      <p:to>
                                        <p:strVal val="visible"/>
                                      </p:to>
                                    </p:set>
                                    <p:animEffect transition="in" filter="fade">
                                      <p:cBhvr>
                                        <p:cTn id="42" dur="2000"/>
                                        <p:tgtEl>
                                          <p:spTgt spid="24577">
                                            <p:txEl>
                                              <p:pRg st="5" end="5"/>
                                            </p:txEl>
                                          </p:spTgt>
                                        </p:tgtEl>
                                      </p:cBhvr>
                                    </p:animEffect>
                                    <p:anim calcmode="lin" valueType="num">
                                      <p:cBhvr>
                                        <p:cTn id="43" dur="2000" fill="hold"/>
                                        <p:tgtEl>
                                          <p:spTgt spid="24577">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457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24577">
                                            <p:txEl>
                                              <p:pRg st="6" end="6"/>
                                            </p:txEl>
                                          </p:spTgt>
                                        </p:tgtEl>
                                        <p:attrNameLst>
                                          <p:attrName>style.visibility</p:attrName>
                                        </p:attrNameLst>
                                      </p:cBhvr>
                                      <p:to>
                                        <p:strVal val="visible"/>
                                      </p:to>
                                    </p:set>
                                    <p:animEffect transition="in" filter="fade">
                                      <p:cBhvr>
                                        <p:cTn id="49" dur="2000"/>
                                        <p:tgtEl>
                                          <p:spTgt spid="24577">
                                            <p:txEl>
                                              <p:pRg st="6" end="6"/>
                                            </p:txEl>
                                          </p:spTgt>
                                        </p:tgtEl>
                                      </p:cBhvr>
                                    </p:animEffect>
                                    <p:anim calcmode="lin" valueType="num">
                                      <p:cBhvr>
                                        <p:cTn id="50" dur="2000" fill="hold"/>
                                        <p:tgtEl>
                                          <p:spTgt spid="24577">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457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24577">
                                            <p:txEl>
                                              <p:pRg st="7" end="7"/>
                                            </p:txEl>
                                          </p:spTgt>
                                        </p:tgtEl>
                                        <p:attrNameLst>
                                          <p:attrName>style.visibility</p:attrName>
                                        </p:attrNameLst>
                                      </p:cBhvr>
                                      <p:to>
                                        <p:strVal val="visible"/>
                                      </p:to>
                                    </p:set>
                                    <p:animEffect transition="in" filter="fade">
                                      <p:cBhvr>
                                        <p:cTn id="56" dur="2000"/>
                                        <p:tgtEl>
                                          <p:spTgt spid="24577">
                                            <p:txEl>
                                              <p:pRg st="7" end="7"/>
                                            </p:txEl>
                                          </p:spTgt>
                                        </p:tgtEl>
                                      </p:cBhvr>
                                    </p:animEffect>
                                    <p:anim calcmode="lin" valueType="num">
                                      <p:cBhvr>
                                        <p:cTn id="57" dur="2000" fill="hold"/>
                                        <p:tgtEl>
                                          <p:spTgt spid="24577">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457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iterate type="lt">
                                    <p:tmPct val="10000"/>
                                  </p:iterate>
                                  <p:childTnLst>
                                    <p:set>
                                      <p:cBhvr>
                                        <p:cTn id="62" dur="1" fill="hold">
                                          <p:stCondLst>
                                            <p:cond delay="0"/>
                                          </p:stCondLst>
                                        </p:cTn>
                                        <p:tgtEl>
                                          <p:spTgt spid="24577">
                                            <p:txEl>
                                              <p:pRg st="8" end="8"/>
                                            </p:txEl>
                                          </p:spTgt>
                                        </p:tgtEl>
                                        <p:attrNameLst>
                                          <p:attrName>style.visibility</p:attrName>
                                        </p:attrNameLst>
                                      </p:cBhvr>
                                      <p:to>
                                        <p:strVal val="visible"/>
                                      </p:to>
                                    </p:set>
                                    <p:animEffect transition="in" filter="fade">
                                      <p:cBhvr>
                                        <p:cTn id="63" dur="2000"/>
                                        <p:tgtEl>
                                          <p:spTgt spid="24577">
                                            <p:txEl>
                                              <p:pRg st="8" end="8"/>
                                            </p:txEl>
                                          </p:spTgt>
                                        </p:tgtEl>
                                      </p:cBhvr>
                                    </p:animEffect>
                                    <p:anim calcmode="lin" valueType="num">
                                      <p:cBhvr>
                                        <p:cTn id="64" dur="2000" fill="hold"/>
                                        <p:tgtEl>
                                          <p:spTgt spid="24577">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4577">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iterate type="lt">
                                    <p:tmPct val="10000"/>
                                  </p:iterate>
                                  <p:childTnLst>
                                    <p:set>
                                      <p:cBhvr>
                                        <p:cTn id="69" dur="1" fill="hold">
                                          <p:stCondLst>
                                            <p:cond delay="0"/>
                                          </p:stCondLst>
                                        </p:cTn>
                                        <p:tgtEl>
                                          <p:spTgt spid="24577">
                                            <p:txEl>
                                              <p:pRg st="9" end="9"/>
                                            </p:txEl>
                                          </p:spTgt>
                                        </p:tgtEl>
                                        <p:attrNameLst>
                                          <p:attrName>style.visibility</p:attrName>
                                        </p:attrNameLst>
                                      </p:cBhvr>
                                      <p:to>
                                        <p:strVal val="visible"/>
                                      </p:to>
                                    </p:set>
                                    <p:animEffect transition="in" filter="fade">
                                      <p:cBhvr>
                                        <p:cTn id="70" dur="2000"/>
                                        <p:tgtEl>
                                          <p:spTgt spid="24577">
                                            <p:txEl>
                                              <p:pRg st="9" end="9"/>
                                            </p:txEl>
                                          </p:spTgt>
                                        </p:tgtEl>
                                      </p:cBhvr>
                                    </p:animEffect>
                                    <p:anim calcmode="lin" valueType="num">
                                      <p:cBhvr>
                                        <p:cTn id="71" dur="2000" fill="hold"/>
                                        <p:tgtEl>
                                          <p:spTgt spid="24577">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4577">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24050" algn="l"/>
              </a:tabLst>
            </a:pPr>
            <a:r>
              <a:rPr kumimoji="0" lang="en-US" sz="11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৭/ কুরআন মজিদে মুনাফিকদের কী বলে আখ্যায়িত করা হয়েছে?</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  খ) মিথ্যাবাদী গ) ভন্ড ঘ) প্রতারক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উত্তর-খ) মিথ্যাবাদী।</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৮/ আর আল্লাহ্‌ সাক্ষ্য দিচ্ছেন যে মুনাফিকেরা নিঃসন্দেহে মিথ্যাবাদী। এটি কোন সূরার আয়াত?</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সূরা মুনাফিকুন খ) সূরা বাক্বারা গ) সূরা শূরা ঘ)  সূরা আন-আম</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উত্তর-ক) সূরা মুনাফিকুন।</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৯/ মুনাফিকদের কেউ বিশ্বাস করেনা কেন?</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অন্তর ও বাহির অসামঞ্জস্য হওয়ায়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 খ)কাফিরদের সাথে আত্মীয়তা থাকায়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 গ) ইসলামের প্রতি অবিশ্বাস থাকায়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 ঘ) নবীগণকে অস্বীকার করায়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ক) অন্তর ও বাহির অসামঞ্জস্য হওয়ায়।</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2000"/>
                                        <p:tgtEl>
                                          <p:spTgt spid="12289">
                                            <p:txEl>
                                              <p:pRg st="0" end="0"/>
                                            </p:txEl>
                                          </p:spTgt>
                                        </p:tgtEl>
                                      </p:cBhvr>
                                    </p:animEffect>
                                    <p:anim calcmode="lin" valueType="num">
                                      <p:cBhvr>
                                        <p:cTn id="8" dur="2000" fill="hold"/>
                                        <p:tgtEl>
                                          <p:spTgt spid="1228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228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228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2289">
                                            <p:txEl>
                                              <p:pRg st="1" end="1"/>
                                            </p:txEl>
                                          </p:spTgt>
                                        </p:tgtEl>
                                        <p:attrNameLst>
                                          <p:attrName>style.visibility</p:attrName>
                                        </p:attrNameLst>
                                      </p:cBhvr>
                                      <p:to>
                                        <p:strVal val="visible"/>
                                      </p:to>
                                    </p:set>
                                    <p:animEffect transition="in" filter="fade">
                                      <p:cBhvr>
                                        <p:cTn id="15" dur="2000"/>
                                        <p:tgtEl>
                                          <p:spTgt spid="12289">
                                            <p:txEl>
                                              <p:pRg st="1" end="1"/>
                                            </p:txEl>
                                          </p:spTgt>
                                        </p:tgtEl>
                                      </p:cBhvr>
                                    </p:animEffect>
                                    <p:anim calcmode="lin" valueType="num">
                                      <p:cBhvr>
                                        <p:cTn id="16" dur="2000" fill="hold"/>
                                        <p:tgtEl>
                                          <p:spTgt spid="1228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228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228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2289">
                                            <p:txEl>
                                              <p:pRg st="2" end="2"/>
                                            </p:txEl>
                                          </p:spTgt>
                                        </p:tgtEl>
                                        <p:attrNameLst>
                                          <p:attrName>style.visibility</p:attrName>
                                        </p:attrNameLst>
                                      </p:cBhvr>
                                      <p:to>
                                        <p:strVal val="visible"/>
                                      </p:to>
                                    </p:set>
                                    <p:animEffect transition="in" filter="fade">
                                      <p:cBhvr>
                                        <p:cTn id="23" dur="2000"/>
                                        <p:tgtEl>
                                          <p:spTgt spid="12289">
                                            <p:txEl>
                                              <p:pRg st="2" end="2"/>
                                            </p:txEl>
                                          </p:spTgt>
                                        </p:tgtEl>
                                      </p:cBhvr>
                                    </p:animEffect>
                                    <p:anim calcmode="lin" valueType="num">
                                      <p:cBhvr>
                                        <p:cTn id="24" dur="2000" fill="hold"/>
                                        <p:tgtEl>
                                          <p:spTgt spid="1228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228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228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2289">
                                            <p:txEl>
                                              <p:pRg st="3" end="3"/>
                                            </p:txEl>
                                          </p:spTgt>
                                        </p:tgtEl>
                                        <p:attrNameLst>
                                          <p:attrName>style.visibility</p:attrName>
                                        </p:attrNameLst>
                                      </p:cBhvr>
                                      <p:to>
                                        <p:strVal val="visible"/>
                                      </p:to>
                                    </p:set>
                                    <p:animEffect transition="in" filter="fade">
                                      <p:cBhvr>
                                        <p:cTn id="31" dur="2000"/>
                                        <p:tgtEl>
                                          <p:spTgt spid="12289">
                                            <p:txEl>
                                              <p:pRg st="3" end="3"/>
                                            </p:txEl>
                                          </p:spTgt>
                                        </p:tgtEl>
                                      </p:cBhvr>
                                    </p:animEffect>
                                    <p:anim calcmode="lin" valueType="num">
                                      <p:cBhvr>
                                        <p:cTn id="32" dur="2000" fill="hold"/>
                                        <p:tgtEl>
                                          <p:spTgt spid="12289">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12289">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228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2289">
                                            <p:txEl>
                                              <p:pRg st="4" end="4"/>
                                            </p:txEl>
                                          </p:spTgt>
                                        </p:tgtEl>
                                        <p:attrNameLst>
                                          <p:attrName>style.visibility</p:attrName>
                                        </p:attrNameLst>
                                      </p:cBhvr>
                                      <p:to>
                                        <p:strVal val="visible"/>
                                      </p:to>
                                    </p:set>
                                    <p:animEffect transition="in" filter="fade">
                                      <p:cBhvr>
                                        <p:cTn id="39" dur="2000"/>
                                        <p:tgtEl>
                                          <p:spTgt spid="12289">
                                            <p:txEl>
                                              <p:pRg st="4" end="4"/>
                                            </p:txEl>
                                          </p:spTgt>
                                        </p:tgtEl>
                                      </p:cBhvr>
                                    </p:animEffect>
                                    <p:anim calcmode="lin" valueType="num">
                                      <p:cBhvr>
                                        <p:cTn id="40" dur="2000" fill="hold"/>
                                        <p:tgtEl>
                                          <p:spTgt spid="12289">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12289">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1228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2289">
                                            <p:txEl>
                                              <p:pRg st="5" end="5"/>
                                            </p:txEl>
                                          </p:spTgt>
                                        </p:tgtEl>
                                        <p:attrNameLst>
                                          <p:attrName>style.visibility</p:attrName>
                                        </p:attrNameLst>
                                      </p:cBhvr>
                                      <p:to>
                                        <p:strVal val="visible"/>
                                      </p:to>
                                    </p:set>
                                    <p:animEffect transition="in" filter="fade">
                                      <p:cBhvr>
                                        <p:cTn id="47" dur="2000"/>
                                        <p:tgtEl>
                                          <p:spTgt spid="12289">
                                            <p:txEl>
                                              <p:pRg st="5" end="5"/>
                                            </p:txEl>
                                          </p:spTgt>
                                        </p:tgtEl>
                                      </p:cBhvr>
                                    </p:animEffect>
                                    <p:anim calcmode="lin" valueType="num">
                                      <p:cBhvr>
                                        <p:cTn id="48" dur="2000" fill="hold"/>
                                        <p:tgtEl>
                                          <p:spTgt spid="12289">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12289">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1228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12289">
                                            <p:txEl>
                                              <p:pRg st="6" end="6"/>
                                            </p:txEl>
                                          </p:spTgt>
                                        </p:tgtEl>
                                        <p:attrNameLst>
                                          <p:attrName>style.visibility</p:attrName>
                                        </p:attrNameLst>
                                      </p:cBhvr>
                                      <p:to>
                                        <p:strVal val="visible"/>
                                      </p:to>
                                    </p:set>
                                    <p:animEffect transition="in" filter="fade">
                                      <p:cBhvr>
                                        <p:cTn id="55" dur="2000"/>
                                        <p:tgtEl>
                                          <p:spTgt spid="12289">
                                            <p:txEl>
                                              <p:pRg st="6" end="6"/>
                                            </p:txEl>
                                          </p:spTgt>
                                        </p:tgtEl>
                                      </p:cBhvr>
                                    </p:animEffect>
                                    <p:anim calcmode="lin" valueType="num">
                                      <p:cBhvr>
                                        <p:cTn id="56" dur="2000" fill="hold"/>
                                        <p:tgtEl>
                                          <p:spTgt spid="12289">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12289">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12289">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2289">
                                            <p:txEl>
                                              <p:pRg st="7" end="7"/>
                                            </p:txEl>
                                          </p:spTgt>
                                        </p:tgtEl>
                                        <p:attrNameLst>
                                          <p:attrName>style.visibility</p:attrName>
                                        </p:attrNameLst>
                                      </p:cBhvr>
                                      <p:to>
                                        <p:strVal val="visible"/>
                                      </p:to>
                                    </p:set>
                                    <p:animEffect transition="in" filter="fade">
                                      <p:cBhvr>
                                        <p:cTn id="63" dur="2000"/>
                                        <p:tgtEl>
                                          <p:spTgt spid="12289">
                                            <p:txEl>
                                              <p:pRg st="7" end="7"/>
                                            </p:txEl>
                                          </p:spTgt>
                                        </p:tgtEl>
                                      </p:cBhvr>
                                    </p:animEffect>
                                    <p:anim calcmode="lin" valueType="num">
                                      <p:cBhvr>
                                        <p:cTn id="64" dur="2000" fill="hold"/>
                                        <p:tgtEl>
                                          <p:spTgt spid="12289">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12289">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12289">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nodeType="clickEffect">
                                  <p:stCondLst>
                                    <p:cond delay="0"/>
                                  </p:stCondLst>
                                  <p:childTnLst>
                                    <p:set>
                                      <p:cBhvr>
                                        <p:cTn id="70" dur="1" fill="hold">
                                          <p:stCondLst>
                                            <p:cond delay="0"/>
                                          </p:stCondLst>
                                        </p:cTn>
                                        <p:tgtEl>
                                          <p:spTgt spid="12289">
                                            <p:txEl>
                                              <p:pRg st="8" end="8"/>
                                            </p:txEl>
                                          </p:spTgt>
                                        </p:tgtEl>
                                        <p:attrNameLst>
                                          <p:attrName>style.visibility</p:attrName>
                                        </p:attrNameLst>
                                      </p:cBhvr>
                                      <p:to>
                                        <p:strVal val="visible"/>
                                      </p:to>
                                    </p:set>
                                    <p:animEffect transition="in" filter="fade">
                                      <p:cBhvr>
                                        <p:cTn id="71" dur="2000"/>
                                        <p:tgtEl>
                                          <p:spTgt spid="12289">
                                            <p:txEl>
                                              <p:pRg st="8" end="8"/>
                                            </p:txEl>
                                          </p:spTgt>
                                        </p:tgtEl>
                                      </p:cBhvr>
                                    </p:animEffect>
                                    <p:anim calcmode="lin" valueType="num">
                                      <p:cBhvr>
                                        <p:cTn id="72" dur="2000" fill="hold"/>
                                        <p:tgtEl>
                                          <p:spTgt spid="12289">
                                            <p:txEl>
                                              <p:pRg st="8" end="8"/>
                                            </p:txEl>
                                          </p:spTgt>
                                        </p:tgtEl>
                                        <p:attrNameLst>
                                          <p:attrName>style.rotation</p:attrName>
                                        </p:attrNameLst>
                                      </p:cBhvr>
                                      <p:tavLst>
                                        <p:tav tm="0">
                                          <p:val>
                                            <p:fltVal val="720"/>
                                          </p:val>
                                        </p:tav>
                                        <p:tav tm="100000">
                                          <p:val>
                                            <p:fltVal val="0"/>
                                          </p:val>
                                        </p:tav>
                                      </p:tavLst>
                                    </p:anim>
                                    <p:anim calcmode="lin" valueType="num">
                                      <p:cBhvr>
                                        <p:cTn id="73" dur="2000" fill="hold"/>
                                        <p:tgtEl>
                                          <p:spTgt spid="12289">
                                            <p:txEl>
                                              <p:pRg st="8" end="8"/>
                                            </p:txEl>
                                          </p:spTgt>
                                        </p:tgtEl>
                                        <p:attrNameLst>
                                          <p:attrName>ppt_h</p:attrName>
                                        </p:attrNameLst>
                                      </p:cBhvr>
                                      <p:tavLst>
                                        <p:tav tm="0">
                                          <p:val>
                                            <p:fltVal val="0"/>
                                          </p:val>
                                        </p:tav>
                                        <p:tav tm="100000">
                                          <p:val>
                                            <p:strVal val="#ppt_h"/>
                                          </p:val>
                                        </p:tav>
                                      </p:tavLst>
                                    </p:anim>
                                    <p:anim calcmode="lin" valueType="num">
                                      <p:cBhvr>
                                        <p:cTn id="74" dur="2000" fill="hold"/>
                                        <p:tgtEl>
                                          <p:spTgt spid="12289">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nodeType="clickEffect">
                                  <p:stCondLst>
                                    <p:cond delay="0"/>
                                  </p:stCondLst>
                                  <p:childTnLst>
                                    <p:set>
                                      <p:cBhvr>
                                        <p:cTn id="78" dur="1" fill="hold">
                                          <p:stCondLst>
                                            <p:cond delay="0"/>
                                          </p:stCondLst>
                                        </p:cTn>
                                        <p:tgtEl>
                                          <p:spTgt spid="12289">
                                            <p:txEl>
                                              <p:pRg st="9" end="9"/>
                                            </p:txEl>
                                          </p:spTgt>
                                        </p:tgtEl>
                                        <p:attrNameLst>
                                          <p:attrName>style.visibility</p:attrName>
                                        </p:attrNameLst>
                                      </p:cBhvr>
                                      <p:to>
                                        <p:strVal val="visible"/>
                                      </p:to>
                                    </p:set>
                                    <p:animEffect transition="in" filter="fade">
                                      <p:cBhvr>
                                        <p:cTn id="79" dur="2000"/>
                                        <p:tgtEl>
                                          <p:spTgt spid="12289">
                                            <p:txEl>
                                              <p:pRg st="9" end="9"/>
                                            </p:txEl>
                                          </p:spTgt>
                                        </p:tgtEl>
                                      </p:cBhvr>
                                    </p:animEffect>
                                    <p:anim calcmode="lin" valueType="num">
                                      <p:cBhvr>
                                        <p:cTn id="80" dur="2000" fill="hold"/>
                                        <p:tgtEl>
                                          <p:spTgt spid="12289">
                                            <p:txEl>
                                              <p:pRg st="9" end="9"/>
                                            </p:txEl>
                                          </p:spTgt>
                                        </p:tgtEl>
                                        <p:attrNameLst>
                                          <p:attrName>style.rotation</p:attrName>
                                        </p:attrNameLst>
                                      </p:cBhvr>
                                      <p:tavLst>
                                        <p:tav tm="0">
                                          <p:val>
                                            <p:fltVal val="720"/>
                                          </p:val>
                                        </p:tav>
                                        <p:tav tm="100000">
                                          <p:val>
                                            <p:fltVal val="0"/>
                                          </p:val>
                                        </p:tav>
                                      </p:tavLst>
                                    </p:anim>
                                    <p:anim calcmode="lin" valueType="num">
                                      <p:cBhvr>
                                        <p:cTn id="81" dur="2000" fill="hold"/>
                                        <p:tgtEl>
                                          <p:spTgt spid="12289">
                                            <p:txEl>
                                              <p:pRg st="9" end="9"/>
                                            </p:txEl>
                                          </p:spTgt>
                                        </p:tgtEl>
                                        <p:attrNameLst>
                                          <p:attrName>ppt_h</p:attrName>
                                        </p:attrNameLst>
                                      </p:cBhvr>
                                      <p:tavLst>
                                        <p:tav tm="0">
                                          <p:val>
                                            <p:fltVal val="0"/>
                                          </p:val>
                                        </p:tav>
                                        <p:tav tm="100000">
                                          <p:val>
                                            <p:strVal val="#ppt_h"/>
                                          </p:val>
                                        </p:tav>
                                      </p:tavLst>
                                    </p:anim>
                                    <p:anim calcmode="lin" valueType="num">
                                      <p:cBhvr>
                                        <p:cTn id="82" dur="2000" fill="hold"/>
                                        <p:tgtEl>
                                          <p:spTgt spid="12289">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12289">
                                            <p:txEl>
                                              <p:pRg st="10" end="10"/>
                                            </p:txEl>
                                          </p:spTgt>
                                        </p:tgtEl>
                                        <p:attrNameLst>
                                          <p:attrName>style.visibility</p:attrName>
                                        </p:attrNameLst>
                                      </p:cBhvr>
                                      <p:to>
                                        <p:strVal val="visible"/>
                                      </p:to>
                                    </p:set>
                                    <p:animEffect transition="in" filter="fade">
                                      <p:cBhvr>
                                        <p:cTn id="87" dur="2000"/>
                                        <p:tgtEl>
                                          <p:spTgt spid="12289">
                                            <p:txEl>
                                              <p:pRg st="10" end="10"/>
                                            </p:txEl>
                                          </p:spTgt>
                                        </p:tgtEl>
                                      </p:cBhvr>
                                    </p:animEffect>
                                    <p:anim calcmode="lin" valueType="num">
                                      <p:cBhvr>
                                        <p:cTn id="88" dur="2000" fill="hold"/>
                                        <p:tgtEl>
                                          <p:spTgt spid="12289">
                                            <p:txEl>
                                              <p:pRg st="10" end="10"/>
                                            </p:txEl>
                                          </p:spTgt>
                                        </p:tgtEl>
                                        <p:attrNameLst>
                                          <p:attrName>style.rotation</p:attrName>
                                        </p:attrNameLst>
                                      </p:cBhvr>
                                      <p:tavLst>
                                        <p:tav tm="0">
                                          <p:val>
                                            <p:fltVal val="720"/>
                                          </p:val>
                                        </p:tav>
                                        <p:tav tm="100000">
                                          <p:val>
                                            <p:fltVal val="0"/>
                                          </p:val>
                                        </p:tav>
                                      </p:tavLst>
                                    </p:anim>
                                    <p:anim calcmode="lin" valueType="num">
                                      <p:cBhvr>
                                        <p:cTn id="89" dur="2000" fill="hold"/>
                                        <p:tgtEl>
                                          <p:spTgt spid="12289">
                                            <p:txEl>
                                              <p:pRg st="10" end="10"/>
                                            </p:txEl>
                                          </p:spTgt>
                                        </p:tgtEl>
                                        <p:attrNameLst>
                                          <p:attrName>ppt_h</p:attrName>
                                        </p:attrNameLst>
                                      </p:cBhvr>
                                      <p:tavLst>
                                        <p:tav tm="0">
                                          <p:val>
                                            <p:fltVal val="0"/>
                                          </p:val>
                                        </p:tav>
                                        <p:tav tm="100000">
                                          <p:val>
                                            <p:strVal val="#ppt_h"/>
                                          </p:val>
                                        </p:tav>
                                      </p:tavLst>
                                    </p:anim>
                                    <p:anim calcmode="lin" valueType="num">
                                      <p:cBhvr>
                                        <p:cTn id="90" dur="2000" fill="hold"/>
                                        <p:tgtEl>
                                          <p:spTgt spid="12289">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35" presetClass="entr" presetSubtype="0" fill="hold" nodeType="clickEffect">
                                  <p:stCondLst>
                                    <p:cond delay="0"/>
                                  </p:stCondLst>
                                  <p:childTnLst>
                                    <p:set>
                                      <p:cBhvr>
                                        <p:cTn id="94" dur="1" fill="hold">
                                          <p:stCondLst>
                                            <p:cond delay="0"/>
                                          </p:stCondLst>
                                        </p:cTn>
                                        <p:tgtEl>
                                          <p:spTgt spid="12289">
                                            <p:txEl>
                                              <p:pRg st="11" end="11"/>
                                            </p:txEl>
                                          </p:spTgt>
                                        </p:tgtEl>
                                        <p:attrNameLst>
                                          <p:attrName>style.visibility</p:attrName>
                                        </p:attrNameLst>
                                      </p:cBhvr>
                                      <p:to>
                                        <p:strVal val="visible"/>
                                      </p:to>
                                    </p:set>
                                    <p:animEffect transition="in" filter="fade">
                                      <p:cBhvr>
                                        <p:cTn id="95" dur="2000"/>
                                        <p:tgtEl>
                                          <p:spTgt spid="12289">
                                            <p:txEl>
                                              <p:pRg st="11" end="11"/>
                                            </p:txEl>
                                          </p:spTgt>
                                        </p:tgtEl>
                                      </p:cBhvr>
                                    </p:animEffect>
                                    <p:anim calcmode="lin" valueType="num">
                                      <p:cBhvr>
                                        <p:cTn id="96" dur="2000" fill="hold"/>
                                        <p:tgtEl>
                                          <p:spTgt spid="12289">
                                            <p:txEl>
                                              <p:pRg st="11" end="11"/>
                                            </p:txEl>
                                          </p:spTgt>
                                        </p:tgtEl>
                                        <p:attrNameLst>
                                          <p:attrName>style.rotation</p:attrName>
                                        </p:attrNameLst>
                                      </p:cBhvr>
                                      <p:tavLst>
                                        <p:tav tm="0">
                                          <p:val>
                                            <p:fltVal val="720"/>
                                          </p:val>
                                        </p:tav>
                                        <p:tav tm="100000">
                                          <p:val>
                                            <p:fltVal val="0"/>
                                          </p:val>
                                        </p:tav>
                                      </p:tavLst>
                                    </p:anim>
                                    <p:anim calcmode="lin" valueType="num">
                                      <p:cBhvr>
                                        <p:cTn id="97" dur="2000" fill="hold"/>
                                        <p:tgtEl>
                                          <p:spTgt spid="12289">
                                            <p:txEl>
                                              <p:pRg st="11" end="11"/>
                                            </p:txEl>
                                          </p:spTgt>
                                        </p:tgtEl>
                                        <p:attrNameLst>
                                          <p:attrName>ppt_h</p:attrName>
                                        </p:attrNameLst>
                                      </p:cBhvr>
                                      <p:tavLst>
                                        <p:tav tm="0">
                                          <p:val>
                                            <p:fltVal val="0"/>
                                          </p:val>
                                        </p:tav>
                                        <p:tav tm="100000">
                                          <p:val>
                                            <p:strVal val="#ppt_h"/>
                                          </p:val>
                                        </p:tav>
                                      </p:tavLst>
                                    </p:anim>
                                    <p:anim calcmode="lin" valueType="num">
                                      <p:cBhvr>
                                        <p:cTn id="98" dur="2000" fill="hold"/>
                                        <p:tgtEl>
                                          <p:spTgt spid="12289">
                                            <p:txEl>
                                              <p:pRg st="11" end="1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600" b="1" dirty="0" smtClean="0">
                <a:latin typeface="NikoshBAN" pitchFamily="2" charset="0"/>
                <a:cs typeface="NikoshBAN" pitchFamily="2" charset="0"/>
              </a:rPr>
              <a:t>১০/ জনাব ইয়াদ তার এলাকার জনপ্রতিনিধি। নির্বাচনের আগে তিনি যে ওয়াদা দিয়েছেন তার কোনটিই তিনি পালন করেন নি। তার এ রূপ কাজের ফলে কী হবে?</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 আবার নিররাচিত হবেন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খ) সমাজে অপমানিত হবেন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গ) সুখ্যাতি লাভ করবেন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ঘ) পূণরায় ধোকা দিবেন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সমাজে অপমানিত হবেন।</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১১/ ‘নিশ্চয়ই মুনাফিকেরা জাহান্নামের একেবারে সর্ব নিম্নস্তরে থাকবে।’ এটি কোন সূরার আয়াত?</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ক)সূরা বাক্বারা  খ) সূরা নিসা গ) সূরা আহযাব ঘ) সূরা আল-ফিল </a:t>
            </a:r>
            <a:endParaRPr lang="en-US" sz="3600" b="1" dirty="0" smtClean="0">
              <a:latin typeface="NikoshBAN" pitchFamily="2" charset="0"/>
              <a:cs typeface="NikoshBAN" pitchFamily="2" charset="0"/>
            </a:endParaRPr>
          </a:p>
          <a:p>
            <a:r>
              <a:rPr lang="bn-BD" sz="3600" b="1" dirty="0" smtClean="0">
                <a:latin typeface="NikoshBAN" pitchFamily="2" charset="0"/>
                <a:cs typeface="NikoshBAN" pitchFamily="2" charset="0"/>
              </a:rPr>
              <a:t>উত্তর- খ) সূরা নিসা।</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1">
                                            <p:txEl>
                                              <p:pRg st="0" end="0"/>
                                            </p:txEl>
                                          </p:spTgt>
                                        </p:tgtEl>
                                        <p:attrNameLst>
                                          <p:attrName>style.visibility</p:attrName>
                                        </p:attrNameLst>
                                      </p:cBhvr>
                                      <p:to>
                                        <p:strVal val="visible"/>
                                      </p:to>
                                    </p:set>
                                    <p:anim calcmode="discrete" valueType="clr">
                                      <p:cBhvr override="childStyle">
                                        <p:cTn id="7" dur="80"/>
                                        <p:tgtEl>
                                          <p:spTgt spid="102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1">
                                            <p:txEl>
                                              <p:pRg st="1" end="1"/>
                                            </p:txEl>
                                          </p:spTgt>
                                        </p:tgtEl>
                                        <p:attrNameLst>
                                          <p:attrName>style.visibility</p:attrName>
                                        </p:attrNameLst>
                                      </p:cBhvr>
                                      <p:to>
                                        <p:strVal val="visible"/>
                                      </p:to>
                                    </p:set>
                                    <p:anim calcmode="discrete" valueType="clr">
                                      <p:cBhvr override="childStyle">
                                        <p:cTn id="14" dur="80"/>
                                        <p:tgtEl>
                                          <p:spTgt spid="1024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241">
                                            <p:txEl>
                                              <p:pRg st="2" end="2"/>
                                            </p:txEl>
                                          </p:spTgt>
                                        </p:tgtEl>
                                        <p:attrNameLst>
                                          <p:attrName>style.visibility</p:attrName>
                                        </p:attrNameLst>
                                      </p:cBhvr>
                                      <p:to>
                                        <p:strVal val="visible"/>
                                      </p:to>
                                    </p:set>
                                    <p:anim calcmode="discrete" valueType="clr">
                                      <p:cBhvr override="childStyle">
                                        <p:cTn id="21" dur="80"/>
                                        <p:tgtEl>
                                          <p:spTgt spid="1024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1">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241">
                                            <p:txEl>
                                              <p:pRg st="3" end="3"/>
                                            </p:txEl>
                                          </p:spTgt>
                                        </p:tgtEl>
                                        <p:attrNameLst>
                                          <p:attrName>style.visibility</p:attrName>
                                        </p:attrNameLst>
                                      </p:cBhvr>
                                      <p:to>
                                        <p:strVal val="visible"/>
                                      </p:to>
                                    </p:set>
                                    <p:anim calcmode="discrete" valueType="clr">
                                      <p:cBhvr override="childStyle">
                                        <p:cTn id="28" dur="80"/>
                                        <p:tgtEl>
                                          <p:spTgt spid="1024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1">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241">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241">
                                            <p:txEl>
                                              <p:pRg st="4" end="4"/>
                                            </p:txEl>
                                          </p:spTgt>
                                        </p:tgtEl>
                                        <p:attrNameLst>
                                          <p:attrName>style.visibility</p:attrName>
                                        </p:attrNameLst>
                                      </p:cBhvr>
                                      <p:to>
                                        <p:strVal val="visible"/>
                                      </p:to>
                                    </p:set>
                                    <p:anim calcmode="discrete" valueType="clr">
                                      <p:cBhvr override="childStyle">
                                        <p:cTn id="35" dur="80"/>
                                        <p:tgtEl>
                                          <p:spTgt spid="1024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41">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241">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241">
                                            <p:txEl>
                                              <p:pRg st="5" end="5"/>
                                            </p:txEl>
                                          </p:spTgt>
                                        </p:tgtEl>
                                        <p:attrNameLst>
                                          <p:attrName>style.visibility</p:attrName>
                                        </p:attrNameLst>
                                      </p:cBhvr>
                                      <p:to>
                                        <p:strVal val="visible"/>
                                      </p:to>
                                    </p:set>
                                    <p:anim calcmode="discrete" valueType="clr">
                                      <p:cBhvr override="childStyle">
                                        <p:cTn id="42" dur="80"/>
                                        <p:tgtEl>
                                          <p:spTgt spid="1024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41">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0241">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241">
                                            <p:txEl>
                                              <p:pRg st="6" end="6"/>
                                            </p:txEl>
                                          </p:spTgt>
                                        </p:tgtEl>
                                        <p:attrNameLst>
                                          <p:attrName>style.visibility</p:attrName>
                                        </p:attrNameLst>
                                      </p:cBhvr>
                                      <p:to>
                                        <p:strVal val="visible"/>
                                      </p:to>
                                    </p:set>
                                    <p:anim calcmode="discrete" valueType="clr">
                                      <p:cBhvr override="childStyle">
                                        <p:cTn id="49" dur="80"/>
                                        <p:tgtEl>
                                          <p:spTgt spid="1024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41">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10241">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0241">
                                            <p:txEl>
                                              <p:pRg st="7" end="7"/>
                                            </p:txEl>
                                          </p:spTgt>
                                        </p:tgtEl>
                                        <p:attrNameLst>
                                          <p:attrName>style.visibility</p:attrName>
                                        </p:attrNameLst>
                                      </p:cBhvr>
                                      <p:to>
                                        <p:strVal val="visible"/>
                                      </p:to>
                                    </p:set>
                                    <p:anim calcmode="discrete" valueType="clr">
                                      <p:cBhvr override="childStyle">
                                        <p:cTn id="56" dur="80"/>
                                        <p:tgtEl>
                                          <p:spTgt spid="1024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41">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10241">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0241">
                                            <p:txEl>
                                              <p:pRg st="8" end="8"/>
                                            </p:txEl>
                                          </p:spTgt>
                                        </p:tgtEl>
                                        <p:attrNameLst>
                                          <p:attrName>style.visibility</p:attrName>
                                        </p:attrNameLst>
                                      </p:cBhvr>
                                      <p:to>
                                        <p:strVal val="visible"/>
                                      </p:to>
                                    </p:set>
                                    <p:anim calcmode="discrete" valueType="clr">
                                      <p:cBhvr override="childStyle">
                                        <p:cTn id="63" dur="80"/>
                                        <p:tgtEl>
                                          <p:spTgt spid="1024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41">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10241">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3200" b="1" dirty="0" smtClean="0">
                <a:latin typeface="NikoshBAN" pitchFamily="2" charset="0"/>
                <a:cs typeface="NikoshBAN" pitchFamily="2" charset="0"/>
              </a:rPr>
              <a:t>১২/ জনাব আফজল একজন আদম ব্যবসায়ী। বিদেশে নেওয়ার নাম করে তিনি প্রচুর টাকা হাতিয়ে পালিয়ে যান। তার এ রূপ কাজ কীসের অন্তর্ভূক্ত?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শিরকের  খ) নিফাকের গ) কুফরের  ঘ) ফিসকের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খ) নিফাকের।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১৩/ জনাব আমিরের নিকট জনৈক ব্যক্তি দুই লক্ষ টাকা আমানত রাখে। নির্দিষ্ট সময় টাকাগুলো ফেরত চাওয়া হলে তিনি তা দিতে অস্বীকার করেন। তার আচরণ কার সাথে সাদৃশ্যপূর্ণ?</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কাফিরের  খ) জালিমের গ) মুনাফিকের ঘ) ফাসিকের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উত্তর-গ) মুনাফিকের।</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১৪/ জনাব সাহিদ একজন ব্যবসায়ী। তিনি সর্বদা ওজনে কম দেন। আর ভালো মালের সাথে খারাপ মাল মিশ্রিত করেন। এ রূপ কাজের জন্য তাকে কী বলে আখ্যায়িত করা যায়?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ক) জালিম  খ) কাফির  গ) মুনাফিক ঘ) ফাসিক </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উত্তর- গ) মুনাফিক।</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fade">
                                      <p:cBhvr>
                                        <p:cTn id="7" dur="1000"/>
                                        <p:tgtEl>
                                          <p:spTgt spid="8193">
                                            <p:txEl>
                                              <p:pRg st="0" end="0"/>
                                            </p:txEl>
                                          </p:spTgt>
                                        </p:tgtEl>
                                      </p:cBhvr>
                                    </p:animEffect>
                                    <p:anim calcmode="lin" valueType="num">
                                      <p:cBhvr>
                                        <p:cTn id="8" dur="1000" fill="hold"/>
                                        <p:tgtEl>
                                          <p:spTgt spid="819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8193">
                                            <p:txEl>
                                              <p:pRg st="1" end="1"/>
                                            </p:txEl>
                                          </p:spTgt>
                                        </p:tgtEl>
                                        <p:attrNameLst>
                                          <p:attrName>style.visibility</p:attrName>
                                        </p:attrNameLst>
                                      </p:cBhvr>
                                      <p:to>
                                        <p:strVal val="visible"/>
                                      </p:to>
                                    </p:set>
                                    <p:animEffect transition="in" filter="fade">
                                      <p:cBhvr>
                                        <p:cTn id="14" dur="1000"/>
                                        <p:tgtEl>
                                          <p:spTgt spid="8193">
                                            <p:txEl>
                                              <p:pRg st="1" end="1"/>
                                            </p:txEl>
                                          </p:spTgt>
                                        </p:tgtEl>
                                      </p:cBhvr>
                                    </p:animEffect>
                                    <p:anim calcmode="lin" valueType="num">
                                      <p:cBhvr>
                                        <p:cTn id="15" dur="1000" fill="hold"/>
                                        <p:tgtEl>
                                          <p:spTgt spid="819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81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8193">
                                            <p:txEl>
                                              <p:pRg st="2" end="2"/>
                                            </p:txEl>
                                          </p:spTgt>
                                        </p:tgtEl>
                                        <p:attrNameLst>
                                          <p:attrName>style.visibility</p:attrName>
                                        </p:attrNameLst>
                                      </p:cBhvr>
                                      <p:to>
                                        <p:strVal val="visible"/>
                                      </p:to>
                                    </p:set>
                                    <p:animEffect transition="in" filter="fade">
                                      <p:cBhvr>
                                        <p:cTn id="21" dur="1000"/>
                                        <p:tgtEl>
                                          <p:spTgt spid="8193">
                                            <p:txEl>
                                              <p:pRg st="2" end="2"/>
                                            </p:txEl>
                                          </p:spTgt>
                                        </p:tgtEl>
                                      </p:cBhvr>
                                    </p:animEffect>
                                    <p:anim calcmode="lin" valueType="num">
                                      <p:cBhvr>
                                        <p:cTn id="22" dur="1000" fill="hold"/>
                                        <p:tgtEl>
                                          <p:spTgt spid="819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81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8193">
                                            <p:txEl>
                                              <p:pRg st="3" end="3"/>
                                            </p:txEl>
                                          </p:spTgt>
                                        </p:tgtEl>
                                        <p:attrNameLst>
                                          <p:attrName>style.visibility</p:attrName>
                                        </p:attrNameLst>
                                      </p:cBhvr>
                                      <p:to>
                                        <p:strVal val="visible"/>
                                      </p:to>
                                    </p:set>
                                    <p:animEffect transition="in" filter="fade">
                                      <p:cBhvr>
                                        <p:cTn id="28" dur="1000"/>
                                        <p:tgtEl>
                                          <p:spTgt spid="8193">
                                            <p:txEl>
                                              <p:pRg st="3" end="3"/>
                                            </p:txEl>
                                          </p:spTgt>
                                        </p:tgtEl>
                                      </p:cBhvr>
                                    </p:animEffect>
                                    <p:anim calcmode="lin" valueType="num">
                                      <p:cBhvr>
                                        <p:cTn id="29" dur="1000" fill="hold"/>
                                        <p:tgtEl>
                                          <p:spTgt spid="8193">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819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8193">
                                            <p:txEl>
                                              <p:pRg st="4" end="4"/>
                                            </p:txEl>
                                          </p:spTgt>
                                        </p:tgtEl>
                                        <p:attrNameLst>
                                          <p:attrName>style.visibility</p:attrName>
                                        </p:attrNameLst>
                                      </p:cBhvr>
                                      <p:to>
                                        <p:strVal val="visible"/>
                                      </p:to>
                                    </p:set>
                                    <p:animEffect transition="in" filter="fade">
                                      <p:cBhvr>
                                        <p:cTn id="35" dur="1000"/>
                                        <p:tgtEl>
                                          <p:spTgt spid="8193">
                                            <p:txEl>
                                              <p:pRg st="4" end="4"/>
                                            </p:txEl>
                                          </p:spTgt>
                                        </p:tgtEl>
                                      </p:cBhvr>
                                    </p:animEffect>
                                    <p:anim calcmode="lin" valueType="num">
                                      <p:cBhvr>
                                        <p:cTn id="36" dur="1000" fill="hold"/>
                                        <p:tgtEl>
                                          <p:spTgt spid="8193">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81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8193">
                                            <p:txEl>
                                              <p:pRg st="5" end="5"/>
                                            </p:txEl>
                                          </p:spTgt>
                                        </p:tgtEl>
                                        <p:attrNameLst>
                                          <p:attrName>style.visibility</p:attrName>
                                        </p:attrNameLst>
                                      </p:cBhvr>
                                      <p:to>
                                        <p:strVal val="visible"/>
                                      </p:to>
                                    </p:set>
                                    <p:animEffect transition="in" filter="fade">
                                      <p:cBhvr>
                                        <p:cTn id="42" dur="1000"/>
                                        <p:tgtEl>
                                          <p:spTgt spid="8193">
                                            <p:txEl>
                                              <p:pRg st="5" end="5"/>
                                            </p:txEl>
                                          </p:spTgt>
                                        </p:tgtEl>
                                      </p:cBhvr>
                                    </p:animEffect>
                                    <p:anim calcmode="lin" valueType="num">
                                      <p:cBhvr>
                                        <p:cTn id="43" dur="1000" fill="hold"/>
                                        <p:tgtEl>
                                          <p:spTgt spid="8193">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819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8193">
                                            <p:txEl>
                                              <p:pRg st="6" end="6"/>
                                            </p:txEl>
                                          </p:spTgt>
                                        </p:tgtEl>
                                        <p:attrNameLst>
                                          <p:attrName>style.visibility</p:attrName>
                                        </p:attrNameLst>
                                      </p:cBhvr>
                                      <p:to>
                                        <p:strVal val="visible"/>
                                      </p:to>
                                    </p:set>
                                    <p:animEffect transition="in" filter="fade">
                                      <p:cBhvr>
                                        <p:cTn id="49" dur="1000"/>
                                        <p:tgtEl>
                                          <p:spTgt spid="8193">
                                            <p:txEl>
                                              <p:pRg st="6" end="6"/>
                                            </p:txEl>
                                          </p:spTgt>
                                        </p:tgtEl>
                                      </p:cBhvr>
                                    </p:animEffect>
                                    <p:anim calcmode="lin" valueType="num">
                                      <p:cBhvr>
                                        <p:cTn id="50" dur="1000" fill="hold"/>
                                        <p:tgtEl>
                                          <p:spTgt spid="8193">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819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8193">
                                            <p:txEl>
                                              <p:pRg st="7" end="7"/>
                                            </p:txEl>
                                          </p:spTgt>
                                        </p:tgtEl>
                                        <p:attrNameLst>
                                          <p:attrName>style.visibility</p:attrName>
                                        </p:attrNameLst>
                                      </p:cBhvr>
                                      <p:to>
                                        <p:strVal val="visible"/>
                                      </p:to>
                                    </p:set>
                                    <p:animEffect transition="in" filter="fade">
                                      <p:cBhvr>
                                        <p:cTn id="56" dur="1000"/>
                                        <p:tgtEl>
                                          <p:spTgt spid="8193">
                                            <p:txEl>
                                              <p:pRg st="7" end="7"/>
                                            </p:txEl>
                                          </p:spTgt>
                                        </p:tgtEl>
                                      </p:cBhvr>
                                    </p:animEffect>
                                    <p:anim calcmode="lin" valueType="num">
                                      <p:cBhvr>
                                        <p:cTn id="57" dur="1000" fill="hold"/>
                                        <p:tgtEl>
                                          <p:spTgt spid="8193">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819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8193">
                                            <p:txEl>
                                              <p:pRg st="8" end="8"/>
                                            </p:txEl>
                                          </p:spTgt>
                                        </p:tgtEl>
                                        <p:attrNameLst>
                                          <p:attrName>style.visibility</p:attrName>
                                        </p:attrNameLst>
                                      </p:cBhvr>
                                      <p:to>
                                        <p:strVal val="visible"/>
                                      </p:to>
                                    </p:set>
                                    <p:animEffect transition="in" filter="fade">
                                      <p:cBhvr>
                                        <p:cTn id="63" dur="1000"/>
                                        <p:tgtEl>
                                          <p:spTgt spid="8193">
                                            <p:txEl>
                                              <p:pRg st="8" end="8"/>
                                            </p:txEl>
                                          </p:spTgt>
                                        </p:tgtEl>
                                      </p:cBhvr>
                                    </p:animEffect>
                                    <p:anim calcmode="lin" valueType="num">
                                      <p:cBhvr>
                                        <p:cTn id="64" dur="1000" fill="hold"/>
                                        <p:tgtEl>
                                          <p:spTgt spid="8193">
                                            <p:txEl>
                                              <p:pRg st="8" end="8"/>
                                            </p:txEl>
                                          </p:spTgt>
                                        </p:tgtEl>
                                        <p:attrNameLst>
                                          <p:attrName>ppt_x</p:attrName>
                                        </p:attrNameLst>
                                      </p:cBhvr>
                                      <p:tavLst>
                                        <p:tav tm="0">
                                          <p:val>
                                            <p:strVal val="#ppt_x-.1"/>
                                          </p:val>
                                        </p:tav>
                                        <p:tav tm="100000">
                                          <p:val>
                                            <p:strVal val="#ppt_x"/>
                                          </p:val>
                                        </p:tav>
                                      </p:tavLst>
                                    </p:anim>
                                    <p:anim calcmode="lin" valueType="num">
                                      <p:cBhvr>
                                        <p:cTn id="65" dur="1000" fill="hold"/>
                                        <p:tgtEl>
                                          <p:spTgt spid="819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6000" b="1" dirty="0" smtClean="0">
                <a:latin typeface="NikoshBAN" pitchFamily="2" charset="0"/>
                <a:cs typeface="NikoshBAN" pitchFamily="2" charset="0"/>
              </a:rPr>
              <a:t>১৫/জনাব মুরাদ হজ্বে নেওয়ার নাম করে মানুষের নিকট থেকে অর্থ সংগ্রহ করেন এবং শেষ সময়ে গা ঢাকা দেন। মুরাদের এ রুপ কাজ কীসের অন্তর্ভূক্ত?</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ক) নিফাক খ) কুফর </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গ) শিরিক ঘ) ফিসক </a:t>
            </a:r>
            <a:endParaRPr lang="en-US" sz="6000" b="1" dirty="0" smtClean="0">
              <a:latin typeface="NikoshBAN" pitchFamily="2" charset="0"/>
              <a:cs typeface="NikoshBAN" pitchFamily="2" charset="0"/>
            </a:endParaRPr>
          </a:p>
          <a:p>
            <a:r>
              <a:rPr lang="bn-BD" sz="6000" b="1" dirty="0" smtClean="0">
                <a:latin typeface="NikoshBAN" pitchFamily="2" charset="0"/>
                <a:cs typeface="NikoshBAN" pitchFamily="2" charset="0"/>
              </a:rPr>
              <a:t>উত্তর- ক) নিফাক।</a:t>
            </a:r>
            <a:endParaRPr lang="en-US" sz="6000" b="1"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p:cTn id="7" dur="500" fill="hold"/>
                                        <p:tgtEl>
                                          <p:spTgt spid="614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4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14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4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4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145">
                                            <p:txEl>
                                              <p:pRg st="1" end="1"/>
                                            </p:txEl>
                                          </p:spTgt>
                                        </p:tgtEl>
                                        <p:attrNameLst>
                                          <p:attrName>style.visibility</p:attrName>
                                        </p:attrNameLst>
                                      </p:cBhvr>
                                      <p:to>
                                        <p:strVal val="visible"/>
                                      </p:to>
                                    </p:set>
                                    <p:anim calcmode="lin" valueType="num">
                                      <p:cBhvr>
                                        <p:cTn id="16" dur="500" fill="hold"/>
                                        <p:tgtEl>
                                          <p:spTgt spid="614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14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14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14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1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145">
                                            <p:txEl>
                                              <p:pRg st="2" end="2"/>
                                            </p:txEl>
                                          </p:spTgt>
                                        </p:tgtEl>
                                        <p:attrNameLst>
                                          <p:attrName>style.visibility</p:attrName>
                                        </p:attrNameLst>
                                      </p:cBhvr>
                                      <p:to>
                                        <p:strVal val="visible"/>
                                      </p:to>
                                    </p:set>
                                    <p:anim calcmode="lin" valueType="num">
                                      <p:cBhvr>
                                        <p:cTn id="25" dur="500" fill="hold"/>
                                        <p:tgtEl>
                                          <p:spTgt spid="614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14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14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14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1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145">
                                            <p:txEl>
                                              <p:pRg st="3" end="3"/>
                                            </p:txEl>
                                          </p:spTgt>
                                        </p:tgtEl>
                                        <p:attrNameLst>
                                          <p:attrName>style.visibility</p:attrName>
                                        </p:attrNameLst>
                                      </p:cBhvr>
                                      <p:to>
                                        <p:strVal val="visible"/>
                                      </p:to>
                                    </p:set>
                                    <p:anim calcmode="lin" valueType="num">
                                      <p:cBhvr>
                                        <p:cTn id="34" dur="500" fill="hold"/>
                                        <p:tgtEl>
                                          <p:spTgt spid="614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14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614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14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1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1406</Words>
  <Application>Microsoft Office PowerPoint</Application>
  <PresentationFormat>On-screen Show (4:3)</PresentationFormat>
  <Paragraphs>176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627</cp:revision>
  <dcterms:created xsi:type="dcterms:W3CDTF">2006-08-16T00:00:00Z</dcterms:created>
  <dcterms:modified xsi:type="dcterms:W3CDTF">2021-07-06T13:50:30Z</dcterms:modified>
</cp:coreProperties>
</file>