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66" r:id="rId5"/>
    <p:sldId id="259" r:id="rId6"/>
    <p:sldId id="272" r:id="rId7"/>
    <p:sldId id="261" r:id="rId8"/>
    <p:sldId id="262" r:id="rId9"/>
    <p:sldId id="263" r:id="rId10"/>
    <p:sldId id="273" r:id="rId11"/>
    <p:sldId id="274" r:id="rId12"/>
    <p:sldId id="275" r:id="rId13"/>
    <p:sldId id="277" r:id="rId14"/>
    <p:sldId id="278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7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3D5DC-6F0F-4AB4-8130-0E921728E2BB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2FB7F-248A-456E-A5EA-A9BF62F8AC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MOHAMMAD AYUB ALI-SENIOR TEACHER-R M HAT K HIGH SCHOOL</a:t>
            </a:r>
            <a:r>
              <a:rPr lang="en-US" sz="1200" b="1" baseline="0" dirty="0" smtClean="0">
                <a:solidFill>
                  <a:schemeClr val="tx1"/>
                </a:solidFill>
              </a:rPr>
              <a:t>-</a:t>
            </a:r>
            <a:r>
              <a:rPr lang="en-US" sz="1200" b="1" dirty="0" smtClean="0">
                <a:solidFill>
                  <a:schemeClr val="tx1"/>
                </a:solidFill>
              </a:rPr>
              <a:t>MOTIGONJ-SONAGAZI-FENI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2FB7F-248A-456E-A5EA-A9BF62F8AC1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smtClean="0">
                <a:solidFill>
                  <a:schemeClr val="tx1"/>
                </a:solidFill>
              </a:rPr>
              <a:t>                                        MOHAMMAD </a:t>
            </a:r>
            <a:r>
              <a:rPr lang="en-US" sz="1200" b="1" dirty="0" smtClean="0">
                <a:solidFill>
                  <a:schemeClr val="tx1"/>
                </a:solidFill>
              </a:rPr>
              <a:t>AYUB ALI-SENIOR TEACHER-R M HAT K HIGH SCHOOL</a:t>
            </a:r>
            <a:r>
              <a:rPr lang="en-US" sz="1200" b="1" baseline="0" dirty="0" smtClean="0">
                <a:solidFill>
                  <a:schemeClr val="tx1"/>
                </a:solidFill>
              </a:rPr>
              <a:t>-</a:t>
            </a:r>
            <a:r>
              <a:rPr lang="en-US" sz="1200" b="1" dirty="0" smtClean="0">
                <a:solidFill>
                  <a:schemeClr val="tx1"/>
                </a:solidFill>
              </a:rPr>
              <a:t>MOTIGONJ-SONAGAZI-FENI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2FB7F-248A-456E-A5EA-A9BF62F8AC1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smtClean="0">
                <a:solidFill>
                  <a:schemeClr val="tx1"/>
                </a:solidFill>
              </a:rPr>
              <a:t>                                        MOHAMMAD </a:t>
            </a:r>
            <a:r>
              <a:rPr lang="en-US" sz="1200" b="1" dirty="0" smtClean="0">
                <a:solidFill>
                  <a:schemeClr val="tx1"/>
                </a:solidFill>
              </a:rPr>
              <a:t>AYUB ALI-SENIOR TEACHER-R M HAT K HIGH SCHOOL</a:t>
            </a:r>
            <a:r>
              <a:rPr lang="en-US" sz="1200" b="1" baseline="0" dirty="0" smtClean="0">
                <a:solidFill>
                  <a:schemeClr val="tx1"/>
                </a:solidFill>
              </a:rPr>
              <a:t>-</a:t>
            </a:r>
            <a:r>
              <a:rPr lang="en-US" sz="1200" b="1" dirty="0" smtClean="0">
                <a:solidFill>
                  <a:schemeClr val="tx1"/>
                </a:solidFill>
              </a:rPr>
              <a:t>MOTIGONJ-SONAGAZI-FENI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2FB7F-248A-456E-A5EA-A9BF62F8AC1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z="1200" b="1" smtClean="0">
                <a:solidFill>
                  <a:schemeClr val="tx1"/>
                </a:solidFill>
              </a:rPr>
              <a:t>                                           </a:t>
            </a:r>
            <a:r>
              <a:rPr lang="en-US" sz="1200" b="1" smtClean="0">
                <a:solidFill>
                  <a:schemeClr val="tx1"/>
                </a:solidFill>
              </a:rPr>
              <a:t>MOHAMMAD </a:t>
            </a:r>
            <a:r>
              <a:rPr lang="en-US" sz="1200" b="1" dirty="0" smtClean="0">
                <a:solidFill>
                  <a:schemeClr val="tx1"/>
                </a:solidFill>
              </a:rPr>
              <a:t>AYUB ALI-SENIOR TEACHER-R M HAT K HIGH SCHOOL</a:t>
            </a:r>
            <a:r>
              <a:rPr lang="en-US" sz="1200" b="1" baseline="0" dirty="0" smtClean="0">
                <a:solidFill>
                  <a:schemeClr val="tx1"/>
                </a:solidFill>
              </a:rPr>
              <a:t>-</a:t>
            </a:r>
            <a:r>
              <a:rPr lang="en-US" sz="1200" b="1" dirty="0" smtClean="0">
                <a:solidFill>
                  <a:schemeClr val="tx1"/>
                </a:solidFill>
              </a:rPr>
              <a:t>MOTIGONJ-SONAGAZI-FENI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2FB7F-248A-456E-A5EA-A9BF62F8AC1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z="1200" b="1" dirty="0" smtClean="0">
                <a:solidFill>
                  <a:schemeClr val="tx1"/>
                </a:solidFill>
              </a:rPr>
              <a:t>                                    </a:t>
            </a:r>
            <a:r>
              <a:rPr lang="en-US" sz="1200" b="1" dirty="0" smtClean="0">
                <a:solidFill>
                  <a:schemeClr val="tx1"/>
                </a:solidFill>
              </a:rPr>
              <a:t>MOHAMMAD AYUB ALI-SENIOR TEACHER-R M HAT K HIGH SCHOOL</a:t>
            </a:r>
            <a:r>
              <a:rPr lang="en-US" sz="1200" b="1" baseline="0" dirty="0" smtClean="0">
                <a:solidFill>
                  <a:schemeClr val="tx1"/>
                </a:solidFill>
              </a:rPr>
              <a:t>-</a:t>
            </a:r>
            <a:r>
              <a:rPr lang="en-US" sz="1200" b="1" dirty="0" smtClean="0">
                <a:solidFill>
                  <a:schemeClr val="tx1"/>
                </a:solidFill>
              </a:rPr>
              <a:t>MOTIGONJ-SONAGAZI-FENI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2FB7F-248A-456E-A5EA-A9BF62F8AC1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z="1200" b="1" dirty="0" smtClean="0">
                <a:solidFill>
                  <a:schemeClr val="tx1"/>
                </a:solidFill>
              </a:rPr>
              <a:t>                                              </a:t>
            </a:r>
            <a:r>
              <a:rPr lang="en-US" sz="1200" b="1" dirty="0" smtClean="0">
                <a:solidFill>
                  <a:schemeClr val="tx1"/>
                </a:solidFill>
              </a:rPr>
              <a:t>MOHAMMAD AYUB ALI-SENIOR TEACHER-R M HAT K HIGH SCHOOL</a:t>
            </a:r>
            <a:r>
              <a:rPr lang="en-US" sz="1200" b="1" baseline="0" dirty="0" smtClean="0">
                <a:solidFill>
                  <a:schemeClr val="tx1"/>
                </a:solidFill>
              </a:rPr>
              <a:t>-</a:t>
            </a:r>
            <a:r>
              <a:rPr lang="en-US" sz="1200" b="1" dirty="0" smtClean="0">
                <a:solidFill>
                  <a:schemeClr val="tx1"/>
                </a:solidFill>
              </a:rPr>
              <a:t>MOTIGONJ-SONAGAZI-FENI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2FB7F-248A-456E-A5EA-A9BF62F8AC1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z="1200" b="1" dirty="0" smtClean="0">
                <a:solidFill>
                  <a:schemeClr val="tx1"/>
                </a:solidFill>
              </a:rPr>
              <a:t>                                          </a:t>
            </a:r>
            <a:r>
              <a:rPr lang="en-US" sz="1200" b="1" dirty="0" smtClean="0">
                <a:solidFill>
                  <a:schemeClr val="tx1"/>
                </a:solidFill>
              </a:rPr>
              <a:t>MOHAMMAD AYUB ALI-SENIOR TEACHER-R M HAT K HIGH SCHOOL</a:t>
            </a:r>
            <a:r>
              <a:rPr lang="en-US" sz="1200" b="1" baseline="0" dirty="0" smtClean="0">
                <a:solidFill>
                  <a:schemeClr val="tx1"/>
                </a:solidFill>
              </a:rPr>
              <a:t>-</a:t>
            </a:r>
            <a:r>
              <a:rPr lang="en-US" sz="1200" b="1" dirty="0" smtClean="0">
                <a:solidFill>
                  <a:schemeClr val="tx1"/>
                </a:solidFill>
              </a:rPr>
              <a:t>MOTIGONJ-SONAGAZI-FENI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2FB7F-248A-456E-A5EA-A9BF62F8AC1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z="1200" b="1" dirty="0" smtClean="0">
                <a:solidFill>
                  <a:schemeClr val="tx1"/>
                </a:solidFill>
              </a:rPr>
              <a:t>                                    </a:t>
            </a:r>
            <a:r>
              <a:rPr lang="en-US" sz="1200" b="1" dirty="0" smtClean="0">
                <a:solidFill>
                  <a:schemeClr val="tx1"/>
                </a:solidFill>
              </a:rPr>
              <a:t>MOHAMMAD AYUB ALI-SENIOR TEACHER-R M HAT K HIGH SCHOOL</a:t>
            </a:r>
            <a:r>
              <a:rPr lang="en-US" sz="1200" b="1" baseline="0" dirty="0" smtClean="0">
                <a:solidFill>
                  <a:schemeClr val="tx1"/>
                </a:solidFill>
              </a:rPr>
              <a:t>-</a:t>
            </a:r>
            <a:r>
              <a:rPr lang="en-US" sz="1200" b="1" dirty="0" smtClean="0">
                <a:solidFill>
                  <a:schemeClr val="tx1"/>
                </a:solidFill>
              </a:rPr>
              <a:t>MOTIGONJ-SONAGAZI-FENI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2FB7F-248A-456E-A5EA-A9BF62F8AC1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MOHAMMAD AYUB ALI-SENIOR TEACHER-R M HAT K HIGH SCHOOL</a:t>
            </a:r>
            <a:r>
              <a:rPr lang="en-US" sz="1200" b="1" baseline="0" dirty="0" smtClean="0">
                <a:solidFill>
                  <a:schemeClr val="tx1"/>
                </a:solidFill>
              </a:rPr>
              <a:t>-</a:t>
            </a:r>
            <a:r>
              <a:rPr lang="en-US" sz="1200" b="1" dirty="0" smtClean="0">
                <a:solidFill>
                  <a:schemeClr val="tx1"/>
                </a:solidFill>
              </a:rPr>
              <a:t>MOTIGONJ-SONAGAZI-FENI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2FB7F-248A-456E-A5EA-A9BF62F8AC1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MOHAMMAD AYUB ALI-SENIOR TEACHER-R M HAT K HIGH SCHOOL</a:t>
            </a:r>
            <a:r>
              <a:rPr lang="en-US" sz="1200" b="1" baseline="0" dirty="0" smtClean="0">
                <a:solidFill>
                  <a:schemeClr val="tx1"/>
                </a:solidFill>
              </a:rPr>
              <a:t>-</a:t>
            </a:r>
            <a:r>
              <a:rPr lang="en-US" sz="1200" b="1" dirty="0" smtClean="0">
                <a:solidFill>
                  <a:schemeClr val="tx1"/>
                </a:solidFill>
              </a:rPr>
              <a:t>MOTIGONJ-SONAGAZI-FENI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2FB7F-248A-456E-A5EA-A9BF62F8AC1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MOHAMMAD AYUB ALI-SENIOR TEACHER-R M HAT K HIGH SCHOOL</a:t>
            </a:r>
            <a:r>
              <a:rPr lang="en-US" sz="1200" b="1" baseline="0" dirty="0" smtClean="0">
                <a:solidFill>
                  <a:schemeClr val="tx1"/>
                </a:solidFill>
              </a:rPr>
              <a:t>-</a:t>
            </a:r>
            <a:r>
              <a:rPr lang="en-US" sz="1200" b="1" dirty="0" smtClean="0">
                <a:solidFill>
                  <a:schemeClr val="tx1"/>
                </a:solidFill>
              </a:rPr>
              <a:t>MOTIGONJ-SONAGAZI-FENI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2FB7F-248A-456E-A5EA-A9BF62F8AC1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MOHAMMAD AYUB ALI-SENIOR TEACHER-R M HAT K HIGH SCHOOL</a:t>
            </a:r>
            <a:r>
              <a:rPr lang="en-US" sz="1200" b="1" baseline="0" dirty="0" smtClean="0">
                <a:solidFill>
                  <a:schemeClr val="tx1"/>
                </a:solidFill>
              </a:rPr>
              <a:t>-</a:t>
            </a:r>
            <a:r>
              <a:rPr lang="en-US" sz="1200" b="1" dirty="0" smtClean="0">
                <a:solidFill>
                  <a:schemeClr val="tx1"/>
                </a:solidFill>
              </a:rPr>
              <a:t>MOTIGONJ-SONAGAZI-FENI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2FB7F-248A-456E-A5EA-A9BF62F8AC1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MOHAMMAD AYUB ALI-SENIOR TEACHER-R M HAT K HIGH SCHOOL</a:t>
            </a:r>
            <a:r>
              <a:rPr lang="en-US" sz="1200" b="1" baseline="0" dirty="0" smtClean="0">
                <a:solidFill>
                  <a:schemeClr val="tx1"/>
                </a:solidFill>
              </a:rPr>
              <a:t>-</a:t>
            </a:r>
            <a:r>
              <a:rPr lang="en-US" sz="1200" b="1" dirty="0" smtClean="0">
                <a:solidFill>
                  <a:schemeClr val="tx1"/>
                </a:solidFill>
              </a:rPr>
              <a:t>MOTIGONJ-SONAGAZI-FENI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2FB7F-248A-456E-A5EA-A9BF62F8AC1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MOHAMMAD AYUB ALI-SENIOR TEACHER-R M HAT K HIGH SCHOOL</a:t>
            </a:r>
            <a:r>
              <a:rPr lang="en-US" sz="1200" b="1" baseline="0" dirty="0" smtClean="0">
                <a:solidFill>
                  <a:schemeClr val="tx1"/>
                </a:solidFill>
              </a:rPr>
              <a:t>-</a:t>
            </a:r>
            <a:r>
              <a:rPr lang="en-US" sz="1200" b="1" dirty="0" smtClean="0">
                <a:solidFill>
                  <a:schemeClr val="tx1"/>
                </a:solidFill>
              </a:rPr>
              <a:t>MOTIGONJ-SONAGAZI-FENI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2FB7F-248A-456E-A5EA-A9BF62F8AC1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MOHAMMAD AYUB ALI-SENIOR TEACHER-R M HAT K HIGH SCHOOL</a:t>
            </a:r>
            <a:r>
              <a:rPr lang="en-US" sz="1200" b="1" baseline="0" dirty="0" smtClean="0">
                <a:solidFill>
                  <a:schemeClr val="tx1"/>
                </a:solidFill>
              </a:rPr>
              <a:t>-</a:t>
            </a:r>
            <a:r>
              <a:rPr lang="en-US" sz="1200" b="1" dirty="0" smtClean="0">
                <a:solidFill>
                  <a:schemeClr val="tx1"/>
                </a:solidFill>
              </a:rPr>
              <a:t>MOTIGONJ-SONAGAZI-FENI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2FB7F-248A-456E-A5EA-A9BF62F8AC1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smtClean="0">
                <a:solidFill>
                  <a:schemeClr val="tx1"/>
                </a:solidFill>
              </a:rPr>
              <a:t>                   MOHAMMAD </a:t>
            </a:r>
            <a:r>
              <a:rPr lang="en-US" sz="1200" b="1" dirty="0" smtClean="0">
                <a:solidFill>
                  <a:schemeClr val="tx1"/>
                </a:solidFill>
              </a:rPr>
              <a:t>AYUB ALI-SENIOR TEACHER-R M HAT K HIGH SCHOOL</a:t>
            </a:r>
            <a:r>
              <a:rPr lang="en-US" sz="1200" b="1" baseline="0" dirty="0" smtClean="0">
                <a:solidFill>
                  <a:schemeClr val="tx1"/>
                </a:solidFill>
              </a:rPr>
              <a:t>-</a:t>
            </a:r>
            <a:r>
              <a:rPr lang="en-US" sz="1200" b="1" dirty="0" smtClean="0">
                <a:solidFill>
                  <a:schemeClr val="tx1"/>
                </a:solidFill>
              </a:rPr>
              <a:t>MOTIGONJ-SONAGAZI-FENI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2FB7F-248A-456E-A5EA-A9BF62F8AC18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MOHAMMAD AYUB ALI-SENIOR TEACHER-R M HAT K HIGH SCHOOL</a:t>
            </a:r>
            <a:r>
              <a:rPr lang="en-US" sz="1200" b="1" baseline="0" dirty="0" smtClean="0">
                <a:solidFill>
                  <a:schemeClr val="tx1"/>
                </a:solidFill>
              </a:rPr>
              <a:t>-</a:t>
            </a:r>
            <a:r>
              <a:rPr lang="en-US" sz="1200" b="1" dirty="0" smtClean="0">
                <a:solidFill>
                  <a:schemeClr val="tx1"/>
                </a:solidFill>
              </a:rPr>
              <a:t>MOTIGONJ-SONAGAZI-FENI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2FB7F-248A-456E-A5EA-A9BF62F8AC1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                                         MOHAMMAD AYUB ALI-SENIOR TEACHER-R M HAT K HIGH SCHOOL</a:t>
            </a:r>
            <a:r>
              <a:rPr lang="en-US" sz="1200" b="1" baseline="0" dirty="0" smtClean="0">
                <a:solidFill>
                  <a:schemeClr val="tx1"/>
                </a:solidFill>
              </a:rPr>
              <a:t>-</a:t>
            </a:r>
            <a:r>
              <a:rPr lang="en-US" sz="1200" b="1" dirty="0" smtClean="0">
                <a:solidFill>
                  <a:schemeClr val="tx1"/>
                </a:solidFill>
              </a:rPr>
              <a:t>MOTIGONJ-SONAGAZI-FENI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2FB7F-248A-456E-A5EA-A9BF62F8AC1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smtClean="0">
                <a:solidFill>
                  <a:schemeClr val="tx1"/>
                </a:solidFill>
              </a:rPr>
              <a:t>                               MOHAMMAD </a:t>
            </a:r>
            <a:r>
              <a:rPr lang="en-US" sz="1200" b="1" dirty="0" smtClean="0">
                <a:solidFill>
                  <a:schemeClr val="tx1"/>
                </a:solidFill>
              </a:rPr>
              <a:t>AYUB ALI-SENIOR TEACHER-R M HAT K HIGH SCHOOL</a:t>
            </a:r>
            <a:r>
              <a:rPr lang="en-US" sz="1200" b="1" baseline="0" dirty="0" smtClean="0">
                <a:solidFill>
                  <a:schemeClr val="tx1"/>
                </a:solidFill>
              </a:rPr>
              <a:t>-</a:t>
            </a:r>
            <a:r>
              <a:rPr lang="en-US" sz="1200" b="1" dirty="0" smtClean="0">
                <a:solidFill>
                  <a:schemeClr val="tx1"/>
                </a:solidFill>
              </a:rPr>
              <a:t>MOTIGONJ-SONAGAZI-FENI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2FB7F-248A-456E-A5EA-A9BF62F8AC1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MOHAMMAD AYUB ALI-SENIOR TEACHER-R M HAT K HIGH SCHOOL</a:t>
            </a:r>
            <a:r>
              <a:rPr lang="en-US" sz="1200" b="1" baseline="0" dirty="0" smtClean="0">
                <a:solidFill>
                  <a:schemeClr val="tx1"/>
                </a:solidFill>
              </a:rPr>
              <a:t>-</a:t>
            </a:r>
            <a:r>
              <a:rPr lang="en-US" sz="1200" b="1" dirty="0" smtClean="0">
                <a:solidFill>
                  <a:schemeClr val="tx1"/>
                </a:solidFill>
              </a:rPr>
              <a:t>MOTIGONJ-SONAGAZI-FENI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2FB7F-248A-456E-A5EA-A9BF62F8AC1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                             MOHAMMAD AYUB ALI-SENIOR TEACHER-R M HAT K HIGH SCHOOL</a:t>
            </a:r>
            <a:r>
              <a:rPr lang="en-US" sz="1200" b="1" baseline="0" dirty="0" smtClean="0">
                <a:solidFill>
                  <a:schemeClr val="tx1"/>
                </a:solidFill>
              </a:rPr>
              <a:t>-</a:t>
            </a:r>
            <a:r>
              <a:rPr lang="en-US" sz="1200" b="1" dirty="0" smtClean="0">
                <a:solidFill>
                  <a:schemeClr val="tx1"/>
                </a:solidFill>
              </a:rPr>
              <a:t>MOTIGONJ-SONAGAZI-FENI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2FB7F-248A-456E-A5EA-A9BF62F8AC1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MOHAMMAD AYUB ALI-SENIOR TEACHER-R M HAT K HIGH SCHOOL</a:t>
            </a:r>
            <a:r>
              <a:rPr lang="en-US" sz="1200" b="1" baseline="0" dirty="0" smtClean="0">
                <a:solidFill>
                  <a:schemeClr val="tx1"/>
                </a:solidFill>
              </a:rPr>
              <a:t>-</a:t>
            </a:r>
            <a:r>
              <a:rPr lang="en-US" sz="1200" b="1" dirty="0" smtClean="0">
                <a:solidFill>
                  <a:schemeClr val="tx1"/>
                </a:solidFill>
              </a:rPr>
              <a:t>MOTIGONJ-SONAGAZI-FENI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2FB7F-248A-456E-A5EA-A9BF62F8AC1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smtClean="0">
                <a:solidFill>
                  <a:schemeClr val="tx1"/>
                </a:solidFill>
              </a:rPr>
              <a:t>                                    MOHAMMAD </a:t>
            </a:r>
            <a:r>
              <a:rPr lang="en-US" sz="1200" b="1" dirty="0" smtClean="0">
                <a:solidFill>
                  <a:schemeClr val="tx1"/>
                </a:solidFill>
              </a:rPr>
              <a:t>AYUB ALI-SENIOR TEACHER-R M HAT K HIGH SCHOOL</a:t>
            </a:r>
            <a:r>
              <a:rPr lang="en-US" sz="1200" b="1" baseline="0" dirty="0" smtClean="0">
                <a:solidFill>
                  <a:schemeClr val="tx1"/>
                </a:solidFill>
              </a:rPr>
              <a:t>-</a:t>
            </a:r>
            <a:r>
              <a:rPr lang="en-US" sz="1200" b="1" dirty="0" smtClean="0">
                <a:solidFill>
                  <a:schemeClr val="tx1"/>
                </a:solidFill>
              </a:rPr>
              <a:t>MOTIGONJ-SONAGAZI-FENI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2FB7F-248A-456E-A5EA-A9BF62F8AC1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 smtClean="0">
              <a:solidFill>
                <a:schemeClr val="bg1"/>
              </a:solidFill>
            </a:endParaRPr>
          </a:p>
          <a:p>
            <a:pPr algn="ctr"/>
            <a:r>
              <a:rPr lang="bn-BD" sz="6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‘ </a:t>
            </a:r>
            <a:r>
              <a:rPr lang="bn-BD" sz="115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আহলান সাহলান,</a:t>
            </a:r>
          </a:p>
          <a:p>
            <a:pPr algn="ctr"/>
            <a:r>
              <a:rPr lang="bn-BD" sz="9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আজিজ তোয়ালিবান।’</a:t>
            </a:r>
            <a:endParaRPr lang="en-US" sz="9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repeatCount="5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0"/>
            <a:ext cx="914400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১৯/ ‘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আল্লাহ্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‌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তায়ালাই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ফেরেশতাদের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থেকেও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রাসূল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মনোনীত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করেন।আল্লাহতো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সর্ব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শ্রোতা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সম্যক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দ্রষ্টা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।’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সূরার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আয়াত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সূরা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বাক্বারাহ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খ)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সূরা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ইমরান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গ)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সূরা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আশ-শূরা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ঘ)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সূরা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আল-হাজ্ব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-ঘ)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সূরা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আল-হাজ্ব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২০/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জৈবিক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মুক্ত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নবীগণ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খ)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ফেরেশতাগণ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গ)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সাহাবীগণ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ঘ)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ওলীগণ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- খ)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ফেরেশতাগণ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9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0"/>
            <a:ext cx="9144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২১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/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কাফিরেরা নবী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রাসূলগণকে প্রলোভন দেখাতো কেন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বিদেশে ব্যবসা করার জন্য খ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ইসলাম প্রচার বন্ধ করার জন্য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যুদ্ধ বন্ধ করার জন্য ঘ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সন্ধিচূক্তি করার জন্য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ইসলাম প্রচার বন্ধ করার জন্য</a:t>
            </a:r>
            <a:r>
              <a:rPr lang="hi-IN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২২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/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মহানবী সঃ কোথায় হিজরত করেছিলেন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মদিনায়  খ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সিরিয়ায় গ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তায়েফে ঘ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খাইবারে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মদিনায়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hi-IN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২৩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/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সর্ব প্রথম নবী কে ছিলেন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হযরত ইবরাহীম আঃ খ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হযরত মুসা আঃ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হযরত নুহ আঃ  ঘ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হযরত আদম আঃ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হযরত আদম আঃ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9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9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9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99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9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99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99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99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99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99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99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99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0"/>
            <a:ext cx="9144000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২৪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/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সর্ব শেষ নবী কে ছিলেন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হযরত মুসা আঃ খ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হযরত ইসমাঈল আঃ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হযরত মুহাম্মদ সঃ ঘ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হযরত ঈসা আঃ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হযরত মুহাম্মদ সঃ</a:t>
            </a:r>
            <a:r>
              <a:rPr lang="hi-IN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২৫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/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নবী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রাসূলগণের আগমনের ধারাবাহিকতাকে কী বলে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নবুয়তের ক্রমধারা খ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রিসালাতের দায়িত্ব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নবুয়তের মিশন  ঘ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রিসালাতের কার্যক্রম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নবুয়তের ক্রমধারা</a:t>
            </a:r>
            <a:r>
              <a:rPr lang="hi-IN" sz="28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২৬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/ ‘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আর প্রত্যেক সম্প্রদায়ের জন্যই পথপ্রদর্শক রয়েছে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’ –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আয়াতটি কোন সূরার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সূরা আলে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ইমরান  খ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সূরা আর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রাদ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সূরা আল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মায়েদা ঘ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সূরা আল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বাক্বারাহ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সূরা আর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রাদ</a:t>
            </a:r>
            <a:r>
              <a:rPr lang="hi-IN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২৭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/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আল্লাহ্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‌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তায়ালা প্রদত্ব শরিয়ত মানব সমাজে বাস্তবায়ন করতেন কারা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প্রসিদ্ধ ফেরেশতাগণ খ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নবী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রাসূলগণ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জ্ঞানী মানুষেরা  ঘ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পরহেযগার মানুষেরা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নবী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রাসূলগণ</a:t>
            </a:r>
            <a:r>
              <a:rPr lang="hi-IN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9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9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9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99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9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99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99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99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99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99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99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99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99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99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99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99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99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99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993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993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993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993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993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993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993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993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993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0"/>
            <a:ext cx="91440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২৮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/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নবী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রাসূলগণের দ্বীনের মৌলিক কাঠামো কী ছিল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রিসালাতের বার্তা খ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আখিরাতের জীবন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তাওহিদের প্রচার ঘ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কবরের আযাব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তাওহিদের প্রচার</a:t>
            </a:r>
            <a:r>
              <a:rPr lang="hi-IN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২৯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/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নবী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রাসূলগণের প্রচারিত দ্বীনের মূল কথা কী ছিল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রিসালাত খ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আখিরাত গ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কিয়ামত ঘ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তাওহিদ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তাওহিদ</a:t>
            </a:r>
            <a:r>
              <a:rPr lang="hi-IN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৩০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/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কোন নবীর মাধ্যমে আল্লাহ্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‌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তায়ালা দ্বীনের পূর্ণতা প্রদান করেন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হযরত দাঊদ আঃ  খ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হযরত মুসা আঃ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হযরত ঈসা আঃ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হযরত মুহাম্মদ সঃ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হযরত মুহাম্মদ সঃ</a:t>
            </a:r>
            <a:r>
              <a:rPr lang="hi-IN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৩১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/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কোন নবী সর্বকালের সর্ব শ্রেষ্ঠ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হযরত ঈসা আঃ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হযরত দাঊদ আঃ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হযরত ইউসুফ আঃ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হযরত মুহাম্মদ সঃ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হযরত মুহাম্মদ সঃ</a:t>
            </a:r>
            <a:r>
              <a:rPr lang="hi-IN" sz="28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9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9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9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99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9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99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99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99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99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99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99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99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99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99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99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99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99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99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993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993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993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993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993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993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0"/>
            <a:ext cx="91440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৩১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/ ‘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আজ আমি তোমাদের জন্য তোমাদের দ্বীনকে পূর্ণ করলাম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’—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আয়াতটি দ্বারা কী প্রমাণিত হয়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মহানবী সঃ ছিলেন সর্বশেষ নবী খ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মহানবী সঃ ছিলেন বিশ্বনবী 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মহানবী সঃ ছিলেন সর্বোওম নবী  ঘ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মহানবী সঃ ছিলেন সর্বশ্রেষ্ঠ নবী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মহানবী সঃ ছিলেন সর্বশেষ নবী</a:t>
            </a:r>
            <a:r>
              <a:rPr lang="hi-IN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৩২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/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নবী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রাসূলগণের আগমনের ধারা বন্দধ হয়েছে কেন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দ্বীনের বিধি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বিধান পূর্ণতা প্রপ্তির ফলে খ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নবী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রাসূলগণ অপারগ হওয়ায়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কাফরদের আধিপত্যের জন্য ঘ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মুশরিকদের আধিপত্যের জন্য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দ্বীনের বিধি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বিধান পূর্ণতা প্রাপ্তির ফলে</a:t>
            </a:r>
            <a:r>
              <a:rPr lang="hi-IN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৩৩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/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রহমতের নবী কে ছিলেন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আদম আঃ  খ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নুহ আঃ গ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মহানবী সঃ ঘ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ইউসুফ আঃ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মহানবী সঃ</a:t>
            </a:r>
            <a:r>
              <a:rPr lang="hi-IN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9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9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9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99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9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99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99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99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99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99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99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99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0"/>
            <a:ext cx="9144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৩৪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/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রায়হান মহানবী সঃ কে সর্ব শেষ ো সর্ব শড়েষ্ঠ নবী হিসেবে বিশ্বাস করে</a:t>
            </a:r>
            <a:r>
              <a:rPr lang="hi-IN" sz="3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তাকে কী হিসেবে আখ্যায়িত করা যুক্তিযুক্ত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মুমিন খ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ইমাম গ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হাফিজ ঘ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মুত্তাকি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মুমিন</a:t>
            </a:r>
            <a:r>
              <a:rPr lang="hi-IN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৩৫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/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মহান আল্লাহ্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‌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কোন নবীকে খাতামুন্নাবিয়্যিন বলে আখ্যায়িত করেছেন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আদম আঃ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নুহ আঃ গ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মহানবী সঃ ঘ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ইউসুফ আঃ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মহানবী সঃকে</a:t>
            </a:r>
            <a:r>
              <a:rPr lang="hi-IN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৩৬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/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খাতামুন শব্দের অর্থ কী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শুরু গ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সমাপ্তি ঘ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শৃনহখলা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সমাপ্তি </a:t>
            </a:r>
            <a:r>
              <a:rPr lang="hi-IN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9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9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9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99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9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99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0"/>
            <a:ext cx="91440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৩৭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/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নবুয়ত বলতে কী বোঝায়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রাসূলগণের দায়িত্ব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নবীগণের দায়িত্ব গ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মানুষগণের দায়িত্ব ঘ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খলিফাগণের দায়িত্ব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নবীগণের দায়িত্ব</a:t>
            </a:r>
            <a:r>
              <a:rPr lang="hi-IN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৩৮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/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খতমে নবুয়তের অর্থ কী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নবুয়তের ধারা খ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) 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নবুয়তের শুরু  গ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নবুয়তের সমাপ্তি  ঘ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নবুয়ত প্রাপ্তি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নবুয়তের সমাপ্তি </a:t>
            </a:r>
            <a:r>
              <a:rPr lang="hi-IN" sz="32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৩৯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/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যে নবীর মাধ্যমে নবুয়তের ধারার পরিসমাপ্তি ঘটেছে তাঁকে কী বলে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সর্ব শেষ নবী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সর্ব শ্রেষ্ঠ নবী গ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সর্ব কালের নবী ঘ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সর্বোত্তম নবী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সর্ব শেষ নবী </a:t>
            </a:r>
            <a:r>
              <a:rPr lang="hi-IN" sz="32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9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9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9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99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9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99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0"/>
            <a:ext cx="91440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৪০/ নবুয়তের সীল মোহরে কীসের ঘোষণা দেওয়া হয়েছে?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নবুয়তের ধারাবাহিকতার খ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নবুয়তের আগমনের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নবুয়তের পরিসমাপ্তির  ঘ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নবুয়তের শ্রেষ্ঠত্বের  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উত্তর-গ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নবুয়তের পরিসমাপ্তির ।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৪১/ ‘ আমিই শেষ নবী। আমার পর আর কোন নবী নাই’—উক্তিটি কার? 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মহানবী সঃ এর   খ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মুসা আঃ এর 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ঈসা আঃ এর  ঘ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আদম আঃ এর। 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উত্তর-ক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মহানবী সঃ এর।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৪২/ মহসিন সৎ স্বভাবের অধিকারী হতে চায়। এ জন্য সে কাদের আদর্শ অনুসরণ করবে?   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নবী-রাসূলগণের খ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ফেরেশতাগণের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পীর-মাশায়েখদের  ঘ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শিক্ষকগণের 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উত্তর- 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নবী-রাসূলগণের।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9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9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9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99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9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99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99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99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99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99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99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99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99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99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99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0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৪৩/ ইসহাক সাহেব ইসলাম বিদ্বেষীদের বহু অত্যাচার ও নিপীড়ন সহ্য করেছেন। তবুও ইসলামের দাওয়াত দেওয়া থেকে বিরত থাকেন নি। তাঁর মধ্যে কাদের আদর্শের প্রতিফলন ঘটেছে? 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ফেরেশতাগণের খ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নবী-রাসূলগণের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মক্কাবাসীর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মদিনাবাসীর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উত্তর- খ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নবী-রাসূলগণের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৪৪/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কাফিরেরা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প্রচার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বন্দধ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নবী-রাসূলগনকে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প্রলোভন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দেখালেও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তাঁরা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প্রলোভন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তাঁদের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মানসিকতার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বহিঃপ্রকাশ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ঘটেছে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স্বার্থহীন খ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পরোপকারী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ক্ষমাশীল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দয়াশীল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উত্তর- 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স্বার্থহীন।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৪৫/ আল্লাহ্‌ তায়ালা নবী-রাসূলগণের মাধ্যমে মানুষের জীবিন-বিধান প্রদান করেছেন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১/ ইহকালীন কল্যাণের জন্য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২/ দীর্ঘায়ূ লাভের জন্য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৩/ পরকালীন কল্যাণের জন্য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নিচের কোনটি সঠিক? 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১ ও ২ খ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) ১ ও ৩ 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) ২ ও ৩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) ১, ২ ও ৩ </a:t>
            </a: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উত্তর- খ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) ১ ও ৩ 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9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9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9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99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9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99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99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99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99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99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99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99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99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99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99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99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99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99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993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993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993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0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৪৬/ নবী-রাসূলগণ প্রেরণের ইয়দ্দেশ্য--</a:t>
            </a:r>
            <a:endParaRPr lang="en-US" sz="2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১/  আল্লাহ্‌র পরিচয় তুলে ধরা</a:t>
            </a:r>
            <a:endParaRPr lang="en-US" sz="2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২/ সত্য ও সুন্দর জীবনের দিকে আহবান জানানো</a:t>
            </a:r>
            <a:endParaRPr lang="en-US" sz="2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৩/ ইবাদাত ও ধর্মীয় বিধি-বিধান শিক্ষা দেওয়ার জন্য</a:t>
            </a:r>
            <a:endParaRPr lang="en-US" sz="2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নিচের কোনটি সঠিক? </a:t>
            </a:r>
            <a:endParaRPr lang="en-US" sz="2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১ ও ২ খ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) ১ ও ৩ 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) ২ ও ৩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) ১, ২ ও ৩ </a:t>
            </a:r>
          </a:p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উত্তর- ঘ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) ১, ২ ও ৩</a:t>
            </a:r>
          </a:p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৪৭/  নবী-রাসূলগণ মানুষকে আহবান জানিয়েছেন --</a:t>
            </a:r>
            <a:endParaRPr lang="en-US" sz="2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১/  সত্য ও সুন্দরের প্রতি</a:t>
            </a:r>
            <a:endParaRPr lang="en-US" sz="2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২/ সম্পদ ও প্রচূর্যের প্রতি</a:t>
            </a:r>
            <a:endParaRPr lang="en-US" sz="2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৩/ আখিরাতের প্রতি</a:t>
            </a:r>
            <a:endParaRPr lang="en-US" sz="2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নিচের কোনটি সঠিক? </a:t>
            </a:r>
            <a:endParaRPr lang="en-US" sz="2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১ ও ২ খ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) ১ ও ৩ 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) ২ ও ৩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) ১, ২ ও ৩ </a:t>
            </a:r>
          </a:p>
          <a:p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- খ) ১ ও ৩</a:t>
            </a:r>
          </a:p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৪৮/ নবী-রাসূলগণ মানুষকে শিক্ষা দিতেন --</a:t>
            </a:r>
            <a:endParaRPr lang="en-US" sz="2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১/  আল্লাহ্‌র ইবাদত পদ্ধতি</a:t>
            </a:r>
            <a:endParaRPr lang="en-US" sz="2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২/ প্রত্যেক জাতির ভাষা ও সাহিত্য</a:t>
            </a:r>
            <a:endParaRPr lang="en-US" sz="2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৩/ ধর্মীয় নানা বিধি-বিধান নিচের কোনটি সঠিক? </a:t>
            </a:r>
            <a:endParaRPr lang="en-US" sz="2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১ ও ২ খ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) ১ ও ৩ 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) ২ ও ৩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) ১, ২ ও ৩ </a:t>
            </a:r>
          </a:p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উত্তর- খ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) ১ ও ৩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9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9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9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99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9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99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99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99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99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99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99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99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99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99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99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99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99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99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993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993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993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993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993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993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993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993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993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993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993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993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993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993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993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993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993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993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993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993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993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5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মোহাম্মদ আইউব আলী</a:t>
            </a:r>
          </a:p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সিনিয়র শিক্ষক</a:t>
            </a:r>
          </a:p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আর, এম, হাট কে, উচ্চ বিদ্যালয়</a:t>
            </a:r>
          </a:p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মতিগঞ্জ-সোনাগাজী-ফেনী।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User\Pictures\ID\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0"/>
            <a:ext cx="1447800" cy="1930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0"/>
            <a:ext cx="91440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৪৯/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নবী-রাসূলগণ ছিলেন --</a:t>
            </a:r>
            <a:endParaRPr lang="en-US" sz="2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১/  সৎ সত্যবাদি ও ন্যায় পরায়ণ</a:t>
            </a:r>
            <a:endParaRPr lang="en-US" sz="2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২/ দয়ালু ক্ষমাশীল ও ধৈর্যশীল</a:t>
            </a:r>
            <a:endParaRPr lang="en-US" sz="2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৩/ মিথ্যা প্রতারণা ও হিংসা্মুক্ত</a:t>
            </a:r>
            <a:endParaRPr lang="en-US" sz="2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নিচের কোনটি সঠিক? </a:t>
            </a:r>
            <a:endParaRPr lang="en-US" sz="2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১ ও ২ খ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) ১ ও ৩ 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) ২ ও ৩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) ১, ২ ও ৩ </a:t>
            </a:r>
          </a:p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উত্তর- ঘ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) ১, ২ ও ৩</a:t>
            </a:r>
          </a:p>
          <a:p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৫০/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নবী-রাসূলগণ বিনা দ্বিধায় ত্যাগ করতেন--</a:t>
            </a:r>
            <a:endParaRPr lang="en-US" sz="2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১/  পার্থিব আরাম-আয়েশ</a:t>
            </a:r>
            <a:endParaRPr lang="en-US" sz="2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২/ ভোগ-বিলাস</a:t>
            </a:r>
            <a:endParaRPr lang="en-US" sz="2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৩/ ধন-সম্পদ</a:t>
            </a:r>
            <a:endParaRPr lang="en-US" sz="2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নিচের কোনটি সঠিক? </a:t>
            </a:r>
            <a:endParaRPr lang="en-US" sz="2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১ ও ২ খ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) ১ ও ৩ 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) ২ ও ৩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) ১, ২ ও ৩ </a:t>
            </a:r>
          </a:p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উত্তর- ঘ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) ১, ২ ও ৩</a:t>
            </a:r>
          </a:p>
          <a:p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৫১/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মহানবী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ব্যতীত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নবী-রাসূলগণ আগমন করেছেন--</a:t>
            </a:r>
            <a:endParaRPr lang="en-US" sz="2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১/  বিশেষ গোত্রের জন্য</a:t>
            </a:r>
            <a:endParaRPr lang="en-US" sz="2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২/ বিশেষ দেশের জন্য</a:t>
            </a:r>
            <a:endParaRPr lang="en-US" sz="2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৩/ নির্দিষ্ট সময়ের জন্য</a:t>
            </a:r>
            <a:endParaRPr lang="en-US" sz="2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নিচের কোনটি সঠিক? </a:t>
            </a:r>
            <a:endParaRPr lang="en-US" sz="2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১ ও ২ খ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) ১ ও ৩ 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) ২ ও ৩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) ১, ২ ও ৩ </a:t>
            </a:r>
          </a:p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উত্তর- ঘ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) ১, ২ ও ৩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9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9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9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99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9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99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99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99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99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99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99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99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99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99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99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99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99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99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993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993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993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993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993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993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993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993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993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993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993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993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993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993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993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993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993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993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993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993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993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993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993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993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0"/>
            <a:ext cx="9144000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৫২/ জনাব শফিউল নবী-রাসূলগণের অনুসরণে সকল খারাপ স্বভাব পরিত্যাগের প্রচেষ্টা চালিয়ে যাচ্ছেন। এর ফলে তিনি হবেন---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১/  মিথ্যা ও প্রতারণা মুক্ত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২/ লোভ ও লালসা মুক্ত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৩/ হিংসা ও বিদ্বেষ মুক্ত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নিচের কোনটি সঠিক? 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১ ও ২ খ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) ১ ও ৩ 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) ২ ও ৩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) ১, ২ ও ৩ 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উত্তর- ঘ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) ১, ২ ও ৩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নিচের অনূচ্ছেদটি পড় এবং ৫৩ ও ৫৪ নং প্রশ্নের উত্তর দাও।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দিদার মুসায়লামার নবুয়তকে সমর্থন করে। অবশ্য সে মহানবী সঃকে ও নবী মানে।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৫৩/ দিদারের এ রূপ সমর্থন কীসের পরিপন্থী?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নবুয়তের খ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রিসালাতের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খতমে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নবুয়তের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তাসাওফের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উত্তর-গ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খতমে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নবুয়তের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9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9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9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99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9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99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99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99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99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99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99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99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99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99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99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0"/>
            <a:ext cx="9144000" cy="710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৫৪/ এ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রূপ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সমর্থনের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কাফির রূপে খ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মুশরিক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রূপে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মুনাফিক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রূপে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ফাসিক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রূপে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উত্তর- গ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মুনাফিক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রূপে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নিচের অনূচ্ছেদটি পড় এবং ৫৫ ও ৫৬ নং প্রশ্নের উত্তর দাও। 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গোলাম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আহম্মদ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নিজেকে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নবী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দাবী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নামের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সঃ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নামের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কাজেই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সেও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অংশীদার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৫৫/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গোলাম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আহমদের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রূপ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নবুয়তের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দাবী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কীসের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পরিপন্থী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শিরক  খ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আখলাক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ইমান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বারযাখ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উত্তর- গ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ইমান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৫৬/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গোলাম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আহমদের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রূপ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দাবীর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বিবেচিত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হবেন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—</a:t>
            </a:r>
          </a:p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১/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ভন্ড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২/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মিথ্যাবাদী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৩/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প্রতারক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?  </a:t>
            </a: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১ ও ২ খ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) ১ ও ৩ 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) ২ ও ৩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) ১, ২ ও ৩</a:t>
            </a: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উত্তর- ঘ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) ১, ২ ও ৩।</a:t>
            </a:r>
          </a:p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 </a:t>
            </a:r>
          </a:p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 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9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9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9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99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9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99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99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99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99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99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99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99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99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99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99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99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99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99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993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993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993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993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993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993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993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993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993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993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993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993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993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993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993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600" dirty="0" smtClean="0">
                <a:latin typeface="NikoshBAN" pitchFamily="2" charset="0"/>
                <a:cs typeface="NikoshBAN" pitchFamily="2" charset="0"/>
              </a:rPr>
              <a:t>আল-বিদা আল-বিদা</a:t>
            </a:r>
            <a:endParaRPr lang="en-US" sz="1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0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প্রিয় নবম-দশম শ্রেণির শিক্ষার্থীবৃন্দ তোমাদের ইসলাম ও নৈতিক শিক্ষা বিষয়ের অধ্যায়-১-পাঠ-৯-রিসালাত সম্পর্কে কয়েকটি বহুনির্বাচনী প্রশ্নোত্তর আফলোড করলাম। তোমরা বাড়িতে এগুলো অনুশীলন করবে। আশা করি তোমরা উপকৃত হবে ইনশাআল্লাহ। মোহাম্মদ আইউব আলী-সিনিয়র শিক্ষক-আর এম হাট কে উচ্চ বিদ্যালয়-মতিগঞ্জ-সোনাগাজী-ফেনী।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0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0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0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0"/>
            <a:ext cx="9144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অধ্যায়-১-পাঠ-৯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রিসালাত</a:t>
            </a:r>
            <a:r>
              <a:rPr lang="hi-IN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১/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রিসালাতে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বিশ্বাস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ইসলামী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বিধান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ফরয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খ)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সুন্নাত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গ)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ওয়াজিব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ঘ)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মুস্তাহাব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-ক)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ফরয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২/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রিসালাত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প্রেরক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খ)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চিঠি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পৌঁছানো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গ)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দূত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প্রেরণ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ঘ)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দূত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পৌঁছানো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-খ)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চিঠি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পৌঁছানো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৩/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রিসালাতের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কালিমায়ে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তাইয়্যেবার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খ)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গ)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ঘ)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শেষ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-ক)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৪/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যিনি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রিসালাতের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দায়িত্ব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সাহাবি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খ)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গ)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রাসূল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ঘ)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মুজতাহিদ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-গ)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রাসূল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৫/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আল্লাহ্‌র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মনোনীত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বান্দা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পীর-আওলিয়া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খ)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জাতি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গ)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সাহাবিগণ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ঘ)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নবী-রাসূলগণ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-ঘ)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নবী-রাসূলগণ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৬/ ‘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ইলাহা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ইল্লাল্লাহ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ক)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আল্লাহ্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‌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ব্যতীত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মাবুদ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নেই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আল্লাহ্‌র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রাসূল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সর্ব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নবী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সর্ব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শ্রেষ্ঠ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নবী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-ক)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আল্লাহ্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‌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ব্যতীত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মাবুদ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4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4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4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45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45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45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45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45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45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45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45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45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45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45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45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45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45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45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45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45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45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45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45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45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45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45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45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45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45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45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45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45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45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24050" algn="l"/>
              </a:tabLst>
            </a:pPr>
            <a:r>
              <a: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৭/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কালিমার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প্রথমাংশে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কীসের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তাওহিদের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খ)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রিসালাতের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গ)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ইমানের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ঘ)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আখিরাতের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-ক)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তাওহিদের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৮/ ‘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মুহাম্মাদুর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রাসূলুল্লাহ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আল্লাহ্‌র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রাসূল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খ)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আল্লাহ্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‌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ব্যতীত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মাবুদ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নেই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সর্ব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নবী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আদম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ঘ)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সর্ব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নবী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	</a:t>
            </a:r>
          </a:p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- ক)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আল্লাহ্‌র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রাসূল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৯/ ‘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মুহাম্মাদুর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রাসূলুল্লাহ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কীসের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তাওহিদের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খ)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রিসালাতের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গ)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আখিরাতের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ঘ)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ক্বিয়ামতের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-খ)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রিসালাতের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2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22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2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2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22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22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22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22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22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22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22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22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22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22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22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22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22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22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22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22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91440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১০/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কালিমায়ে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তায়্যিবাতে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কীসের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ক)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তাওহিদ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রিসালাতের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খ)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রিসালাত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নবুয়্যতের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তাওহিদ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ইমানের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ঘ)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তাওহিদ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আখিরাতের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- ক)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তাওহিদ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রিসালাতের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১১/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তাহমিদ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তাওহিদে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বিশ্বাস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রিসালাতে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বিশ্বাস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করেনা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রূপ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কীসের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পরিপন্থী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ইমানের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খ)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তাওহিদের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গ)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আখিরাতের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ঘ)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তাকদিরের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- ক)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ইমানের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১২/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রিসালাতে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বিশ্বাস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কিতাবের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খ)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মহান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আল্লাহকে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বিশ্বাস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নবী-রাসূল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ঘ)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আখিরাতে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সফল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- গ)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নবী-রাসূল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02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02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02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02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02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02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02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02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02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02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02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02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102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102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102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102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102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102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0"/>
            <a:ext cx="91440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১৩/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জনাব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শফিক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আল্লাহ্‌র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একত্ব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রিসালাত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খতমে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নবুয়্যতে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বিশ্বাস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বিবেচিত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হবেন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মুত্তাকী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খ)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মুহসিন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গ)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মুমিন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ঘ)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মুসলিম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- গ)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মুমিন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১৪/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নবী-রাসূলগণ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আল্লাহ্‌র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তুলে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ধরেছেন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নিজেদের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শ্রেষ্ঠত্ব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প্রমাণের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খ)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জ্ঞানের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সীমাবদ্ধতার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গ)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নিজেদের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দূরদর্শিতার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ঘ)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সন্তুষ্টির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- খ)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জ্ঞানের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সীমাবদ্ধতার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১৫/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আল্লাহ্‌র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পূর্ণাংগ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গুণাবলির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  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নবী-রাসূলগণ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খ)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ফেরেশতাগণ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গ)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জিনেরা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ঘ)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ওলিগণ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- ক)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নবী-রাসূলগণ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1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1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1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1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1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1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১৬/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রাকিন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মহানবী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রিসালাতে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বিশ্বাস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করলেও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ঈসা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আঃকে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খ্রীষ্টানদের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নবী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রূপ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মানসিকতা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কীসের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পরিপন্থী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ঈমানের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খ)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কিয়ামতের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গ)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আখিরাতের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ঘ)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তাকদিরের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- ক)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ঈমানের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১৭/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আল্লাহ্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‌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তায়ালা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নবুয়তের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রিসালাতের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দায়িত্ব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পালনের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কাদেরকে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নির্বাচিত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নবী-রাসূলগণকে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খ)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ফেরেশতাগণকে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গ)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খোলাফায়ে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রাশেদীনকে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ঘ)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পীর-আওলিয়াগণকে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- ক)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নবী-রাসূলগণকে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১৮/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নবী-রাসূলগণ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মনোনীত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বান্দাহ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আল্লাহ্‌র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খ)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গ)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ফেরেশতাদের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ঘ)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পিতা-মাতার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- ক)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আল্লাহ্‌র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6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6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1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1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1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1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61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6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1458</TotalTime>
  <Words>2556</Words>
  <Application>Microsoft Office PowerPoint</Application>
  <PresentationFormat>On-screen Show (4:3)</PresentationFormat>
  <Paragraphs>293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658</cp:revision>
  <dcterms:created xsi:type="dcterms:W3CDTF">2006-08-16T00:00:00Z</dcterms:created>
  <dcterms:modified xsi:type="dcterms:W3CDTF">2021-07-10T09:26:46Z</dcterms:modified>
</cp:coreProperties>
</file>