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3" r:id="rId2"/>
    <p:sldId id="307" r:id="rId3"/>
    <p:sldId id="324" r:id="rId4"/>
    <p:sldId id="325" r:id="rId5"/>
    <p:sldId id="328" r:id="rId6"/>
    <p:sldId id="332" r:id="rId7"/>
    <p:sldId id="326" r:id="rId8"/>
    <p:sldId id="327" r:id="rId9"/>
    <p:sldId id="329" r:id="rId10"/>
    <p:sldId id="330" r:id="rId11"/>
    <p:sldId id="331" r:id="rId12"/>
    <p:sldId id="285" r:id="rId13"/>
    <p:sldId id="28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EL" initials="D" lastIdx="1" clrIdx="0">
    <p:extLst>
      <p:ext uri="{19B8F6BF-5375-455C-9EA6-DF929625EA0E}">
        <p15:presenceInfo xmlns:p15="http://schemas.microsoft.com/office/powerpoint/2012/main" userId="DO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8" autoAdjust="0"/>
    <p:restoredTop sz="94660"/>
  </p:normalViewPr>
  <p:slideViewPr>
    <p:cSldViewPr snapToGrid="0">
      <p:cViewPr varScale="1">
        <p:scale>
          <a:sx n="72" d="100"/>
          <a:sy n="72"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CDA34A-68BB-444A-8FAB-0EA6FCA40AEC}"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A2BE8-5495-4F08-BF02-83AE03411247}" type="slidenum">
              <a:rPr lang="en-US" smtClean="0"/>
              <a:t>‹#›</a:t>
            </a:fld>
            <a:endParaRPr lang="en-US"/>
          </a:p>
        </p:txBody>
      </p:sp>
    </p:spTree>
    <p:extLst>
      <p:ext uri="{BB962C8B-B14F-4D97-AF65-F5344CB8AC3E}">
        <p14:creationId xmlns:p14="http://schemas.microsoft.com/office/powerpoint/2010/main" val="295304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CDA34A-68BB-444A-8FAB-0EA6FCA40AEC}"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A2BE8-5495-4F08-BF02-83AE03411247}" type="slidenum">
              <a:rPr lang="en-US" smtClean="0"/>
              <a:t>‹#›</a:t>
            </a:fld>
            <a:endParaRPr lang="en-US"/>
          </a:p>
        </p:txBody>
      </p:sp>
    </p:spTree>
    <p:extLst>
      <p:ext uri="{BB962C8B-B14F-4D97-AF65-F5344CB8AC3E}">
        <p14:creationId xmlns:p14="http://schemas.microsoft.com/office/powerpoint/2010/main" val="68182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CDA34A-68BB-444A-8FAB-0EA6FCA40AEC}"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A2BE8-5495-4F08-BF02-83AE0341124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66088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CDA34A-68BB-444A-8FAB-0EA6FCA40AEC}"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A2BE8-5495-4F08-BF02-83AE03411247}" type="slidenum">
              <a:rPr lang="en-US" smtClean="0"/>
              <a:t>‹#›</a:t>
            </a:fld>
            <a:endParaRPr lang="en-US"/>
          </a:p>
        </p:txBody>
      </p:sp>
    </p:spTree>
    <p:extLst>
      <p:ext uri="{BB962C8B-B14F-4D97-AF65-F5344CB8AC3E}">
        <p14:creationId xmlns:p14="http://schemas.microsoft.com/office/powerpoint/2010/main" val="1838116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CDA34A-68BB-444A-8FAB-0EA6FCA40AEC}"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A2BE8-5495-4F08-BF02-83AE0341124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9638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CDA34A-68BB-444A-8FAB-0EA6FCA40AEC}"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A2BE8-5495-4F08-BF02-83AE03411247}" type="slidenum">
              <a:rPr lang="en-US" smtClean="0"/>
              <a:t>‹#›</a:t>
            </a:fld>
            <a:endParaRPr lang="en-US"/>
          </a:p>
        </p:txBody>
      </p:sp>
    </p:spTree>
    <p:extLst>
      <p:ext uri="{BB962C8B-B14F-4D97-AF65-F5344CB8AC3E}">
        <p14:creationId xmlns:p14="http://schemas.microsoft.com/office/powerpoint/2010/main" val="3394356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DA34A-68BB-444A-8FAB-0EA6FCA40AEC}"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A2BE8-5495-4F08-BF02-83AE03411247}" type="slidenum">
              <a:rPr lang="en-US" smtClean="0"/>
              <a:t>‹#›</a:t>
            </a:fld>
            <a:endParaRPr lang="en-US"/>
          </a:p>
        </p:txBody>
      </p:sp>
    </p:spTree>
    <p:extLst>
      <p:ext uri="{BB962C8B-B14F-4D97-AF65-F5344CB8AC3E}">
        <p14:creationId xmlns:p14="http://schemas.microsoft.com/office/powerpoint/2010/main" val="756354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DA34A-68BB-444A-8FAB-0EA6FCA40AEC}"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A2BE8-5495-4F08-BF02-83AE03411247}" type="slidenum">
              <a:rPr lang="en-US" smtClean="0"/>
              <a:t>‹#›</a:t>
            </a:fld>
            <a:endParaRPr lang="en-US"/>
          </a:p>
        </p:txBody>
      </p:sp>
    </p:spTree>
    <p:extLst>
      <p:ext uri="{BB962C8B-B14F-4D97-AF65-F5344CB8AC3E}">
        <p14:creationId xmlns:p14="http://schemas.microsoft.com/office/powerpoint/2010/main" val="377465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DA34A-68BB-444A-8FAB-0EA6FCA40AEC}"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A2BE8-5495-4F08-BF02-83AE03411247}" type="slidenum">
              <a:rPr lang="en-US" smtClean="0"/>
              <a:t>‹#›</a:t>
            </a:fld>
            <a:endParaRPr lang="en-US"/>
          </a:p>
        </p:txBody>
      </p:sp>
    </p:spTree>
    <p:extLst>
      <p:ext uri="{BB962C8B-B14F-4D97-AF65-F5344CB8AC3E}">
        <p14:creationId xmlns:p14="http://schemas.microsoft.com/office/powerpoint/2010/main" val="273891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CDA34A-68BB-444A-8FAB-0EA6FCA40AEC}"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A2BE8-5495-4F08-BF02-83AE03411247}" type="slidenum">
              <a:rPr lang="en-US" smtClean="0"/>
              <a:t>‹#›</a:t>
            </a:fld>
            <a:endParaRPr lang="en-US"/>
          </a:p>
        </p:txBody>
      </p:sp>
    </p:spTree>
    <p:extLst>
      <p:ext uri="{BB962C8B-B14F-4D97-AF65-F5344CB8AC3E}">
        <p14:creationId xmlns:p14="http://schemas.microsoft.com/office/powerpoint/2010/main" val="39626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CDA34A-68BB-444A-8FAB-0EA6FCA40AEC}"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A2BE8-5495-4F08-BF02-83AE03411247}" type="slidenum">
              <a:rPr lang="en-US" smtClean="0"/>
              <a:t>‹#›</a:t>
            </a:fld>
            <a:endParaRPr lang="en-US"/>
          </a:p>
        </p:txBody>
      </p:sp>
    </p:spTree>
    <p:extLst>
      <p:ext uri="{BB962C8B-B14F-4D97-AF65-F5344CB8AC3E}">
        <p14:creationId xmlns:p14="http://schemas.microsoft.com/office/powerpoint/2010/main" val="63809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CDA34A-68BB-444A-8FAB-0EA6FCA40AEC}" type="datetimeFigureOut">
              <a:rPr lang="en-US" smtClean="0"/>
              <a:t>7/11/2021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A2BE8-5495-4F08-BF02-83AE03411247}" type="slidenum">
              <a:rPr lang="en-US" smtClean="0"/>
              <a:t>‹#›</a:t>
            </a:fld>
            <a:endParaRPr lang="en-US"/>
          </a:p>
        </p:txBody>
      </p:sp>
    </p:spTree>
    <p:extLst>
      <p:ext uri="{BB962C8B-B14F-4D97-AF65-F5344CB8AC3E}">
        <p14:creationId xmlns:p14="http://schemas.microsoft.com/office/powerpoint/2010/main" val="391987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DA34A-68BB-444A-8FAB-0EA6FCA40AEC}" type="datetimeFigureOut">
              <a:rPr lang="en-US" smtClean="0"/>
              <a:t>7/11/2021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A2BE8-5495-4F08-BF02-83AE03411247}" type="slidenum">
              <a:rPr lang="en-US" smtClean="0"/>
              <a:t>‹#›</a:t>
            </a:fld>
            <a:endParaRPr lang="en-US"/>
          </a:p>
        </p:txBody>
      </p:sp>
    </p:spTree>
    <p:extLst>
      <p:ext uri="{BB962C8B-B14F-4D97-AF65-F5344CB8AC3E}">
        <p14:creationId xmlns:p14="http://schemas.microsoft.com/office/powerpoint/2010/main" val="93611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DA34A-68BB-444A-8FAB-0EA6FCA40AEC}" type="datetimeFigureOut">
              <a:rPr lang="en-US" smtClean="0"/>
              <a:t>7/11/2021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A2BE8-5495-4F08-BF02-83AE03411247}" type="slidenum">
              <a:rPr lang="en-US" smtClean="0"/>
              <a:t>‹#›</a:t>
            </a:fld>
            <a:endParaRPr lang="en-US"/>
          </a:p>
        </p:txBody>
      </p:sp>
    </p:spTree>
    <p:extLst>
      <p:ext uri="{BB962C8B-B14F-4D97-AF65-F5344CB8AC3E}">
        <p14:creationId xmlns:p14="http://schemas.microsoft.com/office/powerpoint/2010/main" val="32289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CDA34A-68BB-444A-8FAB-0EA6FCA40AEC}"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A2BE8-5495-4F08-BF02-83AE03411247}" type="slidenum">
              <a:rPr lang="en-US" smtClean="0"/>
              <a:t>‹#›</a:t>
            </a:fld>
            <a:endParaRPr lang="en-US"/>
          </a:p>
        </p:txBody>
      </p:sp>
    </p:spTree>
    <p:extLst>
      <p:ext uri="{BB962C8B-B14F-4D97-AF65-F5344CB8AC3E}">
        <p14:creationId xmlns:p14="http://schemas.microsoft.com/office/powerpoint/2010/main" val="317334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CDA34A-68BB-444A-8FAB-0EA6FCA40AEC}"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A2BE8-5495-4F08-BF02-83AE03411247}" type="slidenum">
              <a:rPr lang="en-US" smtClean="0"/>
              <a:t>‹#›</a:t>
            </a:fld>
            <a:endParaRPr lang="en-US"/>
          </a:p>
        </p:txBody>
      </p:sp>
    </p:spTree>
    <p:extLst>
      <p:ext uri="{BB962C8B-B14F-4D97-AF65-F5344CB8AC3E}">
        <p14:creationId xmlns:p14="http://schemas.microsoft.com/office/powerpoint/2010/main" val="386134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CDA34A-68BB-444A-8FAB-0EA6FCA40AEC}" type="datetimeFigureOut">
              <a:rPr lang="en-US" smtClean="0"/>
              <a:t>7/11/2021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0A2BE8-5495-4F08-BF02-83AE03411247}" type="slidenum">
              <a:rPr lang="en-US" smtClean="0"/>
              <a:t>‹#›</a:t>
            </a:fld>
            <a:endParaRPr lang="en-US"/>
          </a:p>
        </p:txBody>
      </p:sp>
    </p:spTree>
    <p:extLst>
      <p:ext uri="{BB962C8B-B14F-4D97-AF65-F5344CB8AC3E}">
        <p14:creationId xmlns:p14="http://schemas.microsoft.com/office/powerpoint/2010/main" val="2232066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4485E-F736-49C2-8EBD-5FC5AA282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467"/>
            <a:ext cx="11300178" cy="6722533"/>
          </a:xfrm>
          <a:prstGeom prst="rect">
            <a:avLst/>
          </a:prstGeom>
        </p:spPr>
      </p:pic>
      <p:sp>
        <p:nvSpPr>
          <p:cNvPr id="4" name="TextBox 3">
            <a:extLst>
              <a:ext uri="{FF2B5EF4-FFF2-40B4-BE49-F238E27FC236}">
                <a16:creationId xmlns:a16="http://schemas.microsoft.com/office/drawing/2014/main" id="{459094E6-0F13-4E1A-AC2C-483D825EC90E}"/>
              </a:ext>
            </a:extLst>
          </p:cNvPr>
          <p:cNvSpPr txBox="1"/>
          <p:nvPr/>
        </p:nvSpPr>
        <p:spPr>
          <a:xfrm>
            <a:off x="451556" y="609600"/>
            <a:ext cx="10848623" cy="1107996"/>
          </a:xfrm>
          <a:prstGeom prst="rect">
            <a:avLst/>
          </a:prstGeom>
          <a:noFill/>
        </p:spPr>
        <p:txBody>
          <a:bodyPr wrap="square" rtlCol="0">
            <a:spAutoFit/>
          </a:bodyPr>
          <a:lstStyle/>
          <a:p>
            <a:r>
              <a:rPr lang="bn-IN" sz="6600" dirty="0">
                <a:latin typeface="NikoshBAN" panose="02000000000000000000" pitchFamily="2" charset="0"/>
                <a:cs typeface="NikoshBAN" panose="02000000000000000000" pitchFamily="2" charset="0"/>
              </a:rPr>
              <a:t>মাল্টি মিডিয়া ক্লাসে সবাইকে স্বাগতম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104449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8B43B-C6DA-4B7D-8632-15ADECBA772A}"/>
              </a:ext>
            </a:extLst>
          </p:cNvPr>
          <p:cNvSpPr txBox="1"/>
          <p:nvPr/>
        </p:nvSpPr>
        <p:spPr>
          <a:xfrm>
            <a:off x="2292627" y="455042"/>
            <a:ext cx="6188764"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ঘরের বিতরের শব্দ গুলো খালি জায়গায় বসাও </a:t>
            </a:r>
            <a:endParaRPr lang="en-US" sz="2800" dirty="0">
              <a:latin typeface="NikoshBAN" panose="02000000000000000000" pitchFamily="2" charset="0"/>
              <a:cs typeface="NikoshBAN" panose="02000000000000000000" pitchFamily="2" charset="0"/>
            </a:endParaRPr>
          </a:p>
        </p:txBody>
      </p:sp>
      <p:graphicFrame>
        <p:nvGraphicFramePr>
          <p:cNvPr id="3" name="Table 3">
            <a:extLst>
              <a:ext uri="{FF2B5EF4-FFF2-40B4-BE49-F238E27FC236}">
                <a16:creationId xmlns:a16="http://schemas.microsoft.com/office/drawing/2014/main" id="{C536C7A9-427A-4B93-84BA-BBA7C69028A3}"/>
              </a:ext>
            </a:extLst>
          </p:cNvPr>
          <p:cNvGraphicFramePr>
            <a:graphicFrameLocks noGrp="1"/>
          </p:cNvGraphicFramePr>
          <p:nvPr>
            <p:extLst>
              <p:ext uri="{D42A27DB-BD31-4B8C-83A1-F6EECF244321}">
                <p14:modId xmlns:p14="http://schemas.microsoft.com/office/powerpoint/2010/main" val="2575009819"/>
              </p:ext>
            </p:extLst>
          </p:nvPr>
        </p:nvGraphicFramePr>
        <p:xfrm>
          <a:off x="1192696" y="1026802"/>
          <a:ext cx="8967306" cy="815250"/>
        </p:xfrm>
        <a:graphic>
          <a:graphicData uri="http://schemas.openxmlformats.org/drawingml/2006/table">
            <a:tbl>
              <a:tblPr firstRow="1" bandRow="1">
                <a:tableStyleId>{5C22544A-7EE6-4342-B048-85BDC9FD1C3A}</a:tableStyleId>
              </a:tblPr>
              <a:tblGrid>
                <a:gridCol w="1494551">
                  <a:extLst>
                    <a:ext uri="{9D8B030D-6E8A-4147-A177-3AD203B41FA5}">
                      <a16:colId xmlns:a16="http://schemas.microsoft.com/office/drawing/2014/main" val="542105393"/>
                    </a:ext>
                  </a:extLst>
                </a:gridCol>
                <a:gridCol w="1494551">
                  <a:extLst>
                    <a:ext uri="{9D8B030D-6E8A-4147-A177-3AD203B41FA5}">
                      <a16:colId xmlns:a16="http://schemas.microsoft.com/office/drawing/2014/main" val="2583068691"/>
                    </a:ext>
                  </a:extLst>
                </a:gridCol>
                <a:gridCol w="1494551">
                  <a:extLst>
                    <a:ext uri="{9D8B030D-6E8A-4147-A177-3AD203B41FA5}">
                      <a16:colId xmlns:a16="http://schemas.microsoft.com/office/drawing/2014/main" val="1133492584"/>
                    </a:ext>
                  </a:extLst>
                </a:gridCol>
                <a:gridCol w="1494551">
                  <a:extLst>
                    <a:ext uri="{9D8B030D-6E8A-4147-A177-3AD203B41FA5}">
                      <a16:colId xmlns:a16="http://schemas.microsoft.com/office/drawing/2014/main" val="508634397"/>
                    </a:ext>
                  </a:extLst>
                </a:gridCol>
                <a:gridCol w="1494551">
                  <a:extLst>
                    <a:ext uri="{9D8B030D-6E8A-4147-A177-3AD203B41FA5}">
                      <a16:colId xmlns:a16="http://schemas.microsoft.com/office/drawing/2014/main" val="2752047862"/>
                    </a:ext>
                  </a:extLst>
                </a:gridCol>
                <a:gridCol w="1494551">
                  <a:extLst>
                    <a:ext uri="{9D8B030D-6E8A-4147-A177-3AD203B41FA5}">
                      <a16:colId xmlns:a16="http://schemas.microsoft.com/office/drawing/2014/main" val="849716961"/>
                    </a:ext>
                  </a:extLst>
                </a:gridCol>
              </a:tblGrid>
              <a:tr h="815250">
                <a:tc>
                  <a:txBody>
                    <a:bodyPr/>
                    <a:lstStyle/>
                    <a:p>
                      <a:r>
                        <a:rPr lang="bn-IN" sz="3200" dirty="0">
                          <a:solidFill>
                            <a:srgbClr val="FF0000"/>
                          </a:solidFill>
                          <a:latin typeface="NikoshBAN" panose="02000000000000000000" pitchFamily="2" charset="0"/>
                          <a:cs typeface="NikoshBAN" panose="02000000000000000000" pitchFamily="2" charset="0"/>
                        </a:rPr>
                        <a:t>ক্ষতি </a:t>
                      </a:r>
                      <a:endParaRPr lang="en-US" sz="3200" dirty="0">
                        <a:solidFill>
                          <a:srgbClr val="FF0000"/>
                        </a:solidFill>
                        <a:latin typeface="NikoshBAN" panose="02000000000000000000" pitchFamily="2" charset="0"/>
                        <a:cs typeface="NikoshBAN" panose="02000000000000000000" pitchFamily="2" charset="0"/>
                      </a:endParaRPr>
                    </a:p>
                  </a:txBody>
                  <a:tcPr/>
                </a:tc>
                <a:tc>
                  <a:txBody>
                    <a:bodyPr/>
                    <a:lstStyle/>
                    <a:p>
                      <a:r>
                        <a:rPr lang="bn-IN" sz="3200" dirty="0">
                          <a:solidFill>
                            <a:srgbClr val="FF0000"/>
                          </a:solidFill>
                          <a:latin typeface="NikoshBAN" panose="02000000000000000000" pitchFamily="2" charset="0"/>
                          <a:cs typeface="NikoshBAN" panose="02000000000000000000" pitchFamily="2" charset="0"/>
                        </a:rPr>
                        <a:t>রুপালি </a:t>
                      </a:r>
                      <a:endParaRPr lang="en-US" sz="3200" dirty="0">
                        <a:solidFill>
                          <a:srgbClr val="FF0000"/>
                        </a:solidFill>
                        <a:latin typeface="NikoshBAN" panose="02000000000000000000" pitchFamily="2" charset="0"/>
                        <a:cs typeface="NikoshBAN" panose="02000000000000000000" pitchFamily="2" charset="0"/>
                      </a:endParaRPr>
                    </a:p>
                  </a:txBody>
                  <a:tcPr/>
                </a:tc>
                <a:tc>
                  <a:txBody>
                    <a:bodyPr/>
                    <a:lstStyle/>
                    <a:p>
                      <a:r>
                        <a:rPr lang="bn-IN" sz="3200" dirty="0">
                          <a:solidFill>
                            <a:srgbClr val="FF0000"/>
                          </a:solidFill>
                          <a:latin typeface="NikoshBAN" panose="02000000000000000000" pitchFamily="2" charset="0"/>
                          <a:cs typeface="NikoshBAN" panose="02000000000000000000" pitchFamily="2" charset="0"/>
                        </a:rPr>
                        <a:t>সন্ধ্যা্র </a:t>
                      </a:r>
                      <a:endParaRPr lang="en-US" sz="3200" dirty="0">
                        <a:solidFill>
                          <a:srgbClr val="FF0000"/>
                        </a:solidFill>
                        <a:latin typeface="NikoshBAN" panose="02000000000000000000" pitchFamily="2" charset="0"/>
                        <a:cs typeface="NikoshBAN" panose="02000000000000000000" pitchFamily="2" charset="0"/>
                      </a:endParaRPr>
                    </a:p>
                  </a:txBody>
                  <a:tcPr/>
                </a:tc>
                <a:tc>
                  <a:txBody>
                    <a:bodyPr/>
                    <a:lstStyle/>
                    <a:p>
                      <a:r>
                        <a:rPr lang="bn-IN" sz="3200" dirty="0">
                          <a:solidFill>
                            <a:srgbClr val="FF0000"/>
                          </a:solidFill>
                          <a:latin typeface="NikoshBAN" panose="02000000000000000000" pitchFamily="2" charset="0"/>
                          <a:cs typeface="NikoshBAN" panose="02000000000000000000" pitchFamily="2" charset="0"/>
                        </a:rPr>
                        <a:t>উ ৎ সব </a:t>
                      </a:r>
                      <a:endParaRPr lang="en-US" sz="3200" dirty="0">
                        <a:solidFill>
                          <a:srgbClr val="FF0000"/>
                        </a:solidFill>
                        <a:latin typeface="NikoshBAN" panose="02000000000000000000" pitchFamily="2" charset="0"/>
                        <a:cs typeface="NikoshBAN" panose="02000000000000000000" pitchFamily="2" charset="0"/>
                      </a:endParaRPr>
                    </a:p>
                  </a:txBody>
                  <a:tcPr/>
                </a:tc>
                <a:tc>
                  <a:txBody>
                    <a:bodyPr/>
                    <a:lstStyle/>
                    <a:p>
                      <a:r>
                        <a:rPr lang="bn-IN" sz="3200" dirty="0">
                          <a:solidFill>
                            <a:srgbClr val="FF0000"/>
                          </a:solidFill>
                          <a:latin typeface="NikoshBAN" panose="02000000000000000000" pitchFamily="2" charset="0"/>
                          <a:cs typeface="NikoshBAN" panose="02000000000000000000" pitchFamily="2" charset="0"/>
                        </a:rPr>
                        <a:t>সুন্দর </a:t>
                      </a:r>
                      <a:endParaRPr lang="en-US" sz="3200" dirty="0">
                        <a:solidFill>
                          <a:srgbClr val="FF0000"/>
                        </a:solidFill>
                        <a:latin typeface="NikoshBAN" panose="02000000000000000000" pitchFamily="2" charset="0"/>
                        <a:cs typeface="NikoshBAN" panose="02000000000000000000" pitchFamily="2" charset="0"/>
                      </a:endParaRPr>
                    </a:p>
                  </a:txBody>
                  <a:tcPr/>
                </a:tc>
                <a:tc>
                  <a:txBody>
                    <a:bodyPr/>
                    <a:lstStyle/>
                    <a:p>
                      <a:r>
                        <a:rPr lang="bn-IN" sz="3200" dirty="0">
                          <a:solidFill>
                            <a:srgbClr val="FF0000"/>
                          </a:solidFill>
                          <a:latin typeface="NikoshBAN" panose="02000000000000000000" pitchFamily="2" charset="0"/>
                          <a:cs typeface="NikoshBAN" panose="02000000000000000000" pitchFamily="2" charset="0"/>
                        </a:rPr>
                        <a:t>রুপ  </a:t>
                      </a:r>
                      <a:endParaRPr lang="en-US" sz="3200" dirty="0">
                        <a:solidFill>
                          <a:srgbClr val="FF0000"/>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4031043343"/>
                  </a:ext>
                </a:extLst>
              </a:tr>
            </a:tbl>
          </a:graphicData>
        </a:graphic>
      </p:graphicFrame>
      <p:sp>
        <p:nvSpPr>
          <p:cNvPr id="4" name="TextBox 3">
            <a:extLst>
              <a:ext uri="{FF2B5EF4-FFF2-40B4-BE49-F238E27FC236}">
                <a16:creationId xmlns:a16="http://schemas.microsoft.com/office/drawing/2014/main" id="{C0BDD392-BD5E-44F4-89F4-EDAEA2E8C12B}"/>
              </a:ext>
            </a:extLst>
          </p:cNvPr>
          <p:cNvSpPr txBox="1"/>
          <p:nvPr/>
        </p:nvSpPr>
        <p:spPr>
          <a:xfrm>
            <a:off x="1192696" y="1842052"/>
            <a:ext cx="9594574" cy="3785652"/>
          </a:xfrm>
          <a:prstGeom prst="rect">
            <a:avLst/>
          </a:prstGeom>
          <a:noFill/>
        </p:spPr>
        <p:txBody>
          <a:bodyPr wrap="square" rtlCol="0">
            <a:spAutoFit/>
          </a:bodyPr>
          <a:lstStyle/>
          <a:p>
            <a:r>
              <a:rPr lang="bn-IN" sz="4800" dirty="0">
                <a:latin typeface="NikoshBAN" panose="02000000000000000000" pitchFamily="2" charset="0"/>
                <a:cs typeface="NikoshBAN" panose="02000000000000000000" pitchFamily="2" charset="0"/>
              </a:rPr>
              <a:t>ক) কারো -------- করা ভালো নয়। </a:t>
            </a:r>
          </a:p>
          <a:p>
            <a:r>
              <a:rPr lang="bn-IN" sz="4800" dirty="0">
                <a:latin typeface="NikoshBAN" panose="02000000000000000000" pitchFamily="2" charset="0"/>
                <a:cs typeface="NikoshBAN" panose="02000000000000000000" pitchFamily="2" charset="0"/>
              </a:rPr>
              <a:t>খ) রাতের আকাশে------- চাঁদ দেখা যায়। </a:t>
            </a:r>
          </a:p>
          <a:p>
            <a:r>
              <a:rPr lang="bn-IN" sz="4800" dirty="0">
                <a:latin typeface="NikoshBAN" panose="02000000000000000000" pitchFamily="2" charset="0"/>
                <a:cs typeface="NikoshBAN" panose="02000000000000000000" pitchFamily="2" charset="0"/>
              </a:rPr>
              <a:t>গ)------ আগেই বাড়ি ফিরবে। </a:t>
            </a:r>
          </a:p>
          <a:p>
            <a:r>
              <a:rPr lang="bn-IN" sz="4800" dirty="0">
                <a:latin typeface="NikoshBAN" panose="02000000000000000000" pitchFamily="2" charset="0"/>
                <a:cs typeface="NikoshBAN" panose="02000000000000000000" pitchFamily="2" charset="0"/>
              </a:rPr>
              <a:t>ঘ)নব বর্ষে কতো রকমের ------- হয়। </a:t>
            </a:r>
          </a:p>
          <a:p>
            <a:r>
              <a:rPr lang="bn-IN" sz="4800" dirty="0">
                <a:latin typeface="NikoshBAN" panose="02000000000000000000" pitchFamily="2" charset="0"/>
                <a:cs typeface="NikoshBAN" panose="02000000000000000000" pitchFamily="2" charset="0"/>
              </a:rPr>
              <a:t>ঙ )গোলাপ খুব -------ফুল। </a:t>
            </a:r>
            <a:endParaRPr lang="en-US" sz="4800"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EAEB857C-11A0-47ED-9134-4F4813432161}"/>
              </a:ext>
            </a:extLst>
          </p:cNvPr>
          <p:cNvSpPr/>
          <p:nvPr/>
        </p:nvSpPr>
        <p:spPr>
          <a:xfrm>
            <a:off x="3299791" y="2093843"/>
            <a:ext cx="1338470" cy="3578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800" b="1" dirty="0">
                <a:solidFill>
                  <a:srgbClr val="FF0000"/>
                </a:solidFill>
                <a:latin typeface="NikoshBAN" panose="02000000000000000000" pitchFamily="2" charset="0"/>
                <a:cs typeface="NikoshBAN" panose="02000000000000000000" pitchFamily="2" charset="0"/>
              </a:rPr>
              <a:t>ক্ষতি </a:t>
            </a:r>
            <a:endParaRPr lang="en-US" sz="4800" b="1" dirty="0">
              <a:solidFill>
                <a:srgbClr val="FF0000"/>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BA333DF8-0C91-453A-9724-9A801375CA30}"/>
              </a:ext>
            </a:extLst>
          </p:cNvPr>
          <p:cNvSpPr/>
          <p:nvPr/>
        </p:nvSpPr>
        <p:spPr>
          <a:xfrm>
            <a:off x="4850296" y="2716696"/>
            <a:ext cx="1245704" cy="5300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b="1" dirty="0">
                <a:solidFill>
                  <a:srgbClr val="FF0000"/>
                </a:solidFill>
                <a:latin typeface="NikoshBAN" panose="02000000000000000000" pitchFamily="2" charset="0"/>
                <a:cs typeface="NikoshBAN" panose="02000000000000000000" pitchFamily="2" charset="0"/>
              </a:rPr>
              <a:t>রুপালি</a:t>
            </a:r>
            <a:r>
              <a:rPr lang="bn-IN" dirty="0"/>
              <a:t> </a:t>
            </a:r>
            <a:endParaRPr lang="en-US" dirty="0"/>
          </a:p>
        </p:txBody>
      </p:sp>
      <p:sp>
        <p:nvSpPr>
          <p:cNvPr id="7" name="Rectangle 6">
            <a:extLst>
              <a:ext uri="{FF2B5EF4-FFF2-40B4-BE49-F238E27FC236}">
                <a16:creationId xmlns:a16="http://schemas.microsoft.com/office/drawing/2014/main" id="{5850B9CB-D693-479D-AF50-8CA0F8B8E6D7}"/>
              </a:ext>
            </a:extLst>
          </p:cNvPr>
          <p:cNvSpPr/>
          <p:nvPr/>
        </p:nvSpPr>
        <p:spPr>
          <a:xfrm>
            <a:off x="1713944" y="3429000"/>
            <a:ext cx="1214786" cy="5599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b="1" dirty="0">
                <a:solidFill>
                  <a:srgbClr val="FF0000"/>
                </a:solidFill>
                <a:latin typeface="NikoshBAN" panose="02000000000000000000" pitchFamily="2" charset="0"/>
                <a:cs typeface="NikoshBAN" panose="02000000000000000000" pitchFamily="2" charset="0"/>
              </a:rPr>
              <a:t>সন্ধ্যার</a:t>
            </a:r>
            <a:r>
              <a:rPr lang="bn-IN" dirty="0"/>
              <a:t> </a:t>
            </a:r>
            <a:endParaRPr lang="en-US" dirty="0"/>
          </a:p>
        </p:txBody>
      </p:sp>
      <p:sp>
        <p:nvSpPr>
          <p:cNvPr id="8" name="Rectangle 7">
            <a:extLst>
              <a:ext uri="{FF2B5EF4-FFF2-40B4-BE49-F238E27FC236}">
                <a16:creationId xmlns:a16="http://schemas.microsoft.com/office/drawing/2014/main" id="{D2DBC872-C4A3-48DB-948F-D292ACA53A89}"/>
              </a:ext>
            </a:extLst>
          </p:cNvPr>
          <p:cNvSpPr/>
          <p:nvPr/>
        </p:nvSpPr>
        <p:spPr>
          <a:xfrm>
            <a:off x="6003236" y="3988905"/>
            <a:ext cx="1510748" cy="8613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b="1" dirty="0">
                <a:solidFill>
                  <a:srgbClr val="FF0000"/>
                </a:solidFill>
                <a:latin typeface="NikoshBAN" panose="02000000000000000000" pitchFamily="2" charset="0"/>
                <a:cs typeface="NikoshBAN" panose="02000000000000000000" pitchFamily="2" charset="0"/>
              </a:rPr>
              <a:t>উৎসব </a:t>
            </a:r>
            <a:endParaRPr lang="en-US" sz="4000" b="1" dirty="0">
              <a:solidFill>
                <a:srgbClr val="FF0000"/>
              </a:solidFill>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9DEBB758-99B0-4191-9A86-911A7CCA8B84}"/>
              </a:ext>
            </a:extLst>
          </p:cNvPr>
          <p:cNvSpPr/>
          <p:nvPr/>
        </p:nvSpPr>
        <p:spPr>
          <a:xfrm>
            <a:off x="4094921" y="4850298"/>
            <a:ext cx="1245703" cy="5164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800" dirty="0">
                <a:solidFill>
                  <a:srgbClr val="FF0000"/>
                </a:solidFill>
                <a:latin typeface="NikoshBAN" panose="02000000000000000000" pitchFamily="2" charset="0"/>
                <a:cs typeface="NikoshBAN" panose="02000000000000000000" pitchFamily="2" charset="0"/>
              </a:rPr>
              <a:t>সুন্দর</a:t>
            </a:r>
            <a:endParaRPr lang="en-US" sz="4800" dirty="0">
              <a:solidFill>
                <a:srgbClr val="FF0000"/>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29A026BE-DA93-445D-A3FB-2769E15675CB}"/>
              </a:ext>
            </a:extLst>
          </p:cNvPr>
          <p:cNvSpPr/>
          <p:nvPr/>
        </p:nvSpPr>
        <p:spPr>
          <a:xfrm>
            <a:off x="2928730" y="27120"/>
            <a:ext cx="439972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FF0000"/>
                </a:solidFill>
                <a:latin typeface="NikoshBAN" panose="02000000000000000000" pitchFamily="2" charset="0"/>
                <a:cs typeface="NikoshBAN" panose="02000000000000000000" pitchFamily="2" charset="0"/>
              </a:rPr>
              <a:t>জোড়ায়  কাজ </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150106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grpId="0" nodeType="clickEffect">
                                  <p:stCondLst>
                                    <p:cond delay="0"/>
                                  </p:stCondLst>
                                  <p:childTnLst>
                                    <p:animClr clrSpc="rgb" dir="cw">
                                      <p:cBhvr override="childStyle">
                                        <p:cTn id="12" dur="500" fill="hold"/>
                                        <p:tgtEl>
                                          <p:spTgt spid="2"/>
                                        </p:tgtEl>
                                        <p:attrNameLst>
                                          <p:attrName>style.color</p:attrName>
                                        </p:attrNameLst>
                                      </p:cBhvr>
                                      <p:to>
                                        <a:schemeClr val="accent2"/>
                                      </p:to>
                                    </p:animClr>
                                    <p:animClr clrSpc="rgb" dir="cw">
                                      <p:cBhvr>
                                        <p:cTn id="13" dur="500" fill="hold"/>
                                        <p:tgtEl>
                                          <p:spTgt spid="2"/>
                                        </p:tgtEl>
                                        <p:attrNameLst>
                                          <p:attrName>fillcolor</p:attrName>
                                        </p:attrNameLst>
                                      </p:cBhvr>
                                      <p:to>
                                        <a:schemeClr val="accent2"/>
                                      </p:to>
                                    </p:animClr>
                                    <p:set>
                                      <p:cBhvr>
                                        <p:cTn id="14" dur="500" fill="hold"/>
                                        <p:tgtEl>
                                          <p:spTgt spid="2"/>
                                        </p:tgtEl>
                                        <p:attrNameLst>
                                          <p:attrName>fill.type</p:attrName>
                                        </p:attrNameLst>
                                      </p:cBhvr>
                                      <p:to>
                                        <p:strVal val="solid"/>
                                      </p:to>
                                    </p:set>
                                    <p:set>
                                      <p:cBhvr>
                                        <p:cTn id="15" dur="500" fill="hold"/>
                                        <p:tgtEl>
                                          <p:spTgt spid="2"/>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38" presetClass="entr" presetSubtype="0" accel="50000" fill="hold" grpId="0" nodeType="clickEffect">
                                  <p:stCondLst>
                                    <p:cond delay="0"/>
                                  </p:stCondLst>
                                  <p:iterate type="lt">
                                    <p:tmPct val="50000"/>
                                  </p:iterate>
                                  <p:childTnLst>
                                    <p:set>
                                      <p:cBhvr>
                                        <p:cTn id="19" dur="1" fill="hold">
                                          <p:stCondLst>
                                            <p:cond delay="0"/>
                                          </p:stCondLst>
                                        </p:cTn>
                                        <p:tgtEl>
                                          <p:spTgt spid="5"/>
                                        </p:tgtEl>
                                        <p:attrNameLst>
                                          <p:attrName>style.visibility</p:attrName>
                                        </p:attrNameLst>
                                      </p:cBhvr>
                                      <p:to>
                                        <p:strVal val="visible"/>
                                      </p:to>
                                    </p:set>
                                    <p:set>
                                      <p:cBhvr>
                                        <p:cTn id="20" dur="455" fill="hold">
                                          <p:stCondLst>
                                            <p:cond delay="0"/>
                                          </p:stCondLst>
                                        </p:cTn>
                                        <p:tgtEl>
                                          <p:spTgt spid="5"/>
                                        </p:tgtEl>
                                        <p:attrNameLst>
                                          <p:attrName>style.rotation</p:attrName>
                                        </p:attrNameLst>
                                      </p:cBhvr>
                                      <p:to>
                                        <p:strVal val="-45.0"/>
                                      </p:to>
                                    </p:set>
                                    <p:anim calcmode="lin" valueType="num">
                                      <p:cBhvr>
                                        <p:cTn id="21"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grpId="0" nodeType="clickEffect">
                                  <p:stCondLst>
                                    <p:cond delay="0"/>
                                  </p:stCondLst>
                                  <p:iterate type="lt">
                                    <p:tmPct val="50000"/>
                                  </p:iterate>
                                  <p:childTnLst>
                                    <p:set>
                                      <p:cBhvr>
                                        <p:cTn id="28" dur="1" fill="hold">
                                          <p:stCondLst>
                                            <p:cond delay="0"/>
                                          </p:stCondLst>
                                        </p:cTn>
                                        <p:tgtEl>
                                          <p:spTgt spid="6"/>
                                        </p:tgtEl>
                                        <p:attrNameLst>
                                          <p:attrName>style.visibility</p:attrName>
                                        </p:attrNameLst>
                                      </p:cBhvr>
                                      <p:to>
                                        <p:strVal val="visible"/>
                                      </p:to>
                                    </p:set>
                                    <p:set>
                                      <p:cBhvr>
                                        <p:cTn id="29" dur="455" fill="hold">
                                          <p:stCondLst>
                                            <p:cond delay="0"/>
                                          </p:stCondLst>
                                        </p:cTn>
                                        <p:tgtEl>
                                          <p:spTgt spid="6"/>
                                        </p:tgtEl>
                                        <p:attrNameLst>
                                          <p:attrName>style.rotation</p:attrName>
                                        </p:attrNameLst>
                                      </p:cBhvr>
                                      <p:to>
                                        <p:strVal val="-45.0"/>
                                      </p:to>
                                    </p:set>
                                    <p:anim calcmode="lin" valueType="num">
                                      <p:cBhvr>
                                        <p:cTn id="30"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grpId="0" nodeType="clickEffect">
                                  <p:stCondLst>
                                    <p:cond delay="0"/>
                                  </p:stCondLst>
                                  <p:iterate type="lt">
                                    <p:tmPct val="50000"/>
                                  </p:iterate>
                                  <p:childTnLst>
                                    <p:set>
                                      <p:cBhvr>
                                        <p:cTn id="37" dur="1" fill="hold">
                                          <p:stCondLst>
                                            <p:cond delay="0"/>
                                          </p:stCondLst>
                                        </p:cTn>
                                        <p:tgtEl>
                                          <p:spTgt spid="7"/>
                                        </p:tgtEl>
                                        <p:attrNameLst>
                                          <p:attrName>style.visibility</p:attrName>
                                        </p:attrNameLst>
                                      </p:cBhvr>
                                      <p:to>
                                        <p:strVal val="visible"/>
                                      </p:to>
                                    </p:set>
                                    <p:set>
                                      <p:cBhvr>
                                        <p:cTn id="38" dur="455" fill="hold">
                                          <p:stCondLst>
                                            <p:cond delay="0"/>
                                          </p:stCondLst>
                                        </p:cTn>
                                        <p:tgtEl>
                                          <p:spTgt spid="7"/>
                                        </p:tgtEl>
                                        <p:attrNameLst>
                                          <p:attrName>style.rotation</p:attrName>
                                        </p:attrNameLst>
                                      </p:cBhvr>
                                      <p:to>
                                        <p:strVal val="-45.0"/>
                                      </p:to>
                                    </p:set>
                                    <p:anim calcmode="lin" valueType="num">
                                      <p:cBhvr>
                                        <p:cTn id="39"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8" presetClass="entr" presetSubtype="0" accel="50000" fill="hold" grpId="0" nodeType="clickEffect">
                                  <p:stCondLst>
                                    <p:cond delay="0"/>
                                  </p:stCondLst>
                                  <p:iterate type="lt">
                                    <p:tmPct val="50000"/>
                                  </p:iterate>
                                  <p:childTnLst>
                                    <p:set>
                                      <p:cBhvr>
                                        <p:cTn id="46" dur="1" fill="hold">
                                          <p:stCondLst>
                                            <p:cond delay="0"/>
                                          </p:stCondLst>
                                        </p:cTn>
                                        <p:tgtEl>
                                          <p:spTgt spid="8"/>
                                        </p:tgtEl>
                                        <p:attrNameLst>
                                          <p:attrName>style.visibility</p:attrName>
                                        </p:attrNameLst>
                                      </p:cBhvr>
                                      <p:to>
                                        <p:strVal val="visible"/>
                                      </p:to>
                                    </p:set>
                                    <p:set>
                                      <p:cBhvr>
                                        <p:cTn id="47" dur="455" fill="hold">
                                          <p:stCondLst>
                                            <p:cond delay="0"/>
                                          </p:stCondLst>
                                        </p:cTn>
                                        <p:tgtEl>
                                          <p:spTgt spid="8"/>
                                        </p:tgtEl>
                                        <p:attrNameLst>
                                          <p:attrName>style.rotation</p:attrName>
                                        </p:attrNameLst>
                                      </p:cBhvr>
                                      <p:to>
                                        <p:strVal val="-45.0"/>
                                      </p:to>
                                    </p:set>
                                    <p:anim calcmode="lin" valueType="num">
                                      <p:cBhvr>
                                        <p:cTn id="4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8" presetClass="entr" presetSubtype="0" accel="50000" fill="hold" grpId="0" nodeType="clickEffect">
                                  <p:stCondLst>
                                    <p:cond delay="0"/>
                                  </p:stCondLst>
                                  <p:iterate type="lt">
                                    <p:tmPct val="50000"/>
                                  </p:iterate>
                                  <p:childTnLst>
                                    <p:set>
                                      <p:cBhvr>
                                        <p:cTn id="55" dur="1" fill="hold">
                                          <p:stCondLst>
                                            <p:cond delay="0"/>
                                          </p:stCondLst>
                                        </p:cTn>
                                        <p:tgtEl>
                                          <p:spTgt spid="10"/>
                                        </p:tgtEl>
                                        <p:attrNameLst>
                                          <p:attrName>style.visibility</p:attrName>
                                        </p:attrNameLst>
                                      </p:cBhvr>
                                      <p:to>
                                        <p:strVal val="visible"/>
                                      </p:to>
                                    </p:set>
                                    <p:set>
                                      <p:cBhvr>
                                        <p:cTn id="56" dur="455" fill="hold">
                                          <p:stCondLst>
                                            <p:cond delay="0"/>
                                          </p:stCondLst>
                                        </p:cTn>
                                        <p:tgtEl>
                                          <p:spTgt spid="10"/>
                                        </p:tgtEl>
                                        <p:attrNameLst>
                                          <p:attrName>style.rotation</p:attrName>
                                        </p:attrNameLst>
                                      </p:cBhvr>
                                      <p:to>
                                        <p:strVal val="-45.0"/>
                                      </p:to>
                                    </p:set>
                                    <p:anim calcmode="lin" valueType="num">
                                      <p:cBhvr>
                                        <p:cTn id="57"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9101BE-D7B8-43FD-90BE-3FE2D3FEDAB6}"/>
              </a:ext>
            </a:extLst>
          </p:cNvPr>
          <p:cNvSpPr txBox="1"/>
          <p:nvPr/>
        </p:nvSpPr>
        <p:spPr>
          <a:xfrm>
            <a:off x="2941983" y="477078"/>
            <a:ext cx="5340626" cy="769441"/>
          </a:xfrm>
          <a:prstGeom prst="rect">
            <a:avLst/>
          </a:prstGeom>
          <a:noFill/>
        </p:spPr>
        <p:txBody>
          <a:bodyPr wrap="square" rtlCol="0">
            <a:spAutoFit/>
          </a:bodyPr>
          <a:lstStyle/>
          <a:p>
            <a:pPr algn="ctr"/>
            <a:r>
              <a:rPr lang="bn-IN" sz="4400" dirty="0">
                <a:solidFill>
                  <a:srgbClr val="FF0000"/>
                </a:solidFill>
                <a:latin typeface="NikoshBAN" panose="02000000000000000000" pitchFamily="2" charset="0"/>
                <a:cs typeface="NikoshBAN" panose="02000000000000000000" pitchFamily="2" charset="0"/>
              </a:rPr>
              <a:t>একক কাজ </a:t>
            </a:r>
            <a:endParaRPr lang="en-US" sz="4400" dirty="0">
              <a:solidFill>
                <a:srgbClr val="FF00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D5B97F13-5625-44E6-9349-9195A73C7E1A}"/>
              </a:ext>
            </a:extLst>
          </p:cNvPr>
          <p:cNvSpPr txBox="1"/>
          <p:nvPr/>
        </p:nvSpPr>
        <p:spPr>
          <a:xfrm>
            <a:off x="967409" y="1669774"/>
            <a:ext cx="8150087" cy="2308324"/>
          </a:xfrm>
          <a:prstGeom prst="rect">
            <a:avLst/>
          </a:prstGeom>
          <a:noFill/>
        </p:spPr>
        <p:txBody>
          <a:bodyPr wrap="square" rtlCol="0">
            <a:spAutoFit/>
          </a:bodyPr>
          <a:lstStyle/>
          <a:p>
            <a:r>
              <a:rPr lang="bn-IN" sz="4800" dirty="0">
                <a:latin typeface="NikoshBAN" panose="02000000000000000000" pitchFamily="2" charset="0"/>
                <a:cs typeface="NikoshBAN" panose="02000000000000000000" pitchFamily="2" charset="0"/>
              </a:rPr>
              <a:t>১।কত দিনে এক মাস ? </a:t>
            </a:r>
          </a:p>
          <a:p>
            <a:r>
              <a:rPr lang="bn-IN" sz="4800" dirty="0">
                <a:latin typeface="NikoshBAN" panose="02000000000000000000" pitchFamily="2" charset="0"/>
                <a:cs typeface="NikoshBAN" panose="02000000000000000000" pitchFamily="2" charset="0"/>
              </a:rPr>
              <a:t>২।সাত </a:t>
            </a:r>
            <a:r>
              <a:rPr lang="bn-IN" sz="4400" dirty="0">
                <a:latin typeface="NikoshBAN" panose="02000000000000000000" pitchFamily="2" charset="0"/>
                <a:cs typeface="NikoshBAN" panose="02000000000000000000" pitchFamily="2" charset="0"/>
              </a:rPr>
              <a:t>দিনে</a:t>
            </a:r>
            <a:r>
              <a:rPr lang="bn-IN" sz="4800" dirty="0">
                <a:latin typeface="NikoshBAN" panose="02000000000000000000" pitchFamily="2" charset="0"/>
                <a:cs typeface="NikoshBAN" panose="02000000000000000000" pitchFamily="2" charset="0"/>
              </a:rPr>
              <a:t> কি হয়? </a:t>
            </a:r>
          </a:p>
          <a:p>
            <a:r>
              <a:rPr lang="bn-IN" sz="4800" dirty="0">
                <a:latin typeface="NikoshBAN" panose="02000000000000000000" pitchFamily="2" charset="0"/>
                <a:cs typeface="NikoshBAN" panose="02000000000000000000" pitchFamily="2" charset="0"/>
              </a:rPr>
              <a:t>৩।নবান্ন উ ৎ সব কখন পালন করা হয় ?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4607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path" presetSubtype="0" accel="50000" decel="50000" fill="hold" nodeType="clickEffect">
                                  <p:stCondLst>
                                    <p:cond delay="0"/>
                                  </p:stCondLst>
                                  <p:childTnLst>
                                    <p:animMotion origin="layout" path="M -3.33333E-6 -2.22222E-6 C -0.00104 0.025 0.06003 0.04699 0.13698 0.04792 C 0.19805 0.05 0.24805 0.03797 0.24896 0.02292 C 0.24896 0.0081 0.2 -0.00602 0.13802 -0.00694 C 0.10703 -0.00694 0.07904 -0.00509 0.05899 -2.22222E-6 C 0.02995 0.00695 0.01302 0.01806 0.01302 0.03102 C 0.01302 0.03797 0.01797 0.04491 0.02696 0.05093 C 0.04805 0.06389 0.08907 0.07292 0.13594 0.07408 C 0.19102 0.07593 0.23594 0.06505 0.23594 0.05209 C 0.23698 0.03797 0.19206 0.02593 0.13698 0.02408 C 0.10899 0.02408 0.08399 0.02593 0.06498 0.03009 C 0.03998 0.03704 0.02396 0.04792 0.02396 0.05903 C 0.02396 0.06505 0.02904 0.07107 0.03698 0.07709 C 0.05599 0.08797 0.09206 0.09699 0.13503 0.09792 C 0.18503 0.09908 0.225 0.08889 0.225 0.07709 C 0.22605 0.06505 0.18594 0.05394 0.13594 0.05301 C 0.11094 0.05209 0.08802 0.05394 0.07097 0.0581 C 0.04805 0.06389 0.03503 0.07292 0.03503 0.08403 C 0.03503 0.08889 0.03907 0.09491 0.04597 0.1 C 0.06302 0.10996 0.09597 0.11806 0.13399 0.11898 C 0.17904 0.11898 0.21498 0.11111 0.21498 0.1 C 0.21498 0.08889 0.17995 0.07894 0.13503 0.07801 C 0.11302 0.07801 0.09206 0.08009 0.07696 0.0831 C 0.05599 0.08797 0.04401 0.09699 0.04297 0.10602 C 0.04297 0.11111 0.04805 0.11597 0.05404 0.11991 C 0.06901 0.13009 0.09896 0.13704 0.13295 0.13704 C 0.17305 0.13797 0.20599 0.13102 0.20599 0.12107 C 0.20703 0.11111 0.17396 0.10209 0.13399 0.10093 C 0.11407 0.10093 0.09506 0.10209 0.08203 0.10602 C 0.06302 0.10996 0.05196 0.11806 0.05196 0.12593 C 0.05196 0.13102 0.05495 0.13496 0.06094 0.13889 C 0.075 0.14792 0.10105 0.15394 0.13203 0.15509 C 0.16901 0.15509 0.19805 0.14908 0.19805 0.14005 C 0.19896 0.13102 0.17006 0.12292 0.13295 0.12199 C 0.11498 0.12199 0.09896 0.12292 0.08698 0.12593 C 0.07006 0.13009 0.06003 0.13704 0.06003 0.14491 C 0.06003 0.14908 0.06302 0.15209 0.06797 0.15602 C 0.07995 0.16389 0.10404 0.16898 0.13203 0.16991 C 0.16498 0.17107 0.19102 0.16505 0.19102 0.15602 C 0.19102 0.14908 0.16602 0.14097 0.13295 0.14097 C 0.11602 0.14005 0.10105 0.1419 0.08998 0.14398 C 0.075 0.14792 0.06602 0.15394 0.06602 0.16111 C 0.06602 0.16505 0.06901 0.16806 0.07396 0.17107 C 0.08503 0.17801 0.10703 0.1831 0.13099 0.18403 C 0.16094 0.18496 0.18503 0.17894 0.18503 0.17199 C 0.18503 0.16389 0.16094 0.1581 0.13203 0.15695 C 0.11797 0.15695 0.10404 0.1581 0.09401 0.16111 C 0.07995 0.16389 0.07201 0.16898 0.07201 0.17593 C 0.07201 0.17894 0.075 0.18195 0.07904 0.18496 C 0.08907 0.19097 0.10795 0.19607 0.13099 0.19607 C 0.15703 0.19699 0.17904 0.1919 0.17904 0.18496 C 0.17904 0.17894 0.15795 0.17292 0.13099 0.17292 C 0.11901 0.17199 0.10599 0.17292 0.09701 0.175 C 0.08503 0.17894 0.078 0.18403 0.078 0.18889 C 0.078 0.1919 0.07995 0.19491 0.08399 0.19699 C 0.09297 0.20301 0.11003 0.20695 0.13099 0.2081 C 0.15495 0.2081 0.17396 0.20301 0.17396 0.19792 C 0.17396 0.1919 0.15495 0.18611 0.13099 0.18611 C 0.11901 0.18611 0.10795 0.18704 0.10105 0.18889 C 0.08907 0.19097 0.08295 0.19607 0.08295 0.20093 C 0.08295 0.20301 0.08503 0.20602 0.08802 0.2081 C 0.09597 0.21389 0.11198 0.2169 0.12995 0.21806 C 0.15196 0.21806 0.16901 0.21389 0.16901 0.20903 C 0.16901 0.20301 0.15196 0.19908 0.13099 0.19792 C 0.12006 0.19792 0.11003 0.19908 0.103 0.20093 C 0.09297 0.20301 0.08698 0.20695 0.08698 0.21204 C 0.08698 0.21389 0.08907 0.21597 0.09206 0.21806 " pathEditMode="relative" rAng="0" ptsTypes="AAAAAAAAAAAAAAAAAAAAAAAAAAAAAAAAAAAAAAAAAAAAAAAAAAAAAAAAAAAAAAAAAAA">
                                      <p:cBhvr>
                                        <p:cTn id="6" dur="2000" fill="hold"/>
                                        <p:tgtEl>
                                          <p:spTgt spid="3">
                                            <p:txEl>
                                              <p:pRg st="0" end="0"/>
                                            </p:txEl>
                                          </p:spTgt>
                                        </p:tgtEl>
                                        <p:attrNameLst>
                                          <p:attrName>ppt_x</p:attrName>
                                          <p:attrName>ppt_y</p:attrName>
                                        </p:attrNameLst>
                                      </p:cBhvr>
                                      <p:rCtr x="12435" y="10556"/>
                                    </p:animMotion>
                                  </p:childTnLst>
                                </p:cTn>
                              </p:par>
                              <p:par>
                                <p:cTn id="7" presetID="52" presetClass="path" presetSubtype="0" accel="50000" decel="50000" fill="hold" nodeType="withEffect">
                                  <p:stCondLst>
                                    <p:cond delay="0"/>
                                  </p:stCondLst>
                                  <p:childTnLst>
                                    <p:animMotion origin="layout" path="M -6.25E-7 4.81481E-6 C -0.00104 0.025 0.06003 0.04699 0.13698 0.04791 C 0.19805 0.05 0.24805 0.03796 0.24896 0.02291 C 0.24896 0.0081 0.2 -0.00602 0.13802 -0.00695 C 0.10703 -0.00695 0.07904 -0.0051 0.05899 4.81481E-6 C 0.02995 0.00694 0.01302 0.01805 0.01302 0.03101 C 0.01302 0.03796 0.01797 0.0449 0.02695 0.05092 C 0.04805 0.06388 0.08906 0.07291 0.13594 0.07407 C 0.19102 0.07592 0.23594 0.06504 0.23594 0.05208 C 0.23698 0.03796 0.19206 0.02592 0.13698 0.02407 C 0.10899 0.02407 0.08399 0.02592 0.06497 0.03009 C 0.03997 0.03703 0.02396 0.04791 0.02396 0.05902 C 0.02396 0.06504 0.02904 0.07106 0.03698 0.07708 C 0.05599 0.08796 0.09206 0.09699 0.13503 0.09791 C 0.18503 0.09907 0.225 0.08888 0.225 0.07708 C 0.22604 0.06504 0.18594 0.05393 0.13594 0.053 C 0.11094 0.05208 0.08802 0.05393 0.07096 0.0581 C 0.04805 0.06388 0.03503 0.07291 0.03503 0.08402 C 0.03503 0.08888 0.03906 0.0949 0.04596 0.1 C 0.06302 0.10995 0.09596 0.11805 0.13399 0.11898 C 0.17904 0.11898 0.21497 0.11111 0.21497 0.1 C 0.21497 0.08888 0.17995 0.07893 0.13503 0.078 C 0.11302 0.078 0.09206 0.08009 0.07695 0.0831 C 0.05599 0.08796 0.04401 0.09699 0.04297 0.10601 C 0.04297 0.11111 0.04805 0.11597 0.05404 0.1199 C 0.06901 0.13009 0.09896 0.13703 0.13294 0.13703 C 0.17305 0.13796 0.20599 0.13101 0.20599 0.12106 C 0.20703 0.11111 0.17396 0.10208 0.13399 0.10092 C 0.11406 0.10092 0.09505 0.10208 0.08203 0.10601 C 0.06302 0.10995 0.05195 0.11805 0.05195 0.12592 C 0.05195 0.13101 0.05495 0.13495 0.06094 0.13888 C 0.075 0.14791 0.10104 0.15393 0.13203 0.15509 C 0.16901 0.15509 0.19805 0.14907 0.19805 0.14004 C 0.19896 0.13101 0.17005 0.12291 0.13294 0.12199 C 0.11497 0.12199 0.09896 0.12291 0.08698 0.12592 C 0.07005 0.13009 0.06003 0.13703 0.06003 0.1449 C 0.06003 0.14907 0.06302 0.15208 0.06797 0.15601 C 0.07995 0.16388 0.10404 0.16898 0.13203 0.1699 C 0.16497 0.17106 0.19102 0.16504 0.19102 0.15601 C 0.19102 0.14907 0.16602 0.14097 0.13294 0.14097 C 0.11602 0.14004 0.10104 0.14189 0.08997 0.14398 C 0.075 0.14791 0.06602 0.15393 0.06602 0.16111 C 0.06602 0.16504 0.06901 0.16805 0.07396 0.17106 C 0.08503 0.178 0.10703 0.1831 0.13099 0.18402 C 0.16094 0.18495 0.18503 0.17893 0.18503 0.17199 C 0.18503 0.16388 0.16094 0.1581 0.13203 0.15694 C 0.11797 0.15694 0.10404 0.1581 0.09401 0.16111 C 0.07995 0.16388 0.07201 0.16898 0.07201 0.17592 C 0.07201 0.17893 0.075 0.18194 0.07904 0.18495 C 0.08906 0.19097 0.10794 0.19606 0.13099 0.19606 C 0.15703 0.19699 0.17904 0.19189 0.17904 0.18495 C 0.17904 0.17893 0.15794 0.17291 0.13099 0.17291 C 0.11901 0.17199 0.10599 0.17291 0.09701 0.175 C 0.08503 0.17893 0.078 0.18402 0.078 0.18888 C 0.078 0.19189 0.07995 0.1949 0.08399 0.19699 C 0.09297 0.203 0.11003 0.20694 0.13099 0.2081 C 0.15495 0.2081 0.17396 0.203 0.17396 0.19791 C 0.17396 0.19189 0.15495 0.18611 0.13099 0.18611 C 0.11901 0.18611 0.10794 0.18703 0.10104 0.18888 C 0.08906 0.19097 0.08294 0.19606 0.08294 0.20092 C 0.08294 0.203 0.08503 0.20601 0.08802 0.2081 C 0.09596 0.21388 0.11198 0.21689 0.12995 0.21805 C 0.15195 0.21805 0.16901 0.21388 0.16901 0.20902 C 0.16901 0.203 0.15195 0.19907 0.13099 0.19791 C 0.12005 0.19791 0.11003 0.19907 0.103 0.20092 C 0.09297 0.203 0.08698 0.20694 0.08698 0.21203 C 0.08698 0.21388 0.08906 0.21597 0.09206 0.21805 " pathEditMode="relative" rAng="0" ptsTypes="AAAAAAAAAAAAAAAAAAAAAAAAAAAAAAAAAAAAAAAAAAAAAAAAAAAAAAAAAAAAAAAAAAA">
                                      <p:cBhvr>
                                        <p:cTn id="8" dur="2000" fill="hold"/>
                                        <p:tgtEl>
                                          <p:spTgt spid="3">
                                            <p:txEl>
                                              <p:pRg st="1" end="1"/>
                                            </p:txEl>
                                          </p:spTgt>
                                        </p:tgtEl>
                                        <p:attrNameLst>
                                          <p:attrName>ppt_x</p:attrName>
                                          <p:attrName>ppt_y</p:attrName>
                                        </p:attrNameLst>
                                      </p:cBhvr>
                                      <p:rCtr x="12435" y="10556"/>
                                    </p:animMotion>
                                  </p:childTnLst>
                                </p:cTn>
                              </p:par>
                              <p:par>
                                <p:cTn id="9" presetID="52" presetClass="path" presetSubtype="0" accel="50000" decel="50000" fill="hold" nodeType="withEffect">
                                  <p:stCondLst>
                                    <p:cond delay="0"/>
                                  </p:stCondLst>
                                  <p:childTnLst>
                                    <p:animMotion origin="layout" path="M -1.66667E-6 3.33333E-6 C -0.00104 0.025 0.06003 0.04699 0.13698 0.04791 C 0.19805 0.05 0.24805 0.03796 0.24896 0.02291 C 0.24896 0.0081 0.2 -0.00602 0.13802 -0.00695 C 0.10703 -0.00695 0.07904 -0.0051 0.05899 3.33333E-6 C 0.02995 0.00694 0.01302 0.01805 0.01302 0.03102 C 0.01302 0.03796 0.01797 0.0449 0.02695 0.05092 C 0.04805 0.06389 0.08906 0.07291 0.13594 0.07407 C 0.19102 0.07592 0.23594 0.06504 0.23594 0.05208 C 0.23698 0.03796 0.19206 0.02592 0.13698 0.02407 C 0.10899 0.02407 0.08399 0.02592 0.06498 0.03009 C 0.03998 0.03703 0.02396 0.04791 0.02396 0.05902 C 0.02396 0.06504 0.02904 0.07106 0.03698 0.07708 C 0.05599 0.08796 0.09206 0.09699 0.13503 0.09791 C 0.18503 0.09907 0.225 0.08889 0.225 0.07708 C 0.22604 0.06504 0.18594 0.05393 0.13594 0.05301 C 0.11094 0.05208 0.08802 0.05393 0.07097 0.0581 C 0.04805 0.06389 0.03503 0.07291 0.03503 0.08402 C 0.03503 0.08889 0.03906 0.0949 0.04597 0.1 C 0.06302 0.10995 0.09597 0.11805 0.13399 0.11898 C 0.17904 0.11898 0.21498 0.11111 0.21498 0.1 C 0.21498 0.08889 0.17995 0.07893 0.13503 0.07801 C 0.11302 0.07801 0.09206 0.08009 0.07695 0.0831 C 0.05599 0.08796 0.04401 0.09699 0.04297 0.10602 C 0.04297 0.11111 0.04805 0.11597 0.05404 0.1199 C 0.06901 0.13009 0.09896 0.13703 0.13294 0.13703 C 0.17305 0.13796 0.20599 0.13102 0.20599 0.12106 C 0.20703 0.11111 0.17396 0.10208 0.13399 0.10092 C 0.11406 0.10092 0.09505 0.10208 0.08203 0.10602 C 0.06302 0.10995 0.05195 0.11805 0.05195 0.12592 C 0.05195 0.13102 0.05495 0.13495 0.06094 0.13889 C 0.075 0.14791 0.10104 0.15393 0.13203 0.15509 C 0.16901 0.15509 0.19805 0.14907 0.19805 0.14004 C 0.19896 0.13102 0.17005 0.12291 0.13294 0.12199 C 0.11498 0.12199 0.09896 0.12291 0.08698 0.12592 C 0.07005 0.13009 0.06003 0.13703 0.06003 0.1449 C 0.06003 0.14907 0.06302 0.15208 0.06797 0.15602 C 0.07995 0.16389 0.10404 0.16898 0.13203 0.1699 C 0.16498 0.17106 0.19102 0.16504 0.19102 0.15602 C 0.19102 0.14907 0.16602 0.14097 0.13294 0.14097 C 0.11602 0.14004 0.10104 0.14189 0.08998 0.14398 C 0.075 0.14791 0.06602 0.15393 0.06602 0.16111 C 0.06602 0.16504 0.06901 0.16805 0.07396 0.17106 C 0.08503 0.17801 0.10703 0.1831 0.13099 0.18402 C 0.16094 0.18495 0.18503 0.17893 0.18503 0.17199 C 0.18503 0.16389 0.16094 0.1581 0.13203 0.15694 C 0.11797 0.15694 0.10404 0.1581 0.09401 0.16111 C 0.07995 0.16389 0.07201 0.16898 0.07201 0.17592 C 0.07201 0.17893 0.075 0.18194 0.07904 0.18495 C 0.08906 0.19097 0.10794 0.19606 0.13099 0.19606 C 0.15703 0.19699 0.17904 0.19189 0.17904 0.18495 C 0.17904 0.17893 0.15794 0.17291 0.13099 0.17291 C 0.11901 0.17199 0.10599 0.17291 0.09701 0.175 C 0.08503 0.17893 0.078 0.18402 0.078 0.18889 C 0.078 0.19189 0.07995 0.1949 0.08399 0.19699 C 0.09297 0.20301 0.11003 0.20694 0.13099 0.2081 C 0.15495 0.2081 0.17396 0.20301 0.17396 0.19791 C 0.17396 0.19189 0.15495 0.18611 0.13099 0.18611 C 0.11901 0.18611 0.10794 0.18703 0.10104 0.18889 C 0.08906 0.19097 0.08294 0.19606 0.08294 0.20092 C 0.08294 0.20301 0.08503 0.20602 0.08802 0.2081 C 0.09597 0.21389 0.11198 0.21689 0.12995 0.21805 C 0.15195 0.21805 0.16901 0.21389 0.16901 0.20902 C 0.16901 0.20301 0.15195 0.19907 0.13099 0.19791 C 0.12005 0.19791 0.11003 0.19907 0.103 0.20092 C 0.09297 0.20301 0.08698 0.20694 0.08698 0.21203 C 0.08698 0.21389 0.08906 0.21597 0.09206 0.21805 " pathEditMode="relative" rAng="0" ptsTypes="AAAAAAAAAAAAAAAAAAAAAAAAAAAAAAAAAAAAAAAAAAAAAAAAAAAAAAAAAAAAAAAAAAA">
                                      <p:cBhvr>
                                        <p:cTn id="10" dur="2000" fill="hold"/>
                                        <p:tgtEl>
                                          <p:spTgt spid="3">
                                            <p:txEl>
                                              <p:pRg st="2" end="2"/>
                                            </p:txEl>
                                          </p:spTgt>
                                        </p:tgtEl>
                                        <p:attrNameLst>
                                          <p:attrName>ppt_x</p:attrName>
                                          <p:attrName>ppt_y</p:attrName>
                                        </p:attrNameLst>
                                      </p:cBhvr>
                                      <p:rCtr x="12435" y="10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66689" y="431800"/>
            <a:ext cx="3207311" cy="908291"/>
          </a:xfrm>
          <a:prstGeom prst="horizontalScroll">
            <a:avLst/>
          </a:prstGeom>
          <a:ln w="38100">
            <a:solidFill>
              <a:srgbClr val="FF0000"/>
            </a:solidFill>
          </a:ln>
        </p:spPr>
        <p:style>
          <a:lnRef idx="1">
            <a:schemeClr val="accent5"/>
          </a:lnRef>
          <a:fillRef idx="3">
            <a:schemeClr val="accent5"/>
          </a:fillRef>
          <a:effectRef idx="2">
            <a:schemeClr val="accent5"/>
          </a:effectRef>
          <a:fontRef idx="minor">
            <a:schemeClr val="lt1"/>
          </a:fontRef>
        </p:style>
        <p:txBody>
          <a:bodyPr vert="horz" lIns="60960" tIns="30480" rIns="60960" bIns="30480" rtlCol="0" anchor="ctr">
            <a:normAutofit/>
          </a:bodyPr>
          <a:lstStyle/>
          <a:p>
            <a:pPr>
              <a:lnSpc>
                <a:spcPct val="90000"/>
              </a:lnSpc>
              <a:spcBef>
                <a:spcPct val="0"/>
              </a:spcBef>
              <a:spcAft>
                <a:spcPts val="400"/>
              </a:spcAft>
            </a:pPr>
            <a:r>
              <a:rPr lang="en-US" sz="4000" dirty="0" err="1">
                <a:latin typeface="NikoshBAN" panose="02000000000000000000" pitchFamily="2" charset="0"/>
                <a:ea typeface="+mj-ea"/>
                <a:cs typeface="NikoshBAN" panose="02000000000000000000" pitchFamily="2" charset="0"/>
              </a:rPr>
              <a:t>পরিকল্পিত</a:t>
            </a:r>
            <a:r>
              <a:rPr lang="en-US" sz="4000" dirty="0">
                <a:latin typeface="NikoshBAN" panose="02000000000000000000" pitchFamily="2" charset="0"/>
                <a:ea typeface="+mj-ea"/>
                <a:cs typeface="NikoshBAN" panose="02000000000000000000" pitchFamily="2" charset="0"/>
              </a:rPr>
              <a:t> </a:t>
            </a:r>
            <a:r>
              <a:rPr lang="en-US" sz="4000" dirty="0" err="1">
                <a:latin typeface="NikoshBAN" panose="02000000000000000000" pitchFamily="2" charset="0"/>
                <a:ea typeface="+mj-ea"/>
                <a:cs typeface="NikoshBAN" panose="02000000000000000000" pitchFamily="2" charset="0"/>
              </a:rPr>
              <a:t>কাজ</a:t>
            </a:r>
            <a:endParaRPr lang="en-US" sz="4000" dirty="0">
              <a:latin typeface="NikoshBAN" panose="02000000000000000000" pitchFamily="2" charset="0"/>
              <a:ea typeface="+mj-ea"/>
              <a:cs typeface="NikoshBAN" panose="02000000000000000000" pitchFamily="2" charset="0"/>
            </a:endParaRPr>
          </a:p>
        </p:txBody>
      </p:sp>
      <p:sp>
        <p:nvSpPr>
          <p:cNvPr id="4" name="TextBox 3"/>
          <p:cNvSpPr txBox="1"/>
          <p:nvPr/>
        </p:nvSpPr>
        <p:spPr>
          <a:xfrm>
            <a:off x="3708400" y="1970821"/>
            <a:ext cx="5557278" cy="2829779"/>
          </a:xfrm>
          <a:prstGeom prst="rect">
            <a:avLst/>
          </a:prstGeom>
        </p:spPr>
        <p:txBody>
          <a:bodyPr vert="horz" lIns="60960" tIns="30480" rIns="60960" bIns="30480" rtlCol="0" anchor="t">
            <a:noAutofit/>
          </a:bodyPr>
          <a:lstStyle/>
          <a:p>
            <a:pPr marL="533427" indent="-304815" algn="ctr">
              <a:lnSpc>
                <a:spcPct val="90000"/>
              </a:lnSpc>
              <a:spcAft>
                <a:spcPts val="400"/>
              </a:spcAft>
              <a:buFont typeface="Wingdings" panose="05000000000000000000" pitchFamily="2" charset="2"/>
              <a:buChar char="q"/>
            </a:pP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0A8018F4-55F1-4869-A8AE-E63BE7A66C69}"/>
              </a:ext>
            </a:extLst>
          </p:cNvPr>
          <p:cNvSpPr txBox="1"/>
          <p:nvPr/>
        </p:nvSpPr>
        <p:spPr>
          <a:xfrm>
            <a:off x="477078" y="2637183"/>
            <a:ext cx="7673009" cy="1446550"/>
          </a:xfrm>
          <a:prstGeom prst="rect">
            <a:avLst/>
          </a:prstGeom>
          <a:noFill/>
        </p:spPr>
        <p:txBody>
          <a:bodyPr wrap="square" rtlCol="0">
            <a:spAutoFit/>
          </a:bodyPr>
          <a:lstStyle/>
          <a:p>
            <a:r>
              <a:rPr lang="bn-IN" sz="4400" i="1" dirty="0">
                <a:latin typeface="NikoshBAN" panose="02000000000000000000" pitchFamily="2" charset="0"/>
                <a:cs typeface="NikoshBAN" panose="02000000000000000000" pitchFamily="2" charset="0"/>
              </a:rPr>
              <a:t>তোমার এলাকায় নবান্ন উৎসব কিভাবে পালন করা  হয় তা লিখে আনবে। </a:t>
            </a:r>
            <a:endParaRPr lang="en-US" sz="4400" i="1" dirty="0">
              <a:latin typeface="NikoshBAN" panose="02000000000000000000" pitchFamily="2" charset="0"/>
              <a:cs typeface="NikoshBAN" panose="02000000000000000000" pitchFamily="2" charset="0"/>
            </a:endParaRPr>
          </a:p>
        </p:txBody>
      </p:sp>
      <p:pic>
        <p:nvPicPr>
          <p:cNvPr id="1028" name="Picture 4" descr="নবান্ন উৎসব | 703355 | কালের কণ্ঠ | kalerkantho">
            <a:extLst>
              <a:ext uri="{FF2B5EF4-FFF2-40B4-BE49-F238E27FC236}">
                <a16:creationId xmlns:a16="http://schemas.microsoft.com/office/drawing/2014/main" id="{9585527F-01F6-41A1-B8E1-AB6598F36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870" y="1046922"/>
            <a:ext cx="3547027" cy="43069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672"/>
    </mc:Choice>
    <mc:Fallback xmlns="">
      <p:transition spd="slow" advTm="76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grpId="0" nodeType="with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0" fill="hold"/>
                                        <p:tgtEl>
                                          <p:spTgt spid="6"/>
                                        </p:tgtEl>
                                        <p:attrNameLst>
                                          <p:attrName>ppt_w</p:attrName>
                                        </p:attrNameLst>
                                      </p:cBhvr>
                                      <p:tavLst>
                                        <p:tav tm="0" fmla="#ppt_w*sin(2.5*pi*$)">
                                          <p:val>
                                            <p:fltVal val="0"/>
                                          </p:val>
                                        </p:tav>
                                        <p:tav tm="100000">
                                          <p:val>
                                            <p:fltVal val="1"/>
                                          </p:val>
                                        </p:tav>
                                      </p:tavLst>
                                    </p:anim>
                                    <p:anim calcmode="lin" valueType="num">
                                      <p:cBhvr>
                                        <p:cTn id="20"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800" decel="100000"/>
                                        <p:tgtEl>
                                          <p:spTgt spid="1028"/>
                                        </p:tgtEl>
                                      </p:cBhvr>
                                    </p:animEffect>
                                    <p:anim calcmode="lin" valueType="num">
                                      <p:cBhvr>
                                        <p:cTn id="26" dur="800" decel="100000" fill="hold"/>
                                        <p:tgtEl>
                                          <p:spTgt spid="1028"/>
                                        </p:tgtEl>
                                        <p:attrNameLst>
                                          <p:attrName>style.rotation</p:attrName>
                                        </p:attrNameLst>
                                      </p:cBhvr>
                                      <p:tavLst>
                                        <p:tav tm="0">
                                          <p:val>
                                            <p:fltVal val="-90"/>
                                          </p:val>
                                        </p:tav>
                                        <p:tav tm="100000">
                                          <p:val>
                                            <p:fltVal val="0"/>
                                          </p:val>
                                        </p:tav>
                                      </p:tavLst>
                                    </p:anim>
                                    <p:anim calcmode="lin" valueType="num">
                                      <p:cBhvr>
                                        <p:cTn id="27" dur="800" decel="100000" fill="hold"/>
                                        <p:tgtEl>
                                          <p:spTgt spid="1028"/>
                                        </p:tgtEl>
                                        <p:attrNameLst>
                                          <p:attrName>ppt_x</p:attrName>
                                        </p:attrNameLst>
                                      </p:cBhvr>
                                      <p:tavLst>
                                        <p:tav tm="0">
                                          <p:val>
                                            <p:strVal val="#ppt_x+0.4"/>
                                          </p:val>
                                        </p:tav>
                                        <p:tav tm="100000">
                                          <p:val>
                                            <p:strVal val="#ppt_x-0.05"/>
                                          </p:val>
                                        </p:tav>
                                      </p:tavLst>
                                    </p:anim>
                                    <p:anim calcmode="lin" valueType="num">
                                      <p:cBhvr>
                                        <p:cTn id="28" dur="800" decel="100000" fill="hold"/>
                                        <p:tgtEl>
                                          <p:spTgt spid="102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Power point content for portal\চিত্র\unnamed.gif"/>
          <p:cNvPicPr>
            <a:picLocks noChangeAspect="1" noChangeArrowheads="1" noCrop="1"/>
          </p:cNvPicPr>
          <p:nvPr/>
        </p:nvPicPr>
        <p:blipFill>
          <a:blip r:embed="rId2" cstate="print"/>
          <a:srcRect/>
          <a:stretch>
            <a:fillRect/>
          </a:stretch>
        </p:blipFill>
        <p:spPr bwMode="auto">
          <a:xfrm>
            <a:off x="0" y="381000"/>
            <a:ext cx="12192000" cy="6096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3665"/>
    </mc:Choice>
    <mc:Fallback xmlns="">
      <p:transition spd="slow" advTm="36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Horizontal)">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25460" y="1506659"/>
            <a:ext cx="1828800" cy="5112606"/>
          </a:xfrm>
          <a:prstGeom prst="rect">
            <a:avLst/>
          </a:prstGeom>
        </p:spPr>
      </p:pic>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7662" y="2020898"/>
            <a:ext cx="1735597" cy="1614106"/>
          </a:xfrm>
          <a:prstGeom prst="rect">
            <a:avLst/>
          </a:prstGeom>
        </p:spPr>
      </p:pic>
      <p:sp>
        <p:nvSpPr>
          <p:cNvPr id="3" name="TextBox 2">
            <a:extLst>
              <a:ext uri="{FF2B5EF4-FFF2-40B4-BE49-F238E27FC236}">
                <a16:creationId xmlns:a16="http://schemas.microsoft.com/office/drawing/2014/main" id="{4094D45D-E0D6-4300-AD53-C9E14B385583}"/>
              </a:ext>
            </a:extLst>
          </p:cNvPr>
          <p:cNvSpPr txBox="1"/>
          <p:nvPr/>
        </p:nvSpPr>
        <p:spPr>
          <a:xfrm>
            <a:off x="3691467" y="406400"/>
            <a:ext cx="3397955" cy="830997"/>
          </a:xfrm>
          <a:prstGeom prst="rect">
            <a:avLst/>
          </a:prstGeom>
          <a:noFill/>
        </p:spPr>
        <p:txBody>
          <a:bodyPr wrap="square" rtlCol="0">
            <a:spAutoFit/>
          </a:bodyPr>
          <a:lstStyle/>
          <a:p>
            <a:r>
              <a:rPr lang="bn-IN" sz="4800" dirty="0">
                <a:latin typeface="NikoshBAN" panose="02000000000000000000" pitchFamily="2" charset="0"/>
                <a:cs typeface="NikoshBAN" panose="02000000000000000000" pitchFamily="2" charset="0"/>
              </a:rPr>
              <a:t>শিক্ষক পরিচিতি </a:t>
            </a:r>
            <a:endParaRPr lang="en-US" sz="4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63DB74C-700A-4267-8CDE-6DF34D610026}"/>
              </a:ext>
            </a:extLst>
          </p:cNvPr>
          <p:cNvSpPr txBox="1"/>
          <p:nvPr/>
        </p:nvSpPr>
        <p:spPr>
          <a:xfrm>
            <a:off x="485422" y="2465248"/>
            <a:ext cx="5407837" cy="3970318"/>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মোঃমুরশিদুর রহমান </a:t>
            </a:r>
          </a:p>
          <a:p>
            <a:r>
              <a:rPr lang="bn-IN" sz="3600" dirty="0">
                <a:latin typeface="NikoshBAN" panose="02000000000000000000" pitchFamily="2" charset="0"/>
                <a:cs typeface="NikoshBAN" panose="02000000000000000000" pitchFamily="2" charset="0"/>
              </a:rPr>
              <a:t>ইবতেদায়ি কারি </a:t>
            </a:r>
          </a:p>
          <a:p>
            <a:r>
              <a:rPr lang="bn-IN" sz="3600" dirty="0">
                <a:latin typeface="NikoshBAN" panose="02000000000000000000" pitchFamily="2" charset="0"/>
                <a:cs typeface="NikoshBAN" panose="02000000000000000000" pitchFamily="2" charset="0"/>
              </a:rPr>
              <a:t>খিলবাইছা রাহঃফাজিল মাদরাসা </a:t>
            </a:r>
          </a:p>
          <a:p>
            <a:r>
              <a:rPr lang="bn-IN" sz="3600" dirty="0">
                <a:latin typeface="NikoshBAN" panose="02000000000000000000" pitchFamily="2" charset="0"/>
                <a:cs typeface="NikoshBAN" panose="02000000000000000000" pitchFamily="2" charset="0"/>
              </a:rPr>
              <a:t>সদর লক্ষ্মীপুর </a:t>
            </a:r>
          </a:p>
          <a:p>
            <a:r>
              <a:rPr lang="en-US" sz="3600" dirty="0">
                <a:latin typeface="NikoshBAN" panose="02000000000000000000" pitchFamily="2" charset="0"/>
                <a:cs typeface="NikoshBAN" panose="02000000000000000000" pitchFamily="2" charset="0"/>
              </a:rPr>
              <a:t>Email-murshidurrahman</a:t>
            </a:r>
            <a:r>
              <a:rPr lang="en-US" sz="3600" dirty="0">
                <a:latin typeface="Arial Unicode MS" panose="020B0604020202020204" pitchFamily="34" charset="-128"/>
                <a:ea typeface="Arial Unicode MS" panose="020B0604020202020204" pitchFamily="34" charset="-128"/>
                <a:cs typeface="Arial Unicode MS" panose="020B0604020202020204" pitchFamily="34" charset="-128"/>
              </a:rPr>
              <a:t>1981</a:t>
            </a:r>
            <a:r>
              <a:rPr lang="en-US" sz="3600" dirty="0">
                <a:latin typeface="NikoshBAN" panose="02000000000000000000" pitchFamily="2" charset="0"/>
                <a:cs typeface="NikoshBAN" panose="02000000000000000000" pitchFamily="2" charset="0"/>
              </a:rPr>
              <a:t>@gmail.com</a:t>
            </a:r>
          </a:p>
        </p:txBody>
      </p:sp>
      <p:pic>
        <p:nvPicPr>
          <p:cNvPr id="7" name="Picture 6">
            <a:extLst>
              <a:ext uri="{FF2B5EF4-FFF2-40B4-BE49-F238E27FC236}">
                <a16:creationId xmlns:a16="http://schemas.microsoft.com/office/drawing/2014/main" id="{3CB025B7-D656-4E44-A614-523A0FE2DA8A}"/>
              </a:ext>
            </a:extLst>
          </p:cNvPr>
          <p:cNvPicPr>
            <a:picLocks noChangeAspect="1"/>
          </p:cNvPicPr>
          <p:nvPr/>
        </p:nvPicPr>
        <p:blipFill rotWithShape="1">
          <a:blip r:embed="rId4">
            <a:extLst>
              <a:ext uri="{28A0092B-C50C-407E-A947-70E740481C1C}">
                <a14:useLocalDpi xmlns:a14="http://schemas.microsoft.com/office/drawing/2010/main" val="0"/>
              </a:ext>
            </a:extLst>
          </a:blip>
          <a:srcRect t="23962"/>
          <a:stretch/>
        </p:blipFill>
        <p:spPr>
          <a:xfrm>
            <a:off x="7399090" y="1866586"/>
            <a:ext cx="4332817" cy="4392753"/>
          </a:xfrm>
          <a:prstGeom prst="rect">
            <a:avLst/>
          </a:prstGeom>
        </p:spPr>
      </p:pic>
    </p:spTree>
    <p:extLst>
      <p:ext uri="{BB962C8B-B14F-4D97-AF65-F5344CB8AC3E}">
        <p14:creationId xmlns:p14="http://schemas.microsoft.com/office/powerpoint/2010/main" val="421997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F9CCAC-3187-42D5-BF16-C9A613581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1723" y="2190044"/>
            <a:ext cx="2294696" cy="34818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extBox 2">
            <a:extLst>
              <a:ext uri="{FF2B5EF4-FFF2-40B4-BE49-F238E27FC236}">
                <a16:creationId xmlns:a16="http://schemas.microsoft.com/office/drawing/2014/main" id="{88891461-6A63-44A5-8DCF-D279E348A61C}"/>
              </a:ext>
            </a:extLst>
          </p:cNvPr>
          <p:cNvSpPr txBox="1"/>
          <p:nvPr/>
        </p:nvSpPr>
        <p:spPr>
          <a:xfrm>
            <a:off x="3454400" y="327378"/>
            <a:ext cx="3454400" cy="830997"/>
          </a:xfrm>
          <a:prstGeom prst="rect">
            <a:avLst/>
          </a:prstGeom>
          <a:noFill/>
        </p:spPr>
        <p:txBody>
          <a:bodyPr wrap="square" rtlCol="0">
            <a:spAutoFit/>
          </a:bodyPr>
          <a:lstStyle/>
          <a:p>
            <a:r>
              <a:rPr lang="bn-IN" sz="4800" dirty="0">
                <a:solidFill>
                  <a:srgbClr val="FF0000"/>
                </a:solidFill>
                <a:latin typeface="NikoshBAN" panose="02000000000000000000" pitchFamily="2" charset="0"/>
                <a:cs typeface="NikoshBAN" panose="02000000000000000000" pitchFamily="2" charset="0"/>
              </a:rPr>
              <a:t>পাঠ পরিচিতি </a:t>
            </a:r>
            <a:endParaRPr lang="en-US" sz="4800" dirty="0">
              <a:solidFill>
                <a:srgbClr val="FF0000"/>
              </a:solidFill>
              <a:latin typeface="NikoshBAN" panose="02000000000000000000" pitchFamily="2" charset="0"/>
              <a:cs typeface="NikoshBAN" panose="02000000000000000000" pitchFamily="2" charset="0"/>
            </a:endParaRPr>
          </a:p>
        </p:txBody>
      </p:sp>
      <p:sp>
        <p:nvSpPr>
          <p:cNvPr id="5" name="Double Wave 4">
            <a:extLst>
              <a:ext uri="{FF2B5EF4-FFF2-40B4-BE49-F238E27FC236}">
                <a16:creationId xmlns:a16="http://schemas.microsoft.com/office/drawing/2014/main" id="{66C7EDE8-CBA4-4932-89AD-10E102A8F6D9}"/>
              </a:ext>
            </a:extLst>
          </p:cNvPr>
          <p:cNvSpPr/>
          <p:nvPr/>
        </p:nvSpPr>
        <p:spPr>
          <a:xfrm>
            <a:off x="1219201" y="1781447"/>
            <a:ext cx="7330438" cy="3771900"/>
          </a:xfrm>
          <a:prstGeom prst="doubleWav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chemeClr val="tx1"/>
                </a:solidFill>
                <a:latin typeface="NikoshBAN" panose="02000000000000000000" pitchFamily="2" charset="0"/>
                <a:cs typeface="NikoshBAN" panose="02000000000000000000" pitchFamily="2" charset="0"/>
              </a:rPr>
              <a:t>শ্রেণিঃ</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দ্বিতীয়</a:t>
            </a:r>
            <a:endParaRPr lang="en-US" sz="5400" b="1" dirty="0">
              <a:solidFill>
                <a:schemeClr val="tx1"/>
              </a:solidFill>
              <a:latin typeface="NikoshBAN" panose="02000000000000000000" pitchFamily="2" charset="0"/>
              <a:cs typeface="NikoshBAN" panose="02000000000000000000" pitchFamily="2" charset="0"/>
            </a:endParaRPr>
          </a:p>
          <a:p>
            <a:pPr algn="ctr"/>
            <a:r>
              <a:rPr lang="en-US" sz="5400" b="1" dirty="0" err="1">
                <a:solidFill>
                  <a:schemeClr val="tx1"/>
                </a:solidFill>
                <a:latin typeface="NikoshBAN" panose="02000000000000000000" pitchFamily="2" charset="0"/>
                <a:cs typeface="NikoshBAN" panose="02000000000000000000" pitchFamily="2" charset="0"/>
              </a:rPr>
              <a:t>বিষয়ঃ</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বাংলা</a:t>
            </a:r>
            <a:endParaRPr lang="en-US" sz="5400" b="1" dirty="0">
              <a:solidFill>
                <a:schemeClr val="tx1"/>
              </a:solidFill>
              <a:latin typeface="NikoshBAN" panose="02000000000000000000" pitchFamily="2" charset="0"/>
              <a:cs typeface="NikoshBAN" panose="02000000000000000000" pitchFamily="2" charset="0"/>
            </a:endParaRPr>
          </a:p>
          <a:p>
            <a:pPr algn="ctr"/>
            <a:r>
              <a:rPr lang="en-US" sz="5400" b="1" dirty="0" err="1">
                <a:solidFill>
                  <a:schemeClr val="tx1"/>
                </a:solidFill>
                <a:latin typeface="NikoshBAN" panose="02000000000000000000" pitchFamily="2" charset="0"/>
                <a:cs typeface="NikoshBAN" panose="02000000000000000000" pitchFamily="2" charset="0"/>
              </a:rPr>
              <a:t>পাঠের</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নামঃ</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ছয়</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ঋতুর</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দেশ</a:t>
            </a:r>
            <a:r>
              <a:rPr lang="en-US" sz="5400" b="1" dirty="0">
                <a:solidFill>
                  <a:schemeClr val="tx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6775506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99A5B8-7E48-4698-A787-0FE341FE1CE7}"/>
              </a:ext>
            </a:extLst>
          </p:cNvPr>
          <p:cNvSpPr txBox="1"/>
          <p:nvPr/>
        </p:nvSpPr>
        <p:spPr>
          <a:xfrm>
            <a:off x="4121426" y="198783"/>
            <a:ext cx="3405809" cy="1200329"/>
          </a:xfrm>
          <a:prstGeom prst="rect">
            <a:avLst/>
          </a:prstGeom>
          <a:noFill/>
        </p:spPr>
        <p:txBody>
          <a:bodyPr wrap="square" rtlCol="0">
            <a:spAutoFit/>
          </a:bodyPr>
          <a:lstStyle/>
          <a:p>
            <a:r>
              <a:rPr lang="bn-IN" sz="7200" dirty="0">
                <a:solidFill>
                  <a:srgbClr val="FF0000"/>
                </a:solidFill>
                <a:latin typeface="NikoshBAN" panose="02000000000000000000" pitchFamily="2" charset="0"/>
                <a:cs typeface="NikoshBAN" panose="02000000000000000000" pitchFamily="2" charset="0"/>
              </a:rPr>
              <a:t>শিখনফল </a:t>
            </a:r>
            <a:endParaRPr lang="en-US" sz="7200" dirty="0">
              <a:solidFill>
                <a:srgbClr val="FF0000"/>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14DF090A-FA25-42BC-9727-CC700E2B0761}"/>
              </a:ext>
            </a:extLst>
          </p:cNvPr>
          <p:cNvSpPr/>
          <p:nvPr/>
        </p:nvSpPr>
        <p:spPr>
          <a:xfrm>
            <a:off x="1258957" y="2080591"/>
            <a:ext cx="8494643" cy="8309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6600" b="1" dirty="0">
                <a:ln w="22225">
                  <a:solidFill>
                    <a:schemeClr val="accent2"/>
                  </a:solidFill>
                  <a:prstDash val="solid"/>
                </a:ln>
                <a:solidFill>
                  <a:srgbClr val="FFC000"/>
                </a:solidFill>
                <a:latin typeface="NikoshBAN" panose="02000000000000000000" pitchFamily="2" charset="0"/>
                <a:cs typeface="NikoshBAN" panose="02000000000000000000" pitchFamily="2" charset="0"/>
              </a:rPr>
              <a:t>১।ছয় ঋতুর নাম বলতে পারবে। </a:t>
            </a:r>
            <a:endParaRPr lang="en-US" sz="6600" b="1" dirty="0">
              <a:ln w="22225">
                <a:solidFill>
                  <a:schemeClr val="accent2"/>
                </a:solidFill>
                <a:prstDash val="solid"/>
              </a:ln>
              <a:solidFill>
                <a:srgbClr val="FFC000"/>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BF8356E2-047C-467B-8E1E-B6FAB425E87E}"/>
              </a:ext>
            </a:extLst>
          </p:cNvPr>
          <p:cNvSpPr/>
          <p:nvPr/>
        </p:nvSpPr>
        <p:spPr>
          <a:xfrm>
            <a:off x="1258957" y="4287079"/>
            <a:ext cx="8494643" cy="768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FF0000"/>
                </a:solidFill>
                <a:latin typeface="NikoshBAN" panose="02000000000000000000" pitchFamily="2" charset="0"/>
                <a:cs typeface="NikoshBAN" panose="02000000000000000000" pitchFamily="2" charset="0"/>
              </a:rPr>
              <a:t>৩।নবান্ন উৎসবের পরিচয় দিতে পারবে। </a:t>
            </a:r>
            <a:endParaRPr lang="en-US" sz="5400" dirty="0">
              <a:solidFill>
                <a:srgbClr val="FF0000"/>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906DF5F7-8223-4526-AA80-D931374F4DDB}"/>
              </a:ext>
            </a:extLst>
          </p:cNvPr>
          <p:cNvSpPr/>
          <p:nvPr/>
        </p:nvSpPr>
        <p:spPr>
          <a:xfrm>
            <a:off x="1311965" y="5605193"/>
            <a:ext cx="8388626" cy="815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FFC000"/>
                </a:solidFill>
                <a:latin typeface="NikoshBAN" panose="02000000000000000000" pitchFamily="2" charset="0"/>
                <a:cs typeface="NikoshBAN" panose="02000000000000000000" pitchFamily="2" charset="0"/>
              </a:rPr>
              <a:t>৪।কঠিন শব্দ গুলোর অর্থ বলতে পারবে। </a:t>
            </a:r>
            <a:endParaRPr lang="en-US" sz="5400" dirty="0">
              <a:solidFill>
                <a:srgbClr val="FFC000"/>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40AEFBC6-DAA0-4EAE-B800-250BF536A4F8}"/>
              </a:ext>
            </a:extLst>
          </p:cNvPr>
          <p:cNvSpPr/>
          <p:nvPr/>
        </p:nvSpPr>
        <p:spPr>
          <a:xfrm>
            <a:off x="954157" y="2968150"/>
            <a:ext cx="9878278" cy="769441"/>
          </a:xfrm>
          <a:prstGeom prst="rect">
            <a:avLst/>
          </a:prstGeom>
          <a:noFill/>
        </p:spPr>
        <p:txBody>
          <a:bodyPr wrap="square" lIns="91440" tIns="45720" rIns="91440" bIns="45720">
            <a:spAutoFit/>
          </a:bodyPr>
          <a:lstStyle/>
          <a:p>
            <a:pPr algn="ctr"/>
            <a:r>
              <a:rPr lang="bn-IN" sz="4400" b="1" cap="none" spc="0" dirty="0">
                <a:ln w="12700" cmpd="sng">
                  <a:solidFill>
                    <a:schemeClr val="accent4"/>
                  </a:solidFill>
                  <a:prstDash val="solid"/>
                </a:ln>
                <a:solidFill>
                  <a:srgbClr val="FFC000"/>
                </a:solidFill>
                <a:effectLst/>
                <a:latin typeface="NikoshBAN" panose="02000000000000000000" pitchFamily="2" charset="0"/>
                <a:cs typeface="NikoshBAN" panose="02000000000000000000" pitchFamily="2" charset="0"/>
              </a:rPr>
              <a:t>২।প্রত্যেক ঋতুতে প্রকৃতির অবস্থা বর্ননা করতে পারবে। </a:t>
            </a:r>
            <a:endParaRPr lang="en-US" sz="4400" b="1" cap="none" spc="0" dirty="0">
              <a:ln w="12700" cmpd="sng">
                <a:solidFill>
                  <a:schemeClr val="accent4"/>
                </a:solidFill>
                <a:prstDash val="solid"/>
              </a:ln>
              <a:solidFill>
                <a:srgbClr val="FFC000"/>
              </a:solidFill>
              <a:effectLst/>
            </a:endParaRPr>
          </a:p>
        </p:txBody>
      </p:sp>
    </p:spTree>
    <p:extLst>
      <p:ext uri="{BB962C8B-B14F-4D97-AF65-F5344CB8AC3E}">
        <p14:creationId xmlns:p14="http://schemas.microsoft.com/office/powerpoint/2010/main" val="1482630509"/>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path" presetSubtype="0" accel="50000" decel="50000" fill="hold" grpId="0" nodeType="clickEffect">
                                  <p:stCondLst>
                                    <p:cond delay="0"/>
                                  </p:stCondLst>
                                  <p:childTnLst>
                                    <p:animMotion origin="layout" path="M 0 0 C 0 0.035 0.028 0.062 0.062 0.062 C 0.097 0.062 0.125 0.035 0.125 0 C 0.125 -0.035 0.153 -0.062 0.188 -0.062 C 0.222 -0.062 0.25 -0.035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5" presetClass="path" presetSubtype="0" accel="50000" decel="50000" fill="hold" grpId="0" nodeType="clickEffect">
                                  <p:stCondLst>
                                    <p:cond delay="0"/>
                                  </p:stCondLst>
                                  <p:childTnLst>
                                    <p:animMotion origin="layout" path="M 0 0 L 0.017 0 C 0.025 0 0.034 -0.014 0.042 -0.016 C 0.048 -0.016 0.059 -0.003 0.064 -0.003 C 0.071 -0.003 0.078 -0.007 0.091 -0.007 L 0.1 -0.162 L 0.11 0.025 L 0.122 0 L 0.132 -0.007 L 0.156 -0.001 C 0.167 -0.004 0.176 -0.017 0.187 -0.022 C 0.191 -0.023 0.2 -0.024 0.206 -0.022 C 0.212 -0.02 0.217 -0.006 0.219 -0.005 C 0.222 -0.001 0.229 -0.005 0.233 -0.003 L 0.239 0 L 0.25 0 E" pathEditMode="relative" ptsTypes="">
                                      <p:cBhvr>
                                        <p:cTn id="10" dur="2000" fill="hold"/>
                                        <p:tgtEl>
                                          <p:spTgt spid="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0" presetClass="path" presetSubtype="0" accel="50000" decel="50000" fill="hold" grpId="0" nodeType="clickEffect">
                                  <p:stCondLst>
                                    <p:cond delay="0"/>
                                  </p:stCondLst>
                                  <p:childTnLst>
                                    <p:animMotion origin="layout" path="M 0 0 C 0.002 0.053 0.007 0.127 0.025 0.126 C 0.051 0.126 0.053 -0.122 0.084 -0.123 C 0.112 -0.123 0.097 0.094 0.124 0.093 C 0.152 0.093 0.137 -0.064 0.167 -0.064 C 0.194 -0.064 0.179 0.042 0.203 0.042 C 0.226 0.042 0.214 -0.039 0.235 -0.039 C 0.247 -0.039 0.248 -0.017 0.249 0 E" pathEditMode="relative" ptsTypes="">
                                      <p:cBhvr>
                                        <p:cTn id="14" dur="2000" fill="hold"/>
                                        <p:tgtEl>
                                          <p:spTgt spid="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48" presetClass="path" presetSubtype="0" accel="50000" decel="50000" fill="hold" grpId="0" nodeType="clickEffect">
                                  <p:stCondLst>
                                    <p:cond delay="0"/>
                                  </p:stCondLst>
                                  <p:childTnLst>
                                    <p:animMotion origin="layout" path="M 0 0 C 0.008 0.008 0.017 0.016 0.021 0.026 C 0.025 0.037 0.027 0.05 0.029 0.063 C 0.031 0.076 0.029 0.087 0.027 0.099 C 0.025 0.11 0.022 0.122 0.015 0.132 C 0.009 0.142 -0.001 0.15 -0.012 0.156 C -0.022 0.162 -0.034 0.166 -0.046 0.168 C -0.058 0.17 -0.07 0.17 -0.081 0.168 C -0.093 0.166 -0.104 0.161 -0.113 0.153 C -0.122 0.146 -0.13 0.137 -0.134 0.126 C -0.139 0.116 -0.141 0.102 -0.141 0.091 C -0.142 0.08 -0.141 0.067 -0.136 0.056 C -0.131 0.046 -0.122 0.038 -0.11 0.034 C -0.098 0.031 -0.086 0.035 -0.078 0.042 C -0.071 0.049 -0.066 0.06 -0.065 0.073 C -0.065 0.086 -0.066 0.098 -0.071 0.108 C -0.076 0.118 -0.075 0.12 -0.095 0.133 C -0.113 0.147 -0.131 0.143 -0.142 0.144 C -0.153 0.144 -0.162 0.14 -0.173 0.136 C -0.185 0.131 -0.195 0.122 -0.202 0.114 C -0.209 0.106 -0.212 0.096 -0.216 0.08 C -0.219 0.064 -0.219 0.056 -0.219 0.044 C -0.219 0.032 -0.219 0.02 -0.219 0.008 E" pathEditMode="relative" ptsTypes="">
                                      <p:cBhvr>
                                        <p:cTn id="18" dur="2000" fill="hold"/>
                                        <p:tgtEl>
                                          <p:spTgt spid="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style.rotation</p:attrName>
                                        </p:attrNameLst>
                                      </p:cBhvr>
                                      <p:tavLst>
                                        <p:tav tm="0">
                                          <p:val>
                                            <p:fltVal val="720"/>
                                          </p:val>
                                        </p:tav>
                                        <p:tav tm="100000">
                                          <p:val>
                                            <p:fltVal val="0"/>
                                          </p:val>
                                        </p:tav>
                                      </p:tavLst>
                                    </p:anim>
                                    <p:anim calcmode="lin" valueType="num">
                                      <p:cBhvr>
                                        <p:cTn id="25" dur="2000" fill="hold"/>
                                        <p:tgtEl>
                                          <p:spTgt spid="6"/>
                                        </p:tgtEl>
                                        <p:attrNameLst>
                                          <p:attrName>ppt_h</p:attrName>
                                        </p:attrNameLst>
                                      </p:cBhvr>
                                      <p:tavLst>
                                        <p:tav tm="0">
                                          <p:val>
                                            <p:fltVal val="0"/>
                                          </p:val>
                                        </p:tav>
                                        <p:tav tm="100000">
                                          <p:val>
                                            <p:strVal val="#ppt_h"/>
                                          </p:val>
                                        </p:tav>
                                      </p:tavLst>
                                    </p:anim>
                                    <p:anim calcmode="lin" valueType="num">
                                      <p:cBhvr>
                                        <p:cTn id="26"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বাংলা | 701854 | কালের কণ্ঠ | kalerkantho">
            <a:extLst>
              <a:ext uri="{FF2B5EF4-FFF2-40B4-BE49-F238E27FC236}">
                <a16:creationId xmlns:a16="http://schemas.microsoft.com/office/drawing/2014/main" id="{E3769F71-5CEA-4369-93EB-98DEE32A8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90" y="1906195"/>
            <a:ext cx="4106310" cy="22300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Draw a Scenery of Autumn Season for Beginners | শরৎ কালের দৃশ্য আঁকা  ছবি - YouTube">
            <a:extLst>
              <a:ext uri="{FF2B5EF4-FFF2-40B4-BE49-F238E27FC236}">
                <a16:creationId xmlns:a16="http://schemas.microsoft.com/office/drawing/2014/main" id="{E79EB117-B7E8-4BBD-BDE6-C23B2A390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998" y="4638702"/>
            <a:ext cx="3802752" cy="22300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w to draw easy scenery of Winter season || শীত কালের দৃশ্য || Winter  season Scenery - YouTube">
            <a:extLst>
              <a:ext uri="{FF2B5EF4-FFF2-40B4-BE49-F238E27FC236}">
                <a16:creationId xmlns:a16="http://schemas.microsoft.com/office/drawing/2014/main" id="{8477F57F-3531-4D24-A9BB-41FC9E35D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417" y="1906196"/>
            <a:ext cx="3196259" cy="22300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প্রিয় | ইন্টারনেট লাইফ">
            <a:extLst>
              <a:ext uri="{FF2B5EF4-FFF2-40B4-BE49-F238E27FC236}">
                <a16:creationId xmlns:a16="http://schemas.microsoft.com/office/drawing/2014/main" id="{2B2174EE-B52B-47DD-B225-C705D77710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41" y="4588150"/>
            <a:ext cx="3196257" cy="19721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301523-77F9-40D4-B303-046183B3E9A1}"/>
              </a:ext>
            </a:extLst>
          </p:cNvPr>
          <p:cNvSpPr txBox="1"/>
          <p:nvPr/>
        </p:nvSpPr>
        <p:spPr>
          <a:xfrm>
            <a:off x="1325217" y="450574"/>
            <a:ext cx="6199533" cy="923330"/>
          </a:xfrm>
          <a:prstGeom prst="rect">
            <a:avLst/>
          </a:prstGeom>
          <a:noFill/>
        </p:spPr>
        <p:txBody>
          <a:bodyPr wrap="square" rtlCol="0">
            <a:spAutoFit/>
          </a:bodyPr>
          <a:lstStyle/>
          <a:p>
            <a:r>
              <a:rPr lang="bn-IN" sz="5400" dirty="0">
                <a:solidFill>
                  <a:srgbClr val="FF0000"/>
                </a:solidFill>
                <a:latin typeface="NikoshBAN" panose="02000000000000000000" pitchFamily="2" charset="0"/>
                <a:cs typeface="NikoshBAN" panose="02000000000000000000" pitchFamily="2" charset="0"/>
              </a:rPr>
              <a:t>নিছের ছবির দিকে লক্ষ কর </a:t>
            </a:r>
            <a:endParaRPr lang="en-US" sz="5400" dirty="0">
              <a:solidFill>
                <a:srgbClr val="FF0000"/>
              </a:solidFill>
              <a:latin typeface="NikoshBAN" panose="02000000000000000000" pitchFamily="2" charset="0"/>
              <a:cs typeface="NikoshBAN" panose="02000000000000000000" pitchFamily="2" charset="0"/>
            </a:endParaRPr>
          </a:p>
        </p:txBody>
      </p:sp>
      <p:pic>
        <p:nvPicPr>
          <p:cNvPr id="2058" name="Picture 10" descr="সোনামণিদের বসন্ত সাজ | কিভাবে সাজাবেন আপনার বাচ্চাকে?">
            <a:extLst>
              <a:ext uri="{FF2B5EF4-FFF2-40B4-BE49-F238E27FC236}">
                <a16:creationId xmlns:a16="http://schemas.microsoft.com/office/drawing/2014/main" id="{241229CF-9630-40ED-B01D-AD356AC444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5421" y="4487749"/>
            <a:ext cx="3196258" cy="207251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হিম কুয়াশার চাদর গায়ে হেমন্ত আসে">
            <a:extLst>
              <a:ext uri="{FF2B5EF4-FFF2-40B4-BE49-F238E27FC236}">
                <a16:creationId xmlns:a16="http://schemas.microsoft.com/office/drawing/2014/main" id="{E4FF12EE-F06A-4BBC-8EAB-49F7291315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1579" y="1825767"/>
            <a:ext cx="3196258" cy="236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3341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2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2060"/>
                                        </p:tgtEl>
                                        <p:attrNameLst>
                                          <p:attrName>style.visibility</p:attrName>
                                        </p:attrNameLst>
                                      </p:cBhvr>
                                      <p:to>
                                        <p:strVal val="visible"/>
                                      </p:to>
                                    </p:set>
                                    <p:animEffect transition="in" filter="circle(out)">
                                      <p:cBhvr>
                                        <p:cTn id="16" dur="2000"/>
                                        <p:tgtEl>
                                          <p:spTgt spid="2060"/>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2000"/>
                                        <p:tgtEl>
                                          <p:spTgt spid="2054"/>
                                        </p:tgtEl>
                                      </p:cBhvr>
                                    </p:animEffect>
                                    <p:anim calcmode="lin" valueType="num">
                                      <p:cBhvr>
                                        <p:cTn id="22" dur="2000" fill="hold"/>
                                        <p:tgtEl>
                                          <p:spTgt spid="2054"/>
                                        </p:tgtEl>
                                        <p:attrNameLst>
                                          <p:attrName>ppt_w</p:attrName>
                                        </p:attrNameLst>
                                      </p:cBhvr>
                                      <p:tavLst>
                                        <p:tav tm="0" fmla="#ppt_w*sin(2.5*pi*$)">
                                          <p:val>
                                            <p:fltVal val="0"/>
                                          </p:val>
                                        </p:tav>
                                        <p:tav tm="100000">
                                          <p:val>
                                            <p:fltVal val="1"/>
                                          </p:val>
                                        </p:tav>
                                      </p:tavLst>
                                    </p:anim>
                                    <p:anim calcmode="lin" valueType="num">
                                      <p:cBhvr>
                                        <p:cTn id="23" dur="2000" fill="hold"/>
                                        <p:tgtEl>
                                          <p:spTgt spid="205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circle(in)">
                                      <p:cBhvr>
                                        <p:cTn id="28" dur="2000"/>
                                        <p:tgtEl>
                                          <p:spTgt spid="205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circle(in)">
                                      <p:cBhvr>
                                        <p:cTn id="33" dur="2000"/>
                                        <p:tgtEl>
                                          <p:spTgt spid="205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058"/>
                                        </p:tgtEl>
                                        <p:attrNameLst>
                                          <p:attrName>style.visibility</p:attrName>
                                        </p:attrNameLst>
                                      </p:cBhvr>
                                      <p:to>
                                        <p:strVal val="visible"/>
                                      </p:to>
                                    </p:set>
                                    <p:animEffect transition="in" filter="circle(in)">
                                      <p:cBhvr>
                                        <p:cTn id="38"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773B22-AF5E-4400-80B4-7AF8BE4A7D65}"/>
              </a:ext>
            </a:extLst>
          </p:cNvPr>
          <p:cNvSpPr txBox="1"/>
          <p:nvPr/>
        </p:nvSpPr>
        <p:spPr>
          <a:xfrm>
            <a:off x="3273287" y="251791"/>
            <a:ext cx="2663687" cy="830997"/>
          </a:xfrm>
          <a:prstGeom prst="rect">
            <a:avLst/>
          </a:prstGeom>
          <a:noFill/>
        </p:spPr>
        <p:txBody>
          <a:bodyPr wrap="square" rtlCol="0">
            <a:spAutoFit/>
          </a:bodyPr>
          <a:lstStyle/>
          <a:p>
            <a:pPr algn="ctr"/>
            <a:r>
              <a:rPr lang="bn-IN" sz="4800" dirty="0">
                <a:solidFill>
                  <a:srgbClr val="FF0000"/>
                </a:solidFill>
                <a:latin typeface="NikoshBAN" panose="02000000000000000000" pitchFamily="2" charset="0"/>
                <a:cs typeface="NikoshBAN" panose="02000000000000000000" pitchFamily="2" charset="0"/>
              </a:rPr>
              <a:t>শব্দার্থ </a:t>
            </a:r>
            <a:endParaRPr lang="en-US" sz="4800" dirty="0">
              <a:solidFill>
                <a:srgbClr val="FF0000"/>
              </a:solidFill>
              <a:latin typeface="NikoshBAN" panose="02000000000000000000" pitchFamily="2" charset="0"/>
              <a:cs typeface="NikoshBAN" panose="02000000000000000000" pitchFamily="2" charset="0"/>
            </a:endParaRPr>
          </a:p>
        </p:txBody>
      </p:sp>
      <p:graphicFrame>
        <p:nvGraphicFramePr>
          <p:cNvPr id="3" name="Table 3">
            <a:extLst>
              <a:ext uri="{FF2B5EF4-FFF2-40B4-BE49-F238E27FC236}">
                <a16:creationId xmlns:a16="http://schemas.microsoft.com/office/drawing/2014/main" id="{9C6A884D-0FF6-410F-8789-781124BA67DE}"/>
              </a:ext>
            </a:extLst>
          </p:cNvPr>
          <p:cNvGraphicFramePr>
            <a:graphicFrameLocks noGrp="1"/>
          </p:cNvGraphicFramePr>
          <p:nvPr>
            <p:extLst>
              <p:ext uri="{D42A27DB-BD31-4B8C-83A1-F6EECF244321}">
                <p14:modId xmlns:p14="http://schemas.microsoft.com/office/powerpoint/2010/main" val="921354161"/>
              </p:ext>
            </p:extLst>
          </p:nvPr>
        </p:nvGraphicFramePr>
        <p:xfrm>
          <a:off x="715616" y="967409"/>
          <a:ext cx="10561984" cy="5990479"/>
        </p:xfrm>
        <a:graphic>
          <a:graphicData uri="http://schemas.openxmlformats.org/drawingml/2006/table">
            <a:tbl>
              <a:tblPr firstRow="1" bandRow="1">
                <a:tableStyleId>{5C22544A-7EE6-4342-B048-85BDC9FD1C3A}</a:tableStyleId>
              </a:tblPr>
              <a:tblGrid>
                <a:gridCol w="5280992">
                  <a:extLst>
                    <a:ext uri="{9D8B030D-6E8A-4147-A177-3AD203B41FA5}">
                      <a16:colId xmlns:a16="http://schemas.microsoft.com/office/drawing/2014/main" val="4084384402"/>
                    </a:ext>
                  </a:extLst>
                </a:gridCol>
                <a:gridCol w="5280992">
                  <a:extLst>
                    <a:ext uri="{9D8B030D-6E8A-4147-A177-3AD203B41FA5}">
                      <a16:colId xmlns:a16="http://schemas.microsoft.com/office/drawing/2014/main" val="3766978484"/>
                    </a:ext>
                  </a:extLst>
                </a:gridCol>
              </a:tblGrid>
              <a:tr h="665808">
                <a:tc>
                  <a:txBody>
                    <a:bodyPr/>
                    <a:lstStyle/>
                    <a:p>
                      <a:r>
                        <a:rPr lang="bn-IN" sz="3600" dirty="0">
                          <a:latin typeface="NikoshBAN" panose="02000000000000000000" pitchFamily="2" charset="0"/>
                          <a:cs typeface="NikoshBAN" panose="02000000000000000000" pitchFamily="2" charset="0"/>
                        </a:rPr>
                        <a:t>রুপ </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a:latin typeface="NikoshBAN" panose="02000000000000000000" pitchFamily="2" charset="0"/>
                          <a:cs typeface="NikoshBAN" panose="02000000000000000000" pitchFamily="2" charset="0"/>
                        </a:rPr>
                        <a:t>শোভা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132022345"/>
                  </a:ext>
                </a:extLst>
              </a:tr>
              <a:tr h="665808">
                <a:tc>
                  <a:txBody>
                    <a:bodyPr/>
                    <a:lstStyle/>
                    <a:p>
                      <a:r>
                        <a:rPr lang="bn-IN" sz="3600" dirty="0">
                          <a:latin typeface="NikoshBAN" panose="02000000000000000000" pitchFamily="2" charset="0"/>
                          <a:cs typeface="NikoshBAN" panose="02000000000000000000" pitchFamily="2" charset="0"/>
                        </a:rPr>
                        <a:t>রুপালি </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a:latin typeface="NikoshBAN" panose="02000000000000000000" pitchFamily="2" charset="0"/>
                          <a:cs typeface="NikoshBAN" panose="02000000000000000000" pitchFamily="2" charset="0"/>
                        </a:rPr>
                        <a:t>রুপার মতো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523069980"/>
                  </a:ext>
                </a:extLst>
              </a:tr>
              <a:tr h="759131">
                <a:tc>
                  <a:txBody>
                    <a:bodyPr/>
                    <a:lstStyle/>
                    <a:p>
                      <a:r>
                        <a:rPr lang="bn-IN" sz="3600" dirty="0">
                          <a:latin typeface="NikoshBAN" panose="02000000000000000000" pitchFamily="2" charset="0"/>
                          <a:cs typeface="NikoshBAN" panose="02000000000000000000" pitchFamily="2" charset="0"/>
                        </a:rPr>
                        <a:t>সন্ধ্যা </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a:latin typeface="NikoshBAN" panose="02000000000000000000" pitchFamily="2" charset="0"/>
                          <a:cs typeface="NikoshBAN" panose="02000000000000000000" pitchFamily="2" charset="0"/>
                        </a:rPr>
                        <a:t>দিন ও রাতের মিল হয় এমন সময়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4171970763"/>
                  </a:ext>
                </a:extLst>
              </a:tr>
              <a:tr h="665808">
                <a:tc>
                  <a:txBody>
                    <a:bodyPr/>
                    <a:lstStyle/>
                    <a:p>
                      <a:r>
                        <a:rPr lang="bn-IN" sz="3600" dirty="0">
                          <a:latin typeface="NikoshBAN" panose="02000000000000000000" pitchFamily="2" charset="0"/>
                          <a:cs typeface="NikoshBAN" panose="02000000000000000000" pitchFamily="2" charset="0"/>
                        </a:rPr>
                        <a:t>সুন্দর </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a:latin typeface="NikoshBAN" panose="02000000000000000000" pitchFamily="2" charset="0"/>
                          <a:cs typeface="NikoshBAN" panose="02000000000000000000" pitchFamily="2" charset="0"/>
                        </a:rPr>
                        <a:t>উত্তম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570168107"/>
                  </a:ext>
                </a:extLst>
              </a:tr>
              <a:tr h="665808">
                <a:tc>
                  <a:txBody>
                    <a:bodyPr/>
                    <a:lstStyle/>
                    <a:p>
                      <a:r>
                        <a:rPr lang="bn-IN" sz="3600" dirty="0">
                          <a:latin typeface="NikoshBAN" panose="02000000000000000000" pitchFamily="2" charset="0"/>
                          <a:cs typeface="NikoshBAN" panose="02000000000000000000" pitchFamily="2" charset="0"/>
                        </a:rPr>
                        <a:t>ক্ষতি </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a:latin typeface="NikoshBAN" panose="02000000000000000000" pitchFamily="2" charset="0"/>
                          <a:cs typeface="NikoshBAN" panose="02000000000000000000" pitchFamily="2" charset="0"/>
                        </a:rPr>
                        <a:t>লোকসান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004991785"/>
                  </a:ext>
                </a:extLst>
              </a:tr>
              <a:tr h="1236500">
                <a:tc>
                  <a:txBody>
                    <a:bodyPr/>
                    <a:lstStyle/>
                    <a:p>
                      <a:r>
                        <a:rPr lang="bn-IN" sz="3600" dirty="0">
                          <a:latin typeface="NikoshBAN" panose="02000000000000000000" pitchFamily="2" charset="0"/>
                          <a:cs typeface="NikoshBAN" panose="02000000000000000000" pitchFamily="2" charset="0"/>
                        </a:rPr>
                        <a:t>জানমাল</a:t>
                      </a:r>
                    </a:p>
                    <a:p>
                      <a:endParaRPr lang="en-US" sz="3600" dirty="0">
                        <a:latin typeface="NikoshBAN" panose="02000000000000000000" pitchFamily="2" charset="0"/>
                        <a:cs typeface="NikoshBAN" panose="02000000000000000000" pitchFamily="2" charset="0"/>
                      </a:endParaRPr>
                    </a:p>
                  </a:txBody>
                  <a:tcPr/>
                </a:tc>
                <a:tc>
                  <a:txBody>
                    <a:bodyPr/>
                    <a:lstStyle/>
                    <a:p>
                      <a:r>
                        <a:rPr lang="bn-IN" sz="3600" dirty="0">
                          <a:latin typeface="NikoshBAN" panose="02000000000000000000" pitchFamily="2" charset="0"/>
                          <a:cs typeface="NikoshBAN" panose="02000000000000000000" pitchFamily="2" charset="0"/>
                        </a:rPr>
                        <a:t>জীবন ও জিনিস পত্র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875730718"/>
                  </a:ext>
                </a:extLst>
              </a:tr>
              <a:tr h="665808">
                <a:tc>
                  <a:txBody>
                    <a:bodyPr/>
                    <a:lstStyle/>
                    <a:p>
                      <a:r>
                        <a:rPr lang="bn-IN" sz="3600" dirty="0">
                          <a:latin typeface="NikoshBAN" panose="02000000000000000000" pitchFamily="2" charset="0"/>
                          <a:cs typeface="NikoshBAN" panose="02000000000000000000" pitchFamily="2" charset="0"/>
                        </a:rPr>
                        <a:t>প্রচণ্ড </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a:latin typeface="NikoshBAN" panose="02000000000000000000" pitchFamily="2" charset="0"/>
                          <a:cs typeface="NikoshBAN" panose="02000000000000000000" pitchFamily="2" charset="0"/>
                        </a:rPr>
                        <a:t>ভয়ানক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228146169"/>
                  </a:ext>
                </a:extLst>
              </a:tr>
              <a:tr h="665808">
                <a:tc>
                  <a:txBody>
                    <a:bodyPr/>
                    <a:lstStyle/>
                    <a:p>
                      <a:r>
                        <a:rPr lang="bn-IN" sz="3600" dirty="0">
                          <a:latin typeface="NikoshBAN" panose="02000000000000000000" pitchFamily="2" charset="0"/>
                          <a:cs typeface="NikoshBAN" panose="02000000000000000000" pitchFamily="2" charset="0"/>
                        </a:rPr>
                        <a:t>গাঢ় </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a:latin typeface="NikoshBAN" panose="02000000000000000000" pitchFamily="2" charset="0"/>
                          <a:cs typeface="NikoshBAN" panose="02000000000000000000" pitchFamily="2" charset="0"/>
                        </a:rPr>
                        <a:t>ঘন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74987354"/>
                  </a:ext>
                </a:extLst>
              </a:tr>
            </a:tbl>
          </a:graphicData>
        </a:graphic>
      </p:graphicFrame>
    </p:spTree>
    <p:extLst>
      <p:ext uri="{BB962C8B-B14F-4D97-AF65-F5344CB8AC3E}">
        <p14:creationId xmlns:p14="http://schemas.microsoft.com/office/powerpoint/2010/main" val="47841333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E970E2-6997-447D-89AB-5628B67061EF}"/>
              </a:ext>
            </a:extLst>
          </p:cNvPr>
          <p:cNvSpPr/>
          <p:nvPr/>
        </p:nvSpPr>
        <p:spPr>
          <a:xfrm>
            <a:off x="-21884" y="-463826"/>
            <a:ext cx="12094613" cy="640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a:latin typeface="NikoshBAN" panose="02000000000000000000" pitchFamily="2" charset="0"/>
                <a:cs typeface="NikoshBAN" panose="02000000000000000000" pitchFamily="2" charset="0"/>
              </a:rPr>
              <a:t> </a:t>
            </a:r>
            <a:r>
              <a:rPr lang="bn-IN" sz="2400" b="1" dirty="0">
                <a:solidFill>
                  <a:schemeClr val="tx1"/>
                </a:solidFill>
                <a:latin typeface="NikoshBAN" panose="02000000000000000000" pitchFamily="2" charset="0"/>
                <a:cs typeface="NikoshBAN" panose="02000000000000000000" pitchFamily="2" charset="0"/>
              </a:rPr>
              <a:t>আমাদের দেশটা কতো সুন্দর।তাঁর নানা রুপ।চার পাশে সবুজ আর সবুজ।মাথার উপর নীল আকাশ।রুপালি ফিতার মত নদী বয়ে যায়। সকালে সুর্য উঠে। নরম আলোয় চার দিক হেঁসে উথে।দুপুরের রোদ কড়া হ্য।বিকেলের রোদ সোনালি।সন্ধায় পশ্চিম আকাশ রঙিন হয়ে উঠে।রাত কখনো অন্ধকার,কখনো চাঁদের আলোয় ঝলমলে। এভাবে একদিন হয়।সাত দিনে হয় এক সপ্তাহ।আর ত্রিশ দিনে হয় একমাস।বারো মাসে হয় এক বছর। দুই মাসে হয় এক ঋতু ।আমাদের ঋতু হচ্ছে ছয় টি।</a:t>
            </a:r>
            <a:endParaRPr lang="en-US" sz="2400" b="1" dirty="0">
              <a:solidFill>
                <a:schemeClr val="tx1"/>
              </a:solidFill>
              <a:latin typeface="NikoshBAN" panose="02000000000000000000" pitchFamily="2" charset="0"/>
              <a:cs typeface="NikoshBAN" panose="02000000000000000000" pitchFamily="2" charset="0"/>
            </a:endParaRPr>
          </a:p>
          <a:p>
            <a:r>
              <a:rPr lang="bn-IN" sz="2400" b="1" dirty="0">
                <a:solidFill>
                  <a:schemeClr val="tx1"/>
                </a:solidFill>
                <a:latin typeface="NikoshBAN" panose="02000000000000000000" pitchFamily="2" charset="0"/>
                <a:cs typeface="NikoshBAN" panose="02000000000000000000" pitchFamily="2" charset="0"/>
              </a:rPr>
              <a:t>         </a:t>
            </a:r>
            <a:endParaRPr lang="en-US" sz="2400" b="1" dirty="0">
              <a:solidFill>
                <a:schemeClr val="tx1"/>
              </a:solidFill>
              <a:latin typeface="NikoshBAN" panose="02000000000000000000" pitchFamily="2" charset="0"/>
              <a:cs typeface="NikoshBAN" panose="02000000000000000000" pitchFamily="2" charset="0"/>
            </a:endParaRPr>
          </a:p>
        </p:txBody>
      </p:sp>
      <p:sp>
        <p:nvSpPr>
          <p:cNvPr id="3" name="Oval 2">
            <a:extLst>
              <a:ext uri="{FF2B5EF4-FFF2-40B4-BE49-F238E27FC236}">
                <a16:creationId xmlns:a16="http://schemas.microsoft.com/office/drawing/2014/main" id="{1F734E12-BDB2-4FE4-B800-5685D3186A4B}"/>
              </a:ext>
            </a:extLst>
          </p:cNvPr>
          <p:cNvSpPr/>
          <p:nvPr/>
        </p:nvSpPr>
        <p:spPr>
          <a:xfrm>
            <a:off x="3313043" y="450574"/>
            <a:ext cx="4399722" cy="795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ছয় ঋতুর দেশ </a:t>
            </a:r>
            <a:endParaRPr lang="en-US" sz="54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B7303389-421D-4BD3-9133-F6D4506D0849}"/>
              </a:ext>
            </a:extLst>
          </p:cNvPr>
          <p:cNvSpPr txBox="1"/>
          <p:nvPr/>
        </p:nvSpPr>
        <p:spPr>
          <a:xfrm>
            <a:off x="4664765" y="3882887"/>
            <a:ext cx="7407964" cy="2062103"/>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বাংলা বছর বৈশাখ মাস দিয়ে শুরু হয়।বৈশাখ ও জ্যৈষ্ঠ এই দুই মাস নিয়ে গ্রীষ্মকাল।এসময় খুব গরম পড়ে।খালবিল শুকিয়ে পেটে যায়।কখনো কখনো প্রচণ্ড ঝড় হয়।তখন জানমালের ক্ষতি হয়। </a:t>
            </a:r>
            <a:endParaRPr lang="en-US" sz="32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8E65A433-9276-40BB-9E49-ED7623036857}"/>
              </a:ext>
            </a:extLst>
          </p:cNvPr>
          <p:cNvPicPr>
            <a:picLocks noChangeAspect="1"/>
          </p:cNvPicPr>
          <p:nvPr/>
        </p:nvPicPr>
        <p:blipFill>
          <a:blip r:embed="rId2"/>
          <a:stretch>
            <a:fillRect/>
          </a:stretch>
        </p:blipFill>
        <p:spPr>
          <a:xfrm>
            <a:off x="-291780" y="3415749"/>
            <a:ext cx="4956545" cy="2786270"/>
          </a:xfrm>
          <a:prstGeom prst="rect">
            <a:avLst/>
          </a:prstGeom>
        </p:spPr>
      </p:pic>
      <p:sp>
        <p:nvSpPr>
          <p:cNvPr id="7" name="Oval 6">
            <a:extLst>
              <a:ext uri="{FF2B5EF4-FFF2-40B4-BE49-F238E27FC236}">
                <a16:creationId xmlns:a16="http://schemas.microsoft.com/office/drawing/2014/main" id="{6714BB45-5F86-4DD1-A802-272FBD0D4A55}"/>
              </a:ext>
            </a:extLst>
          </p:cNvPr>
          <p:cNvSpPr/>
          <p:nvPr/>
        </p:nvSpPr>
        <p:spPr>
          <a:xfrm rot="20480166">
            <a:off x="550360" y="388948"/>
            <a:ext cx="254687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FFFF00"/>
                </a:solidFill>
                <a:latin typeface="NikoshBAN" panose="02000000000000000000" pitchFamily="2" charset="0"/>
                <a:cs typeface="NikoshBAN" panose="02000000000000000000" pitchFamily="2" charset="0"/>
              </a:rPr>
              <a:t>আদর্শ পাঠ </a:t>
            </a:r>
            <a:endParaRPr lang="en-US" sz="3200" dirty="0">
              <a:solidFill>
                <a:srgbClr val="FFFF00"/>
              </a:solidFill>
              <a:latin typeface="NikoshBAN" panose="02000000000000000000" pitchFamily="2" charset="0"/>
              <a:cs typeface="NikoshBAN" panose="02000000000000000000" pitchFamily="2" charset="0"/>
            </a:endParaRPr>
          </a:p>
        </p:txBody>
      </p:sp>
      <p:pic>
        <p:nvPicPr>
          <p:cNvPr id="9" name="Picture 8" descr="ss reading.jpg">
            <a:extLst>
              <a:ext uri="{FF2B5EF4-FFF2-40B4-BE49-F238E27FC236}">
                <a16:creationId xmlns:a16="http://schemas.microsoft.com/office/drawing/2014/main" id="{BE9666F7-A93E-4A25-B7BB-4D247633EABA}"/>
              </a:ext>
            </a:extLst>
          </p:cNvPr>
          <p:cNvPicPr>
            <a:picLocks noChangeAspect="1"/>
          </p:cNvPicPr>
          <p:nvPr/>
        </p:nvPicPr>
        <p:blipFill>
          <a:blip r:embed="rId3" cstate="print"/>
          <a:stretch>
            <a:fillRect/>
          </a:stretch>
        </p:blipFill>
        <p:spPr>
          <a:xfrm>
            <a:off x="7790161" y="86230"/>
            <a:ext cx="3871752" cy="1467588"/>
          </a:xfrm>
          <a:prstGeom prst="ellipse">
            <a:avLst/>
          </a:prstGeom>
          <a:ln w="38100">
            <a:solidFill>
              <a:srgbClr val="FF0000"/>
            </a:solidFill>
          </a:ln>
        </p:spPr>
      </p:pic>
    </p:spTree>
    <p:extLst>
      <p:ext uri="{BB962C8B-B14F-4D97-AF65-F5344CB8AC3E}">
        <p14:creationId xmlns:p14="http://schemas.microsoft.com/office/powerpoint/2010/main" val="37242923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grpId="0" nodeType="clickEffect">
                                  <p:stCondLst>
                                    <p:cond delay="0"/>
                                  </p:stCondLst>
                                  <p:iterate type="lt">
                                    <p:tmPct val="50000"/>
                                  </p:iterate>
                                  <p:childTnLst>
                                    <p:set>
                                      <p:cBhvr>
                                        <p:cTn id="32" dur="1" fill="hold">
                                          <p:stCondLst>
                                            <p:cond delay="0"/>
                                          </p:stCondLst>
                                        </p:cTn>
                                        <p:tgtEl>
                                          <p:spTgt spid="2"/>
                                        </p:tgtEl>
                                        <p:attrNameLst>
                                          <p:attrName>style.visibility</p:attrName>
                                        </p:attrNameLst>
                                      </p:cBhvr>
                                      <p:to>
                                        <p:strVal val="visible"/>
                                      </p:to>
                                    </p:set>
                                    <p:set>
                                      <p:cBhvr>
                                        <p:cTn id="33" dur="455" fill="hold">
                                          <p:stCondLst>
                                            <p:cond delay="0"/>
                                          </p:stCondLst>
                                        </p:cTn>
                                        <p:tgtEl>
                                          <p:spTgt spid="2"/>
                                        </p:tgtEl>
                                        <p:attrNameLst>
                                          <p:attrName>style.rotation</p:attrName>
                                        </p:attrNameLst>
                                      </p:cBhvr>
                                      <p:to>
                                        <p:strVal val="-45.0"/>
                                      </p:to>
                                    </p:set>
                                    <p:anim calcmode="lin" valueType="num">
                                      <p:cBhvr>
                                        <p:cTn id="34"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C3902B-85C2-4C5F-B242-54123D3BC719}"/>
              </a:ext>
            </a:extLst>
          </p:cNvPr>
          <p:cNvSpPr txBox="1"/>
          <p:nvPr/>
        </p:nvSpPr>
        <p:spPr>
          <a:xfrm>
            <a:off x="596348" y="189273"/>
            <a:ext cx="4956313" cy="3046988"/>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আষাঢ় ও শ্রাবন মাস নিয়ে বর্ষা ঋতু।আকাশে তখন কালো মেঘের আনাগোনা।যখন তখন ঝম ঝম করে বৃষটি নামে।খালবিল পানিতে থই থই করে। ব্যাঙ ডাকে ঘ্যাঙর ঘ্যাং। কদম আর কেয়ার গন্ধে বাতাস ভরপুর থাকে। </a:t>
            </a:r>
            <a:endParaRPr lang="en-US" sz="3200"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9A20796D-62DA-46AB-AA27-176AE7CE365E}"/>
              </a:ext>
            </a:extLst>
          </p:cNvPr>
          <p:cNvSpPr/>
          <p:nvPr/>
        </p:nvSpPr>
        <p:spPr>
          <a:xfrm>
            <a:off x="6294785" y="3273287"/>
            <a:ext cx="5433389" cy="33262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sz="3200" dirty="0">
                <a:latin typeface="NikoshBAN" panose="02000000000000000000" pitchFamily="2" charset="0"/>
                <a:cs typeface="NikoshBAN" panose="02000000000000000000" pitchFamily="2" charset="0"/>
              </a:rPr>
              <a:t>ভাদ্র ও আশ্বিন মাস নিয়ে হয় শর ৎ। তখন নতুন ধানের শিষ বাতাসে দোলায়।এ সময় আকাশের রঙ হয়ে উঠে গাঢ় নীল তুলোর মত হালকা সাদা মেঘ ভেসে বেড়ায়। নদীর দ্বারে কাশফুলের দোলা লাগে। বাতাশে শিউলি ফুলের গন্ধ পাওয়া যায়।  </a:t>
            </a:r>
            <a:endParaRPr lang="en-US" sz="3200" dirty="0">
              <a:latin typeface="NikoshBAN" panose="02000000000000000000" pitchFamily="2" charset="0"/>
              <a:cs typeface="NikoshBAN" panose="02000000000000000000" pitchFamily="2" charset="0"/>
            </a:endParaRPr>
          </a:p>
        </p:txBody>
      </p:sp>
      <p:pic>
        <p:nvPicPr>
          <p:cNvPr id="1032" name="Picture 8" descr="বাংলা | 701854 | কালের কণ্ঠ | kalerkantho">
            <a:extLst>
              <a:ext uri="{FF2B5EF4-FFF2-40B4-BE49-F238E27FC236}">
                <a16:creationId xmlns:a16="http://schemas.microsoft.com/office/drawing/2014/main" id="{CE2280C2-49D5-417A-9954-62352D1F3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98" y="189273"/>
            <a:ext cx="6162198" cy="28057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ow to Draw a Scenery of Autumn Season for Beginners | শরৎ কালের দৃশ্য আঁকা  ছবি - YouTube">
            <a:extLst>
              <a:ext uri="{FF2B5EF4-FFF2-40B4-BE49-F238E27FC236}">
                <a16:creationId xmlns:a16="http://schemas.microsoft.com/office/drawing/2014/main" id="{53D1352A-C253-458E-B615-ED793C2DF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31" y="3464848"/>
            <a:ext cx="5255667" cy="294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92080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anim calcmode="lin" valueType="num">
                                      <p:cBhvr>
                                        <p:cTn id="15" dur="500" fill="hold"/>
                                        <p:tgtEl>
                                          <p:spTgt spid="1032"/>
                                        </p:tgtEl>
                                        <p:attrNameLst>
                                          <p:attrName>ppt_w</p:attrName>
                                        </p:attrNameLst>
                                      </p:cBhvr>
                                      <p:tavLst>
                                        <p:tav tm="0">
                                          <p:val>
                                            <p:fltVal val="0"/>
                                          </p:val>
                                        </p:tav>
                                        <p:tav tm="100000">
                                          <p:val>
                                            <p:strVal val="#ppt_w"/>
                                          </p:val>
                                        </p:tav>
                                      </p:tavLst>
                                    </p:anim>
                                    <p:anim calcmode="lin" valueType="num">
                                      <p:cBhvr>
                                        <p:cTn id="16" dur="500" fill="hold"/>
                                        <p:tgtEl>
                                          <p:spTgt spid="103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1036"/>
                                        </p:tgtEl>
                                        <p:attrNameLst>
                                          <p:attrName>style.visibility</p:attrName>
                                        </p:attrNameLst>
                                      </p:cBhvr>
                                      <p:to>
                                        <p:strVal val="visible"/>
                                      </p:to>
                                    </p:set>
                                    <p:animEffect transition="in" filter="fade">
                                      <p:cBhvr>
                                        <p:cTn id="21" dur="2000"/>
                                        <p:tgtEl>
                                          <p:spTgt spid="1036"/>
                                        </p:tgtEl>
                                      </p:cBhvr>
                                    </p:animEffect>
                                    <p:anim calcmode="lin" valueType="num">
                                      <p:cBhvr>
                                        <p:cTn id="22" dur="2000" fill="hold"/>
                                        <p:tgtEl>
                                          <p:spTgt spid="1036"/>
                                        </p:tgtEl>
                                        <p:attrNameLst>
                                          <p:attrName>style.rotation</p:attrName>
                                        </p:attrNameLst>
                                      </p:cBhvr>
                                      <p:tavLst>
                                        <p:tav tm="0">
                                          <p:val>
                                            <p:fltVal val="720"/>
                                          </p:val>
                                        </p:tav>
                                        <p:tav tm="100000">
                                          <p:val>
                                            <p:fltVal val="0"/>
                                          </p:val>
                                        </p:tav>
                                      </p:tavLst>
                                    </p:anim>
                                    <p:anim calcmode="lin" valueType="num">
                                      <p:cBhvr>
                                        <p:cTn id="23" dur="2000" fill="hold"/>
                                        <p:tgtEl>
                                          <p:spTgt spid="1036"/>
                                        </p:tgtEl>
                                        <p:attrNameLst>
                                          <p:attrName>ppt_h</p:attrName>
                                        </p:attrNameLst>
                                      </p:cBhvr>
                                      <p:tavLst>
                                        <p:tav tm="0">
                                          <p:val>
                                            <p:fltVal val="0"/>
                                          </p:val>
                                        </p:tav>
                                        <p:tav tm="100000">
                                          <p:val>
                                            <p:strVal val="#ppt_h"/>
                                          </p:val>
                                        </p:tav>
                                      </p:tavLst>
                                    </p:anim>
                                    <p:anim calcmode="lin" valueType="num">
                                      <p:cBhvr>
                                        <p:cTn id="24" dur="2000" fill="hold"/>
                                        <p:tgtEl>
                                          <p:spTgt spid="1036"/>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grpId="0" nodeType="clickEffect">
                                  <p:stCondLst>
                                    <p:cond delay="0"/>
                                  </p:stCondLst>
                                  <p:iterate type="lt">
                                    <p:tmPct val="50000"/>
                                  </p:iterate>
                                  <p:childTnLst>
                                    <p:set>
                                      <p:cBhvr>
                                        <p:cTn id="28" dur="1" fill="hold">
                                          <p:stCondLst>
                                            <p:cond delay="0"/>
                                          </p:stCondLst>
                                        </p:cTn>
                                        <p:tgtEl>
                                          <p:spTgt spid="5"/>
                                        </p:tgtEl>
                                        <p:attrNameLst>
                                          <p:attrName>style.visibility</p:attrName>
                                        </p:attrNameLst>
                                      </p:cBhvr>
                                      <p:to>
                                        <p:strVal val="visible"/>
                                      </p:to>
                                    </p:set>
                                    <p:set>
                                      <p:cBhvr>
                                        <p:cTn id="29" dur="455" fill="hold">
                                          <p:stCondLst>
                                            <p:cond delay="0"/>
                                          </p:stCondLst>
                                        </p:cTn>
                                        <p:tgtEl>
                                          <p:spTgt spid="5"/>
                                        </p:tgtEl>
                                        <p:attrNameLst>
                                          <p:attrName>style.rotation</p:attrName>
                                        </p:attrNameLst>
                                      </p:cBhvr>
                                      <p:to>
                                        <p:strVal val="-45.0"/>
                                      </p:to>
                                    </p:set>
                                    <p:anim calcmode="lin" valueType="num">
                                      <p:cBhvr>
                                        <p:cTn id="30"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হেমন্ত – Mukto Bongo">
            <a:extLst>
              <a:ext uri="{FF2B5EF4-FFF2-40B4-BE49-F238E27FC236}">
                <a16:creationId xmlns:a16="http://schemas.microsoft.com/office/drawing/2014/main" id="{6A11060D-9018-4DE1-AA15-EBEAB0FD6D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96" y="294447"/>
            <a:ext cx="4134678" cy="2355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86FA4C-B58B-44D1-86E2-FD9A4AC5DA0E}"/>
              </a:ext>
            </a:extLst>
          </p:cNvPr>
          <p:cNvSpPr txBox="1"/>
          <p:nvPr/>
        </p:nvSpPr>
        <p:spPr>
          <a:xfrm>
            <a:off x="4585252" y="768626"/>
            <a:ext cx="6917635" cy="1815882"/>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কার্তিক ও অগ্রাহায়ন মাস মিলে হেমন্ত ঋতু।তখন মাঠে মাঠে ধান পাকে।ঘরে ঘরে নতুন চালের পিঠে পায়েস তৈরির উৎসব হয়।এই উৎসব কে বলে নবান্ন। এ সময় একটু একটু ঠাণ্ডা পড়তে থাকে। সকালে ঘাসের ডগায় হালকা শিশির জমে। </a:t>
            </a:r>
            <a:endParaRPr lang="en-US" sz="28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DDDF1F1B-ED20-4430-8F6A-F10401A762AC}"/>
              </a:ext>
            </a:extLst>
          </p:cNvPr>
          <p:cNvSpPr txBox="1"/>
          <p:nvPr/>
        </p:nvSpPr>
        <p:spPr>
          <a:xfrm>
            <a:off x="410817" y="3193774"/>
            <a:ext cx="5075583" cy="2308324"/>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পৌষ ও মাঘ মাস  নিয়ে শীত  ঋতু। এ সময় খেজুরের রস ও গুড় পাওয়া যায়। ঘরে ঘরে পিঠা পুলি খাওয়ার দুম পড়ে যায়।চার পাশ ঢাকা থাকে ঘন কুয়াশায়। সকালে গাছপালা আর ঘাসের ডগায় বেশ শিশির জমে। শীতের শেষদিকে শুরু হয় গাছ থেকে পাতা ঝরা। </a:t>
            </a:r>
            <a:endParaRPr lang="en-US" sz="2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B69561B-1AB4-41B3-B56A-6058DFB6A86E}"/>
              </a:ext>
            </a:extLst>
          </p:cNvPr>
          <p:cNvSpPr txBox="1"/>
          <p:nvPr/>
        </p:nvSpPr>
        <p:spPr>
          <a:xfrm>
            <a:off x="5791200" y="4797287"/>
            <a:ext cx="5711687" cy="1569660"/>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ফাল্গুন ও চৈত্রমাস মিলে বসন্ত ঋতু ।এ সময় প্রকৃতি নতুন রুপে সাজে। নানান ফুলে ভ্রা থাকে গাছ।শাখায় শাখায় পাখি গান করে। কুকিলের গানের সুরে মন ভরে যায়। বসন্তকে বলা হয় ঋতুর রাজা। </a:t>
            </a:r>
            <a:endParaRPr lang="en-US" sz="2400" dirty="0">
              <a:latin typeface="NikoshBAN" panose="02000000000000000000" pitchFamily="2" charset="0"/>
              <a:cs typeface="NikoshBAN" panose="02000000000000000000" pitchFamily="2" charset="0"/>
            </a:endParaRPr>
          </a:p>
        </p:txBody>
      </p:sp>
      <p:pic>
        <p:nvPicPr>
          <p:cNvPr id="4100" name="Picture 4" descr="How to draw easy scenery of Winter season || শীত কালের দৃশ্য || Winter  season Scenery - YouTube">
            <a:extLst>
              <a:ext uri="{FF2B5EF4-FFF2-40B4-BE49-F238E27FC236}">
                <a16:creationId xmlns:a16="http://schemas.microsoft.com/office/drawing/2014/main" id="{51A49048-A38D-4529-B8AB-6191F5979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401" y="2747736"/>
            <a:ext cx="5443886" cy="18158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প্রিয় | ইন্টারনেট লাইফ">
            <a:extLst>
              <a:ext uri="{FF2B5EF4-FFF2-40B4-BE49-F238E27FC236}">
                <a16:creationId xmlns:a16="http://schemas.microsoft.com/office/drawing/2014/main" id="{07EC954E-B4D9-403F-8855-484F6A7E1A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307" y="5216762"/>
            <a:ext cx="398704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432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by="(-#ppt_w*2)" calcmode="lin" valueType="num">
                                      <p:cBhvr rctx="PPT">
                                        <p:cTn id="25" dur="500" autoRev="1" fill="hold">
                                          <p:stCondLst>
                                            <p:cond delay="0"/>
                                          </p:stCondLst>
                                        </p:cTn>
                                        <p:tgtEl>
                                          <p:spTgt spid="3"/>
                                        </p:tgtEl>
                                        <p:attrNameLst>
                                          <p:attrName>ppt_w</p:attrName>
                                        </p:attrNameLst>
                                      </p:cBhvr>
                                    </p:anim>
                                    <p:anim by="(#ppt_w*0.50)" calcmode="lin" valueType="num">
                                      <p:cBhvr>
                                        <p:cTn id="26" dur="500" decel="50000" autoRev="1" fill="hold">
                                          <p:stCondLst>
                                            <p:cond delay="0"/>
                                          </p:stCondLst>
                                        </p:cTn>
                                        <p:tgtEl>
                                          <p:spTgt spid="3"/>
                                        </p:tgtEl>
                                        <p:attrNameLst>
                                          <p:attrName>ppt_x</p:attrName>
                                        </p:attrNameLst>
                                      </p:cBhvr>
                                    </p:anim>
                                    <p:anim from="(-#ppt_h/2)" to="(#ppt_y)" calcmode="lin" valueType="num">
                                      <p:cBhvr>
                                        <p:cTn id="27" dur="1000" fill="hold">
                                          <p:stCondLst>
                                            <p:cond delay="0"/>
                                          </p:stCondLst>
                                        </p:cTn>
                                        <p:tgtEl>
                                          <p:spTgt spid="3"/>
                                        </p:tgtEl>
                                        <p:attrNameLst>
                                          <p:attrName>ppt_y</p:attrName>
                                        </p:attrNameLst>
                                      </p:cBhvr>
                                    </p:anim>
                                    <p:animRot by="21600000">
                                      <p:cBhvr>
                                        <p:cTn id="28" dur="1000" fill="hold">
                                          <p:stCondLst>
                                            <p:cond delay="0"/>
                                          </p:stCondLst>
                                        </p:cTn>
                                        <p:tgtEl>
                                          <p:spTgt spid="3"/>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fade">
                                      <p:cBhvr>
                                        <p:cTn id="33" dur="2000"/>
                                        <p:tgtEl>
                                          <p:spTgt spid="4100"/>
                                        </p:tgtEl>
                                      </p:cBhvr>
                                    </p:animEffect>
                                    <p:anim calcmode="lin" valueType="num">
                                      <p:cBhvr>
                                        <p:cTn id="34" dur="2000" fill="hold"/>
                                        <p:tgtEl>
                                          <p:spTgt spid="4100"/>
                                        </p:tgtEl>
                                        <p:attrNameLst>
                                          <p:attrName>style.rotation</p:attrName>
                                        </p:attrNameLst>
                                      </p:cBhvr>
                                      <p:tavLst>
                                        <p:tav tm="0">
                                          <p:val>
                                            <p:fltVal val="720"/>
                                          </p:val>
                                        </p:tav>
                                        <p:tav tm="100000">
                                          <p:val>
                                            <p:fltVal val="0"/>
                                          </p:val>
                                        </p:tav>
                                      </p:tavLst>
                                    </p:anim>
                                    <p:anim calcmode="lin" valueType="num">
                                      <p:cBhvr>
                                        <p:cTn id="35" dur="2000" fill="hold"/>
                                        <p:tgtEl>
                                          <p:spTgt spid="4100"/>
                                        </p:tgtEl>
                                        <p:attrNameLst>
                                          <p:attrName>ppt_h</p:attrName>
                                        </p:attrNameLst>
                                      </p:cBhvr>
                                      <p:tavLst>
                                        <p:tav tm="0">
                                          <p:val>
                                            <p:fltVal val="0"/>
                                          </p:val>
                                        </p:tav>
                                        <p:tav tm="100000">
                                          <p:val>
                                            <p:strVal val="#ppt_h"/>
                                          </p:val>
                                        </p:tav>
                                      </p:tavLst>
                                    </p:anim>
                                    <p:anim calcmode="lin" valueType="num">
                                      <p:cBhvr>
                                        <p:cTn id="36" dur="2000" fill="hold"/>
                                        <p:tgtEl>
                                          <p:spTgt spid="410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230</TotalTime>
  <Words>565</Words>
  <Application>Microsoft Office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 Unicode MS</vt:lpstr>
      <vt:lpstr>Arial</vt:lpstr>
      <vt:lpstr>NikoshBAN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60</cp:revision>
  <dcterms:created xsi:type="dcterms:W3CDTF">2021-07-02T15:40:29Z</dcterms:created>
  <dcterms:modified xsi:type="dcterms:W3CDTF">2021-07-11T06:20:03Z</dcterms:modified>
</cp:coreProperties>
</file>