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9" r:id="rId4"/>
    <p:sldId id="273" r:id="rId5"/>
    <p:sldId id="266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9" r:id="rId14"/>
    <p:sldId id="283" r:id="rId15"/>
    <p:sldId id="284" r:id="rId16"/>
    <p:sldId id="285" r:id="rId17"/>
    <p:sldId id="286" r:id="rId18"/>
    <p:sldId id="287" r:id="rId19"/>
    <p:sldId id="288" r:id="rId20"/>
    <p:sldId id="290" r:id="rId21"/>
    <p:sldId id="26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4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0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0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0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7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8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7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D75DF-2884-4386-B522-CCFEA28E0F71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E2A7-FFED-41EC-B6B9-15AAA68D7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2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780D61C-C4B1-46F9-8D54-B5ED6DA464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512" y="1435348"/>
            <a:ext cx="6323723" cy="421713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28531" y="432232"/>
            <a:ext cx="9044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 মাল্টিমিডিয়া ক্লাস রুমে সবাইকে স্বাগত </a:t>
            </a:r>
            <a:endParaRPr lang="en-US" sz="44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3915" y="198557"/>
            <a:ext cx="11807686" cy="6447966"/>
            <a:chOff x="163915" y="198557"/>
            <a:chExt cx="11807686" cy="644796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915" y="198557"/>
              <a:ext cx="11807686" cy="644796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70" b="89655" l="4138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7332" y="2623845"/>
              <a:ext cx="2762250" cy="165735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63915" y="441305"/>
            <a:ext cx="11807686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আজকের মাল্টিমিডিয়া ক্লাস রুমে সবাইকে স্বাগতম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5" y="1435348"/>
            <a:ext cx="4434508" cy="25581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89">
            <a:extLst>
              <a:ext uri="{FF2B5EF4-FFF2-40B4-BE49-F238E27FC236}">
                <a16:creationId xmlns:a16="http://schemas.microsoft.com/office/drawing/2014/main" id="{37A9DB0E-3BAD-492E-AD43-06C4C68F14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2" r="13750"/>
          <a:stretch/>
        </p:blipFill>
        <p:spPr bwMode="auto">
          <a:xfrm>
            <a:off x="359764" y="4102504"/>
            <a:ext cx="4555529" cy="2311055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28942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022640" y="441503"/>
            <a:ext cx="5860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একক কাজ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9897" y="4568150"/>
            <a:ext cx="10724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চিত্রের কাঠির সংখ্যার তালিকা তৈরি কর এবং পরবর্তী চিত্র তৈরি করে কাঠির সংখ্যা নির্ণয় কর। 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70464" y="2092071"/>
            <a:ext cx="7051071" cy="2045461"/>
            <a:chOff x="2655963" y="2181857"/>
            <a:chExt cx="7051071" cy="2045461"/>
          </a:xfrm>
        </p:grpSpPr>
        <p:sp>
          <p:nvSpPr>
            <p:cNvPr id="8" name="Rectangle 7"/>
            <p:cNvSpPr/>
            <p:nvPr/>
          </p:nvSpPr>
          <p:spPr>
            <a:xfrm>
              <a:off x="2810242" y="2245957"/>
              <a:ext cx="859457" cy="117784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137906" y="2185520"/>
              <a:ext cx="1797908" cy="1214650"/>
              <a:chOff x="3154907" y="777922"/>
              <a:chExt cx="1223750" cy="586854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154907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766782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673755" y="2181857"/>
              <a:ext cx="2763542" cy="1214650"/>
              <a:chOff x="4617493" y="777922"/>
              <a:chExt cx="1851547" cy="58685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617493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>
                <a:off x="5841243" y="777922"/>
                <a:ext cx="627797" cy="58685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655963" y="3642543"/>
              <a:ext cx="705107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চিত্র ১     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চিত্র ২                  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চিত্র ৩       </a:t>
              </a:r>
              <a:r>
                <a:rPr lang="bn-IN" dirty="0"/>
                <a:t>     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140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78345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51296" y="262528"/>
            <a:ext cx="11840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এসো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জ্যামিতিক প্যাটার্নের বীজগাণিতিক রাশি নির্ণয়ের চেষ্টা করি 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D6F92D-E8EF-41ED-A34A-625BFA1E3273}"/>
              </a:ext>
            </a:extLst>
          </p:cNvPr>
          <p:cNvCxnSpPr/>
          <p:nvPr/>
        </p:nvCxnSpPr>
        <p:spPr>
          <a:xfrm flipH="1">
            <a:off x="595562" y="1481825"/>
            <a:ext cx="517072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C846D6-5FAF-42BD-88E1-5104161EEB0E}"/>
              </a:ext>
            </a:extLst>
          </p:cNvPr>
          <p:cNvCxnSpPr/>
          <p:nvPr/>
        </p:nvCxnSpPr>
        <p:spPr>
          <a:xfrm flipH="1" flipV="1">
            <a:off x="1128842" y="1470939"/>
            <a:ext cx="522516" cy="9252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B4B40D-6FC3-4E7E-B30F-E77CCF35735F}"/>
              </a:ext>
            </a:extLst>
          </p:cNvPr>
          <p:cNvCxnSpPr/>
          <p:nvPr/>
        </p:nvCxnSpPr>
        <p:spPr>
          <a:xfrm>
            <a:off x="582159" y="2385339"/>
            <a:ext cx="10691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D6F92D-E8EF-41ED-A34A-625BFA1E3273}"/>
              </a:ext>
            </a:extLst>
          </p:cNvPr>
          <p:cNvCxnSpPr/>
          <p:nvPr/>
        </p:nvCxnSpPr>
        <p:spPr>
          <a:xfrm flipH="1">
            <a:off x="4664497" y="1434345"/>
            <a:ext cx="517072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846D6-5FAF-42BD-88E1-5104161EEB0E}"/>
              </a:ext>
            </a:extLst>
          </p:cNvPr>
          <p:cNvCxnSpPr/>
          <p:nvPr/>
        </p:nvCxnSpPr>
        <p:spPr>
          <a:xfrm flipH="1" flipV="1">
            <a:off x="5177167" y="1451545"/>
            <a:ext cx="565018" cy="907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B4B40D-6FC3-4E7E-B30F-E77CCF35735F}"/>
              </a:ext>
            </a:extLst>
          </p:cNvPr>
          <p:cNvCxnSpPr/>
          <p:nvPr/>
        </p:nvCxnSpPr>
        <p:spPr>
          <a:xfrm flipV="1">
            <a:off x="4669329" y="2325479"/>
            <a:ext cx="1093477" cy="1393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DD6F92D-E8EF-41ED-A34A-625BFA1E3273}"/>
              </a:ext>
            </a:extLst>
          </p:cNvPr>
          <p:cNvCxnSpPr/>
          <p:nvPr/>
        </p:nvCxnSpPr>
        <p:spPr>
          <a:xfrm flipH="1">
            <a:off x="1931000" y="1457611"/>
            <a:ext cx="517072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C846D6-5FAF-42BD-88E1-5104161EEB0E}"/>
              </a:ext>
            </a:extLst>
          </p:cNvPr>
          <p:cNvCxnSpPr/>
          <p:nvPr/>
        </p:nvCxnSpPr>
        <p:spPr>
          <a:xfrm flipH="1" flipV="1">
            <a:off x="2460155" y="1452168"/>
            <a:ext cx="522516" cy="9252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CB4B40D-6FC3-4E7E-B30F-E77CCF35735F}"/>
              </a:ext>
            </a:extLst>
          </p:cNvPr>
          <p:cNvCxnSpPr/>
          <p:nvPr/>
        </p:nvCxnSpPr>
        <p:spPr>
          <a:xfrm>
            <a:off x="1938079" y="2370301"/>
            <a:ext cx="10691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D6F92D-E8EF-41ED-A34A-625BFA1E3273}"/>
              </a:ext>
            </a:extLst>
          </p:cNvPr>
          <p:cNvCxnSpPr/>
          <p:nvPr/>
        </p:nvCxnSpPr>
        <p:spPr>
          <a:xfrm flipH="1">
            <a:off x="3240786" y="1438275"/>
            <a:ext cx="517072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C846D6-5FAF-42BD-88E1-5104161EEB0E}"/>
              </a:ext>
            </a:extLst>
          </p:cNvPr>
          <p:cNvCxnSpPr/>
          <p:nvPr/>
        </p:nvCxnSpPr>
        <p:spPr>
          <a:xfrm flipH="1" flipV="1">
            <a:off x="3769941" y="1456291"/>
            <a:ext cx="522516" cy="9252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B4B40D-6FC3-4E7E-B30F-E77CCF35735F}"/>
              </a:ext>
            </a:extLst>
          </p:cNvPr>
          <p:cNvCxnSpPr/>
          <p:nvPr/>
        </p:nvCxnSpPr>
        <p:spPr>
          <a:xfrm>
            <a:off x="3222217" y="2374453"/>
            <a:ext cx="1071281" cy="108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D6F92D-E8EF-41ED-A34A-625BFA1E3273}"/>
              </a:ext>
            </a:extLst>
          </p:cNvPr>
          <p:cNvCxnSpPr/>
          <p:nvPr/>
        </p:nvCxnSpPr>
        <p:spPr>
          <a:xfrm flipH="1">
            <a:off x="6047809" y="1398581"/>
            <a:ext cx="517072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6C846D6-5FAF-42BD-88E1-5104161EEB0E}"/>
              </a:ext>
            </a:extLst>
          </p:cNvPr>
          <p:cNvCxnSpPr/>
          <p:nvPr/>
        </p:nvCxnSpPr>
        <p:spPr>
          <a:xfrm flipH="1" flipV="1">
            <a:off x="6550680" y="1418067"/>
            <a:ext cx="543142" cy="8754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CB4B40D-6FC3-4E7E-B30F-E77CCF35735F}"/>
              </a:ext>
            </a:extLst>
          </p:cNvPr>
          <p:cNvCxnSpPr/>
          <p:nvPr/>
        </p:nvCxnSpPr>
        <p:spPr>
          <a:xfrm>
            <a:off x="6047809" y="2293495"/>
            <a:ext cx="10691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E61EDFC-8DDC-4464-A03E-5539B1F672B3}"/>
              </a:ext>
            </a:extLst>
          </p:cNvPr>
          <p:cNvSpPr/>
          <p:nvPr/>
        </p:nvSpPr>
        <p:spPr>
          <a:xfrm>
            <a:off x="602814" y="2580949"/>
            <a:ext cx="1039588" cy="4463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2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/>
              </a:rPr>
              <a:t></a:t>
            </a:r>
            <a:r>
              <a:rPr lang="bn-IN" sz="2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/>
              </a:rPr>
              <a:t>১</a:t>
            </a:r>
            <a:endParaRPr lang="en-US" sz="28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E61EDFC-8DDC-4464-A03E-5539B1F672B3}"/>
              </a:ext>
            </a:extLst>
          </p:cNvPr>
          <p:cNvSpPr/>
          <p:nvPr/>
        </p:nvSpPr>
        <p:spPr>
          <a:xfrm>
            <a:off x="2026560" y="2542751"/>
            <a:ext cx="1039588" cy="4463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/>
              </a:rPr>
              <a:t></a:t>
            </a:r>
            <a:r>
              <a:rPr lang="en-US" sz="28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  <a:sym typeface="Symbol"/>
              </a:rPr>
              <a:t>২</a:t>
            </a:r>
            <a:endParaRPr lang="en-US" sz="28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61EDFC-8DDC-4464-A03E-5539B1F672B3}"/>
              </a:ext>
            </a:extLst>
          </p:cNvPr>
          <p:cNvSpPr/>
          <p:nvPr/>
        </p:nvSpPr>
        <p:spPr>
          <a:xfrm>
            <a:off x="3378177" y="2528287"/>
            <a:ext cx="1039588" cy="4463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3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61EDFC-8DDC-4464-A03E-5539B1F672B3}"/>
              </a:ext>
            </a:extLst>
          </p:cNvPr>
          <p:cNvSpPr/>
          <p:nvPr/>
        </p:nvSpPr>
        <p:spPr>
          <a:xfrm>
            <a:off x="4766353" y="2503434"/>
            <a:ext cx="1039588" cy="4463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4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E61EDFC-8DDC-4464-A03E-5539B1F672B3}"/>
              </a:ext>
            </a:extLst>
          </p:cNvPr>
          <p:cNvSpPr/>
          <p:nvPr/>
        </p:nvSpPr>
        <p:spPr>
          <a:xfrm>
            <a:off x="6268677" y="2455714"/>
            <a:ext cx="1039588" cy="4463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5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61EDFC-8DDC-4464-A03E-5539B1F672B3}"/>
              </a:ext>
            </a:extLst>
          </p:cNvPr>
          <p:cNvSpPr/>
          <p:nvPr/>
        </p:nvSpPr>
        <p:spPr>
          <a:xfrm>
            <a:off x="7904573" y="2434862"/>
            <a:ext cx="1039588" cy="4463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2136" y="1563393"/>
            <a:ext cx="3834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কাটির সংখ্যা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  <a:sym typeface="Symbol"/>
              </a:rPr>
              <a:t> </a:t>
            </a:r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  <a:sym typeface="Symbol"/>
              </a:rPr>
              <a:t></a:t>
            </a:r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  <a:sym typeface="Symbol"/>
              </a:rPr>
              <a:t> 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  <a:sym typeface="Symbol"/>
              </a:rPr>
              <a:t>ত্রিভুজের সংখ্যা 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98443" y="3299739"/>
            <a:ext cx="952503" cy="925289"/>
            <a:chOff x="827150" y="3500345"/>
            <a:chExt cx="952503" cy="925289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9081E1-AF3E-4241-993E-006EA57E82E9}"/>
                </a:ext>
              </a:extLst>
            </p:cNvPr>
            <p:cNvCxnSpPr/>
            <p:nvPr/>
          </p:nvCxnSpPr>
          <p:spPr>
            <a:xfrm>
              <a:off x="827150" y="3500345"/>
              <a:ext cx="952503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C4B6F77-F3F9-4B20-A0F8-F4AF857F070A}"/>
                </a:ext>
              </a:extLst>
            </p:cNvPr>
            <p:cNvCxnSpPr/>
            <p:nvPr/>
          </p:nvCxnSpPr>
          <p:spPr>
            <a:xfrm rot="5400000">
              <a:off x="380832" y="3962991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68256BB-7603-4D6D-B426-06F5959A603D}"/>
                </a:ext>
              </a:extLst>
            </p:cNvPr>
            <p:cNvCxnSpPr/>
            <p:nvPr/>
          </p:nvCxnSpPr>
          <p:spPr>
            <a:xfrm rot="16200000">
              <a:off x="1289793" y="3962989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22AD202-CA86-459A-B7E0-10207D06156A}"/>
                </a:ext>
              </a:extLst>
            </p:cNvPr>
            <p:cNvCxnSpPr/>
            <p:nvPr/>
          </p:nvCxnSpPr>
          <p:spPr>
            <a:xfrm rot="10800000">
              <a:off x="827150" y="4425633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009432" y="3236672"/>
            <a:ext cx="952503" cy="925289"/>
            <a:chOff x="827150" y="3500345"/>
            <a:chExt cx="952503" cy="925289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69081E1-AF3E-4241-993E-006EA57E82E9}"/>
                </a:ext>
              </a:extLst>
            </p:cNvPr>
            <p:cNvCxnSpPr/>
            <p:nvPr/>
          </p:nvCxnSpPr>
          <p:spPr>
            <a:xfrm>
              <a:off x="827150" y="3500345"/>
              <a:ext cx="952503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C4B6F77-F3F9-4B20-A0F8-F4AF857F070A}"/>
                </a:ext>
              </a:extLst>
            </p:cNvPr>
            <p:cNvCxnSpPr/>
            <p:nvPr/>
          </p:nvCxnSpPr>
          <p:spPr>
            <a:xfrm rot="5400000">
              <a:off x="380832" y="3962991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68256BB-7603-4D6D-B426-06F5959A603D}"/>
                </a:ext>
              </a:extLst>
            </p:cNvPr>
            <p:cNvCxnSpPr/>
            <p:nvPr/>
          </p:nvCxnSpPr>
          <p:spPr>
            <a:xfrm rot="16200000">
              <a:off x="1289793" y="3962989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22AD202-CA86-459A-B7E0-10207D06156A}"/>
                </a:ext>
              </a:extLst>
            </p:cNvPr>
            <p:cNvCxnSpPr/>
            <p:nvPr/>
          </p:nvCxnSpPr>
          <p:spPr>
            <a:xfrm rot="10800000">
              <a:off x="827150" y="4425633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402840" y="3236672"/>
            <a:ext cx="952503" cy="925289"/>
            <a:chOff x="827150" y="3500345"/>
            <a:chExt cx="952503" cy="925289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69081E1-AF3E-4241-993E-006EA57E82E9}"/>
                </a:ext>
              </a:extLst>
            </p:cNvPr>
            <p:cNvCxnSpPr/>
            <p:nvPr/>
          </p:nvCxnSpPr>
          <p:spPr>
            <a:xfrm>
              <a:off x="827150" y="3500345"/>
              <a:ext cx="952503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C4B6F77-F3F9-4B20-A0F8-F4AF857F070A}"/>
                </a:ext>
              </a:extLst>
            </p:cNvPr>
            <p:cNvCxnSpPr/>
            <p:nvPr/>
          </p:nvCxnSpPr>
          <p:spPr>
            <a:xfrm rot="5400000">
              <a:off x="380832" y="3962991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68256BB-7603-4D6D-B426-06F5959A603D}"/>
                </a:ext>
              </a:extLst>
            </p:cNvPr>
            <p:cNvCxnSpPr/>
            <p:nvPr/>
          </p:nvCxnSpPr>
          <p:spPr>
            <a:xfrm rot="16200000">
              <a:off x="1289793" y="3962989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22AD202-CA86-459A-B7E0-10207D06156A}"/>
                </a:ext>
              </a:extLst>
            </p:cNvPr>
            <p:cNvCxnSpPr/>
            <p:nvPr/>
          </p:nvCxnSpPr>
          <p:spPr>
            <a:xfrm rot="10800000">
              <a:off x="827150" y="4425633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875154" y="3239879"/>
            <a:ext cx="952503" cy="925289"/>
            <a:chOff x="827150" y="3500345"/>
            <a:chExt cx="952503" cy="925289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69081E1-AF3E-4241-993E-006EA57E82E9}"/>
                </a:ext>
              </a:extLst>
            </p:cNvPr>
            <p:cNvCxnSpPr/>
            <p:nvPr/>
          </p:nvCxnSpPr>
          <p:spPr>
            <a:xfrm>
              <a:off x="827150" y="3500345"/>
              <a:ext cx="952503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C4B6F77-F3F9-4B20-A0F8-F4AF857F070A}"/>
                </a:ext>
              </a:extLst>
            </p:cNvPr>
            <p:cNvCxnSpPr/>
            <p:nvPr/>
          </p:nvCxnSpPr>
          <p:spPr>
            <a:xfrm rot="5400000">
              <a:off x="380832" y="3962991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68256BB-7603-4D6D-B426-06F5959A603D}"/>
                </a:ext>
              </a:extLst>
            </p:cNvPr>
            <p:cNvCxnSpPr/>
            <p:nvPr/>
          </p:nvCxnSpPr>
          <p:spPr>
            <a:xfrm rot="16200000">
              <a:off x="1289793" y="3962989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222AD202-CA86-459A-B7E0-10207D06156A}"/>
                </a:ext>
              </a:extLst>
            </p:cNvPr>
            <p:cNvCxnSpPr/>
            <p:nvPr/>
          </p:nvCxnSpPr>
          <p:spPr>
            <a:xfrm rot="10800000">
              <a:off x="827150" y="4425633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C4896816-6934-4588-8DF6-0A8807865CAF}"/>
              </a:ext>
            </a:extLst>
          </p:cNvPr>
          <p:cNvSpPr/>
          <p:nvPr/>
        </p:nvSpPr>
        <p:spPr>
          <a:xfrm>
            <a:off x="526979" y="4381091"/>
            <a:ext cx="955878" cy="44631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৪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১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4896816-6934-4588-8DF6-0A8807865CAF}"/>
              </a:ext>
            </a:extLst>
          </p:cNvPr>
          <p:cNvSpPr/>
          <p:nvPr/>
        </p:nvSpPr>
        <p:spPr>
          <a:xfrm>
            <a:off x="1950945" y="4381091"/>
            <a:ext cx="955878" cy="44631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4896816-6934-4588-8DF6-0A8807865CAF}"/>
              </a:ext>
            </a:extLst>
          </p:cNvPr>
          <p:cNvSpPr/>
          <p:nvPr/>
        </p:nvSpPr>
        <p:spPr>
          <a:xfrm>
            <a:off x="3405678" y="4405679"/>
            <a:ext cx="955878" cy="44631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৩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4896816-6934-4588-8DF6-0A8807865CAF}"/>
              </a:ext>
            </a:extLst>
          </p:cNvPr>
          <p:cNvSpPr/>
          <p:nvPr/>
        </p:nvSpPr>
        <p:spPr>
          <a:xfrm>
            <a:off x="4860411" y="4409710"/>
            <a:ext cx="955878" cy="44631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৪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4896816-6934-4588-8DF6-0A8807865CAF}"/>
              </a:ext>
            </a:extLst>
          </p:cNvPr>
          <p:cNvSpPr/>
          <p:nvPr/>
        </p:nvSpPr>
        <p:spPr>
          <a:xfrm>
            <a:off x="6281721" y="4405679"/>
            <a:ext cx="955878" cy="44631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৪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৫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299751" y="3225400"/>
            <a:ext cx="952503" cy="925289"/>
            <a:chOff x="827150" y="3500345"/>
            <a:chExt cx="952503" cy="92528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69081E1-AF3E-4241-993E-006EA57E82E9}"/>
                </a:ext>
              </a:extLst>
            </p:cNvPr>
            <p:cNvCxnSpPr/>
            <p:nvPr/>
          </p:nvCxnSpPr>
          <p:spPr>
            <a:xfrm>
              <a:off x="827150" y="3500345"/>
              <a:ext cx="952503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C4B6F77-F3F9-4B20-A0F8-F4AF857F070A}"/>
                </a:ext>
              </a:extLst>
            </p:cNvPr>
            <p:cNvCxnSpPr/>
            <p:nvPr/>
          </p:nvCxnSpPr>
          <p:spPr>
            <a:xfrm rot="5400000">
              <a:off x="380832" y="3962991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68256BB-7603-4D6D-B426-06F5959A603D}"/>
                </a:ext>
              </a:extLst>
            </p:cNvPr>
            <p:cNvCxnSpPr/>
            <p:nvPr/>
          </p:nvCxnSpPr>
          <p:spPr>
            <a:xfrm rot="16200000">
              <a:off x="1289793" y="3962989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22AD202-CA86-459A-B7E0-10207D06156A}"/>
                </a:ext>
              </a:extLst>
            </p:cNvPr>
            <p:cNvCxnSpPr/>
            <p:nvPr/>
          </p:nvCxnSpPr>
          <p:spPr>
            <a:xfrm rot="10800000">
              <a:off x="827150" y="4425633"/>
              <a:ext cx="925287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C4896816-6934-4588-8DF6-0A8807865CAF}"/>
              </a:ext>
            </a:extLst>
          </p:cNvPr>
          <p:cNvSpPr/>
          <p:nvPr/>
        </p:nvSpPr>
        <p:spPr>
          <a:xfrm>
            <a:off x="7946428" y="4384424"/>
            <a:ext cx="955878" cy="44631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৪ক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1785105" y="5013373"/>
            <a:ext cx="1133846" cy="1143000"/>
            <a:chOff x="2065550" y="4245903"/>
            <a:chExt cx="1133846" cy="114300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A8BE6EB-DD56-40A5-9616-47C022F4F409}"/>
                </a:ext>
              </a:extLst>
            </p:cNvPr>
            <p:cNvCxnSpPr/>
            <p:nvPr/>
          </p:nvCxnSpPr>
          <p:spPr>
            <a:xfrm>
              <a:off x="3179807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54E3C763-632B-4EFB-AA93-D0DD98CDCC43}"/>
                </a:ext>
              </a:extLst>
            </p:cNvPr>
            <p:cNvCxnSpPr/>
            <p:nvPr/>
          </p:nvCxnSpPr>
          <p:spPr>
            <a:xfrm flipV="1">
              <a:off x="2578912" y="5141301"/>
              <a:ext cx="620484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3136CD2-E6FD-446B-9DC2-ECB595EE7FE5}"/>
                </a:ext>
              </a:extLst>
            </p:cNvPr>
            <p:cNvCxnSpPr/>
            <p:nvPr/>
          </p:nvCxnSpPr>
          <p:spPr>
            <a:xfrm flipV="1">
              <a:off x="2071128" y="4245903"/>
              <a:ext cx="575089" cy="227216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0F597B8-E58E-4C1C-B046-F6E1CAF8DC87}"/>
                </a:ext>
              </a:extLst>
            </p:cNvPr>
            <p:cNvCxnSpPr/>
            <p:nvPr/>
          </p:nvCxnSpPr>
          <p:spPr>
            <a:xfrm>
              <a:off x="2065550" y="5141301"/>
              <a:ext cx="513362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7B9AB4B-42BB-4630-80D1-DE8AE4359ABB}"/>
                </a:ext>
              </a:extLst>
            </p:cNvPr>
            <p:cNvCxnSpPr/>
            <p:nvPr/>
          </p:nvCxnSpPr>
          <p:spPr>
            <a:xfrm>
              <a:off x="2632473" y="4245903"/>
              <a:ext cx="566923" cy="227215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BF57FEC-5D87-469E-84EC-11BEA301F475}"/>
                </a:ext>
              </a:extLst>
            </p:cNvPr>
            <p:cNvCxnSpPr/>
            <p:nvPr/>
          </p:nvCxnSpPr>
          <p:spPr>
            <a:xfrm>
              <a:off x="2069464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377337" y="4995434"/>
            <a:ext cx="1133846" cy="1143000"/>
            <a:chOff x="2065550" y="4245903"/>
            <a:chExt cx="1133846" cy="1143000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A8BE6EB-DD56-40A5-9616-47C022F4F409}"/>
                </a:ext>
              </a:extLst>
            </p:cNvPr>
            <p:cNvCxnSpPr/>
            <p:nvPr/>
          </p:nvCxnSpPr>
          <p:spPr>
            <a:xfrm>
              <a:off x="3179807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4E3C763-632B-4EFB-AA93-D0DD98CDCC43}"/>
                </a:ext>
              </a:extLst>
            </p:cNvPr>
            <p:cNvCxnSpPr/>
            <p:nvPr/>
          </p:nvCxnSpPr>
          <p:spPr>
            <a:xfrm flipV="1">
              <a:off x="2578912" y="5141301"/>
              <a:ext cx="620484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33136CD2-E6FD-446B-9DC2-ECB595EE7FE5}"/>
                </a:ext>
              </a:extLst>
            </p:cNvPr>
            <p:cNvCxnSpPr/>
            <p:nvPr/>
          </p:nvCxnSpPr>
          <p:spPr>
            <a:xfrm flipV="1">
              <a:off x="2071128" y="4245903"/>
              <a:ext cx="575089" cy="227216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50F597B8-E58E-4C1C-B046-F6E1CAF8DC87}"/>
                </a:ext>
              </a:extLst>
            </p:cNvPr>
            <p:cNvCxnSpPr/>
            <p:nvPr/>
          </p:nvCxnSpPr>
          <p:spPr>
            <a:xfrm>
              <a:off x="2065550" y="5141301"/>
              <a:ext cx="513362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D7B9AB4B-42BB-4630-80D1-DE8AE4359ABB}"/>
                </a:ext>
              </a:extLst>
            </p:cNvPr>
            <p:cNvCxnSpPr/>
            <p:nvPr/>
          </p:nvCxnSpPr>
          <p:spPr>
            <a:xfrm>
              <a:off x="2632473" y="4245903"/>
              <a:ext cx="566923" cy="227215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6BF57FEC-5D87-469E-84EC-11BEA301F475}"/>
                </a:ext>
              </a:extLst>
            </p:cNvPr>
            <p:cNvCxnSpPr/>
            <p:nvPr/>
          </p:nvCxnSpPr>
          <p:spPr>
            <a:xfrm>
              <a:off x="2069464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3137426" y="5013373"/>
            <a:ext cx="1133846" cy="1143000"/>
            <a:chOff x="2065550" y="4245903"/>
            <a:chExt cx="1133846" cy="1143000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A8BE6EB-DD56-40A5-9616-47C022F4F409}"/>
                </a:ext>
              </a:extLst>
            </p:cNvPr>
            <p:cNvCxnSpPr/>
            <p:nvPr/>
          </p:nvCxnSpPr>
          <p:spPr>
            <a:xfrm>
              <a:off x="3179807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4E3C763-632B-4EFB-AA93-D0DD98CDCC43}"/>
                </a:ext>
              </a:extLst>
            </p:cNvPr>
            <p:cNvCxnSpPr/>
            <p:nvPr/>
          </p:nvCxnSpPr>
          <p:spPr>
            <a:xfrm flipV="1">
              <a:off x="2578912" y="5141301"/>
              <a:ext cx="620484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3136CD2-E6FD-446B-9DC2-ECB595EE7FE5}"/>
                </a:ext>
              </a:extLst>
            </p:cNvPr>
            <p:cNvCxnSpPr/>
            <p:nvPr/>
          </p:nvCxnSpPr>
          <p:spPr>
            <a:xfrm flipV="1">
              <a:off x="2071128" y="4245903"/>
              <a:ext cx="575089" cy="227216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0F597B8-E58E-4C1C-B046-F6E1CAF8DC87}"/>
                </a:ext>
              </a:extLst>
            </p:cNvPr>
            <p:cNvCxnSpPr/>
            <p:nvPr/>
          </p:nvCxnSpPr>
          <p:spPr>
            <a:xfrm>
              <a:off x="2065550" y="5141301"/>
              <a:ext cx="513362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7B9AB4B-42BB-4630-80D1-DE8AE4359ABB}"/>
                </a:ext>
              </a:extLst>
            </p:cNvPr>
            <p:cNvCxnSpPr/>
            <p:nvPr/>
          </p:nvCxnSpPr>
          <p:spPr>
            <a:xfrm>
              <a:off x="2632473" y="4245903"/>
              <a:ext cx="566923" cy="227215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BF57FEC-5D87-469E-84EC-11BEA301F475}"/>
                </a:ext>
              </a:extLst>
            </p:cNvPr>
            <p:cNvCxnSpPr/>
            <p:nvPr/>
          </p:nvCxnSpPr>
          <p:spPr>
            <a:xfrm>
              <a:off x="2069464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5974878" y="4998428"/>
            <a:ext cx="1133846" cy="1143000"/>
            <a:chOff x="2065550" y="4245903"/>
            <a:chExt cx="1133846" cy="1143000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A8BE6EB-DD56-40A5-9616-47C022F4F409}"/>
                </a:ext>
              </a:extLst>
            </p:cNvPr>
            <p:cNvCxnSpPr/>
            <p:nvPr/>
          </p:nvCxnSpPr>
          <p:spPr>
            <a:xfrm>
              <a:off x="3179807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54E3C763-632B-4EFB-AA93-D0DD98CDCC43}"/>
                </a:ext>
              </a:extLst>
            </p:cNvPr>
            <p:cNvCxnSpPr/>
            <p:nvPr/>
          </p:nvCxnSpPr>
          <p:spPr>
            <a:xfrm flipV="1">
              <a:off x="2578912" y="5141301"/>
              <a:ext cx="620484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3136CD2-E6FD-446B-9DC2-ECB595EE7FE5}"/>
                </a:ext>
              </a:extLst>
            </p:cNvPr>
            <p:cNvCxnSpPr/>
            <p:nvPr/>
          </p:nvCxnSpPr>
          <p:spPr>
            <a:xfrm flipV="1">
              <a:off x="2071128" y="4245903"/>
              <a:ext cx="575089" cy="227216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50F597B8-E58E-4C1C-B046-F6E1CAF8DC87}"/>
                </a:ext>
              </a:extLst>
            </p:cNvPr>
            <p:cNvCxnSpPr/>
            <p:nvPr/>
          </p:nvCxnSpPr>
          <p:spPr>
            <a:xfrm>
              <a:off x="2065550" y="5141301"/>
              <a:ext cx="513362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7B9AB4B-42BB-4630-80D1-DE8AE4359ABB}"/>
                </a:ext>
              </a:extLst>
            </p:cNvPr>
            <p:cNvCxnSpPr/>
            <p:nvPr/>
          </p:nvCxnSpPr>
          <p:spPr>
            <a:xfrm>
              <a:off x="2632473" y="4245903"/>
              <a:ext cx="566923" cy="227215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6BF57FEC-5D87-469E-84EC-11BEA301F475}"/>
                </a:ext>
              </a:extLst>
            </p:cNvPr>
            <p:cNvCxnSpPr/>
            <p:nvPr/>
          </p:nvCxnSpPr>
          <p:spPr>
            <a:xfrm>
              <a:off x="2069464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4584890" y="4964684"/>
            <a:ext cx="1133846" cy="1143000"/>
            <a:chOff x="2065550" y="4245903"/>
            <a:chExt cx="1133846" cy="1143000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2A8BE6EB-DD56-40A5-9616-47C022F4F409}"/>
                </a:ext>
              </a:extLst>
            </p:cNvPr>
            <p:cNvCxnSpPr/>
            <p:nvPr/>
          </p:nvCxnSpPr>
          <p:spPr>
            <a:xfrm>
              <a:off x="3179807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54E3C763-632B-4EFB-AA93-D0DD98CDCC43}"/>
                </a:ext>
              </a:extLst>
            </p:cNvPr>
            <p:cNvCxnSpPr/>
            <p:nvPr/>
          </p:nvCxnSpPr>
          <p:spPr>
            <a:xfrm flipV="1">
              <a:off x="2578912" y="5141301"/>
              <a:ext cx="620484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3136CD2-E6FD-446B-9DC2-ECB595EE7FE5}"/>
                </a:ext>
              </a:extLst>
            </p:cNvPr>
            <p:cNvCxnSpPr/>
            <p:nvPr/>
          </p:nvCxnSpPr>
          <p:spPr>
            <a:xfrm flipV="1">
              <a:off x="2071128" y="4245903"/>
              <a:ext cx="575089" cy="227216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0F597B8-E58E-4C1C-B046-F6E1CAF8DC87}"/>
                </a:ext>
              </a:extLst>
            </p:cNvPr>
            <p:cNvCxnSpPr/>
            <p:nvPr/>
          </p:nvCxnSpPr>
          <p:spPr>
            <a:xfrm>
              <a:off x="2065550" y="5141301"/>
              <a:ext cx="513362" cy="247602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7B9AB4B-42BB-4630-80D1-DE8AE4359ABB}"/>
                </a:ext>
              </a:extLst>
            </p:cNvPr>
            <p:cNvCxnSpPr/>
            <p:nvPr/>
          </p:nvCxnSpPr>
          <p:spPr>
            <a:xfrm>
              <a:off x="2632473" y="4245903"/>
              <a:ext cx="566923" cy="227215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6BF57FEC-5D87-469E-84EC-11BEA301F475}"/>
                </a:ext>
              </a:extLst>
            </p:cNvPr>
            <p:cNvCxnSpPr/>
            <p:nvPr/>
          </p:nvCxnSpPr>
          <p:spPr>
            <a:xfrm>
              <a:off x="2069464" y="4463616"/>
              <a:ext cx="0" cy="677684"/>
            </a:xfrm>
            <a:prstGeom prst="line">
              <a:avLst/>
            </a:prstGeom>
            <a:ln w="57150">
              <a:solidFill>
                <a:srgbClr val="3D10E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FE4446C2-FAE3-4DAE-BF4B-A58079BEBC50}"/>
              </a:ext>
            </a:extLst>
          </p:cNvPr>
          <p:cNvSpPr/>
          <p:nvPr/>
        </p:nvSpPr>
        <p:spPr>
          <a:xfrm>
            <a:off x="290859" y="6228622"/>
            <a:ext cx="1122423" cy="4463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৬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১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E4446C2-FAE3-4DAE-BF4B-A58079BEBC50}"/>
              </a:ext>
            </a:extLst>
          </p:cNvPr>
          <p:cNvSpPr/>
          <p:nvPr/>
        </p:nvSpPr>
        <p:spPr>
          <a:xfrm>
            <a:off x="4309037" y="6198145"/>
            <a:ext cx="1122423" cy="4463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৪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FE4446C2-FAE3-4DAE-BF4B-A58079BEBC50}"/>
              </a:ext>
            </a:extLst>
          </p:cNvPr>
          <p:cNvSpPr/>
          <p:nvPr/>
        </p:nvSpPr>
        <p:spPr>
          <a:xfrm>
            <a:off x="5742185" y="6196375"/>
            <a:ext cx="1122423" cy="4463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৫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E4446C2-FAE3-4DAE-BF4B-A58079BEBC50}"/>
              </a:ext>
            </a:extLst>
          </p:cNvPr>
          <p:cNvSpPr/>
          <p:nvPr/>
        </p:nvSpPr>
        <p:spPr>
          <a:xfrm>
            <a:off x="2899362" y="6215506"/>
            <a:ext cx="1122423" cy="4463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৩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E4446C2-FAE3-4DAE-BF4B-A58079BEBC50}"/>
              </a:ext>
            </a:extLst>
          </p:cNvPr>
          <p:cNvSpPr/>
          <p:nvPr/>
        </p:nvSpPr>
        <p:spPr>
          <a:xfrm>
            <a:off x="1628324" y="6215506"/>
            <a:ext cx="1122423" cy="4463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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E4446C2-FAE3-4DAE-BF4B-A58079BEBC50}"/>
              </a:ext>
            </a:extLst>
          </p:cNvPr>
          <p:cNvSpPr/>
          <p:nvPr/>
        </p:nvSpPr>
        <p:spPr>
          <a:xfrm>
            <a:off x="7308265" y="6140588"/>
            <a:ext cx="1122423" cy="4463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Symbol"/>
              </a:rPr>
              <a:t>ক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34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4" grpId="0"/>
      <p:bldP spid="67" grpId="0" animBg="1"/>
      <p:bldP spid="68" grpId="0" animBg="1"/>
      <p:bldP spid="69" grpId="0" animBg="1"/>
      <p:bldP spid="70" grpId="0" animBg="1"/>
      <p:bldP spid="71" grpId="0" animBg="1"/>
      <p:bldP spid="78" grpId="0" animBg="1"/>
      <p:bldP spid="96" grpId="0" animBg="1"/>
      <p:bldP spid="98" grpId="0" animBg="1"/>
      <p:bldP spid="118" grpId="0" animBg="1"/>
      <p:bldP spid="119" grpId="0" animBg="1"/>
      <p:bldP spid="120" grpId="0" animBg="1"/>
      <p:bldP spid="1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hevron 24">
            <a:extLst>
              <a:ext uri="{FF2B5EF4-FFF2-40B4-BE49-F238E27FC236}">
                <a16:creationId xmlns:a16="http://schemas.microsoft.com/office/drawing/2014/main" id="{6F6CD550-4B5F-4D7A-831D-1AD607AB691E}"/>
              </a:ext>
            </a:extLst>
          </p:cNvPr>
          <p:cNvSpPr/>
          <p:nvPr/>
        </p:nvSpPr>
        <p:spPr>
          <a:xfrm>
            <a:off x="1738246" y="3778783"/>
            <a:ext cx="1590184" cy="1072460"/>
          </a:xfrm>
          <a:prstGeom prst="chevron">
            <a:avLst/>
          </a:prstGeom>
          <a:solidFill>
            <a:srgbClr val="CCFF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79D3B6-A9CE-4716-A02D-A43C01397EA4}"/>
              </a:ext>
            </a:extLst>
          </p:cNvPr>
          <p:cNvSpPr/>
          <p:nvPr/>
        </p:nvSpPr>
        <p:spPr>
          <a:xfrm>
            <a:off x="4870156" y="2100943"/>
            <a:ext cx="914400" cy="914400"/>
          </a:xfrm>
          <a:prstGeom prst="rect">
            <a:avLst/>
          </a:prstGeom>
          <a:solidFill>
            <a:srgbClr val="FBC965"/>
          </a:solidFill>
          <a:ln>
            <a:solidFill>
              <a:srgbClr val="3D1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3912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 </a:t>
            </a:r>
            <a:endParaRPr lang="en-US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C5669C5D-F706-4283-957C-3137C2C2B09B}"/>
              </a:ext>
            </a:extLst>
          </p:cNvPr>
          <p:cNvSpPr/>
          <p:nvPr/>
        </p:nvSpPr>
        <p:spPr>
          <a:xfrm>
            <a:off x="1717980" y="1118405"/>
            <a:ext cx="1060704" cy="914400"/>
          </a:xfrm>
          <a:prstGeom prst="triangl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1A39EB53-8B6F-4E99-8BE1-2CA62DEFE249}"/>
              </a:ext>
            </a:extLst>
          </p:cNvPr>
          <p:cNvSpPr/>
          <p:nvPr/>
        </p:nvSpPr>
        <p:spPr>
          <a:xfrm flipV="1">
            <a:off x="2251476" y="1125112"/>
            <a:ext cx="1060704" cy="914400"/>
          </a:xfrm>
          <a:prstGeom prst="triangl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9BE08F0-619B-46B4-9951-B2C54823285E}"/>
              </a:ext>
            </a:extLst>
          </p:cNvPr>
          <p:cNvSpPr/>
          <p:nvPr/>
        </p:nvSpPr>
        <p:spPr>
          <a:xfrm flipV="1">
            <a:off x="3329887" y="1141189"/>
            <a:ext cx="1060704" cy="914400"/>
          </a:xfrm>
          <a:prstGeom prst="triangl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39B433E-B119-4341-8BC0-1DBD5897A29C}"/>
              </a:ext>
            </a:extLst>
          </p:cNvPr>
          <p:cNvSpPr/>
          <p:nvPr/>
        </p:nvSpPr>
        <p:spPr>
          <a:xfrm flipV="1">
            <a:off x="4440089" y="1141189"/>
            <a:ext cx="1060704" cy="914400"/>
          </a:xfrm>
          <a:prstGeom prst="triangl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C05215C-29F0-4ED5-A4B3-F0267913AC23}"/>
              </a:ext>
            </a:extLst>
          </p:cNvPr>
          <p:cNvSpPr/>
          <p:nvPr/>
        </p:nvSpPr>
        <p:spPr>
          <a:xfrm flipV="1">
            <a:off x="5500793" y="1143382"/>
            <a:ext cx="1060704" cy="914400"/>
          </a:xfrm>
          <a:prstGeom prst="triangl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CDDD54-CC62-47A3-8F96-B973628818B8}"/>
              </a:ext>
            </a:extLst>
          </p:cNvPr>
          <p:cNvSpPr txBox="1"/>
          <p:nvPr/>
        </p:nvSpPr>
        <p:spPr>
          <a:xfrm>
            <a:off x="4677079" y="1138996"/>
            <a:ext cx="522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ECC65B-0CD0-476F-9568-E512FC324B85}"/>
              </a:ext>
            </a:extLst>
          </p:cNvPr>
          <p:cNvSpPr txBox="1"/>
          <p:nvPr/>
        </p:nvSpPr>
        <p:spPr>
          <a:xfrm>
            <a:off x="5759793" y="1162422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D29F07-0C31-40B8-8843-08D883222463}"/>
              </a:ext>
            </a:extLst>
          </p:cNvPr>
          <p:cNvSpPr txBox="1"/>
          <p:nvPr/>
        </p:nvSpPr>
        <p:spPr>
          <a:xfrm>
            <a:off x="3546993" y="1186465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১৩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C5669C5D-F706-4283-957C-3137C2C2B09B}"/>
              </a:ext>
            </a:extLst>
          </p:cNvPr>
          <p:cNvSpPr/>
          <p:nvPr/>
        </p:nvSpPr>
        <p:spPr>
          <a:xfrm>
            <a:off x="2782237" y="1145314"/>
            <a:ext cx="1060704" cy="914400"/>
          </a:xfrm>
          <a:prstGeom prst="triangl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C5669C5D-F706-4283-957C-3137C2C2B09B}"/>
              </a:ext>
            </a:extLst>
          </p:cNvPr>
          <p:cNvSpPr/>
          <p:nvPr/>
        </p:nvSpPr>
        <p:spPr>
          <a:xfrm>
            <a:off x="3881844" y="1125112"/>
            <a:ext cx="1060704" cy="914400"/>
          </a:xfrm>
          <a:prstGeom prst="triangl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C5669C5D-F706-4283-957C-3137C2C2B09B}"/>
              </a:ext>
            </a:extLst>
          </p:cNvPr>
          <p:cNvSpPr/>
          <p:nvPr/>
        </p:nvSpPr>
        <p:spPr>
          <a:xfrm>
            <a:off x="4960255" y="1143382"/>
            <a:ext cx="1060704" cy="914400"/>
          </a:xfrm>
          <a:prstGeom prst="triangl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AC05215C-29F0-4ED5-A4B3-F0267913AC23}"/>
              </a:ext>
            </a:extLst>
          </p:cNvPr>
          <p:cNvSpPr/>
          <p:nvPr/>
        </p:nvSpPr>
        <p:spPr>
          <a:xfrm flipV="1">
            <a:off x="1184829" y="1111698"/>
            <a:ext cx="1060704" cy="914400"/>
          </a:xfrm>
          <a:prstGeom prst="triangl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7D5EED85-1505-4639-A41A-4331CF84A1FA}"/>
              </a:ext>
            </a:extLst>
          </p:cNvPr>
          <p:cNvSpPr/>
          <p:nvPr/>
        </p:nvSpPr>
        <p:spPr>
          <a:xfrm>
            <a:off x="651506" y="1111698"/>
            <a:ext cx="1060704" cy="914400"/>
          </a:xfrm>
          <a:prstGeom prst="triangl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2720" y="1193902"/>
            <a:ext cx="45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bn-IN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33338" y="1193902"/>
            <a:ext cx="524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64F97B0-C4C5-4B19-B7E9-DD769FF766D3}"/>
              </a:ext>
            </a:extLst>
          </p:cNvPr>
          <p:cNvSpPr/>
          <p:nvPr/>
        </p:nvSpPr>
        <p:spPr>
          <a:xfrm>
            <a:off x="701244" y="2503036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D1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6D37BF-097F-4C25-A669-57CEE528D7F5}"/>
              </a:ext>
            </a:extLst>
          </p:cNvPr>
          <p:cNvSpPr/>
          <p:nvPr/>
        </p:nvSpPr>
        <p:spPr>
          <a:xfrm>
            <a:off x="1615644" y="2503036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D1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5B637C7-E549-472A-BEB4-151135E69AF2}"/>
              </a:ext>
            </a:extLst>
          </p:cNvPr>
          <p:cNvSpPr/>
          <p:nvPr/>
        </p:nvSpPr>
        <p:spPr>
          <a:xfrm>
            <a:off x="2530044" y="2503036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D1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3F0E88E-5570-4E6C-B289-5F02B3967F20}"/>
              </a:ext>
            </a:extLst>
          </p:cNvPr>
          <p:cNvSpPr/>
          <p:nvPr/>
        </p:nvSpPr>
        <p:spPr>
          <a:xfrm>
            <a:off x="4374214" y="2498911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D1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6E7930-32E1-4AB8-BD22-0FB88747FCBB}"/>
              </a:ext>
            </a:extLst>
          </p:cNvPr>
          <p:cNvSpPr/>
          <p:nvPr/>
        </p:nvSpPr>
        <p:spPr>
          <a:xfrm>
            <a:off x="5280805" y="2498911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D1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09965B-329F-4F54-B8CA-B0EC05292152}"/>
              </a:ext>
            </a:extLst>
          </p:cNvPr>
          <p:cNvSpPr txBox="1"/>
          <p:nvPr/>
        </p:nvSpPr>
        <p:spPr>
          <a:xfrm>
            <a:off x="1891682" y="2667848"/>
            <a:ext cx="35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9F543C2-BE4F-4E7C-B5CD-1184BE147BF1}"/>
              </a:ext>
            </a:extLst>
          </p:cNvPr>
          <p:cNvSpPr txBox="1"/>
          <p:nvPr/>
        </p:nvSpPr>
        <p:spPr>
          <a:xfrm>
            <a:off x="2719382" y="2656963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3223761-B6DA-4090-AD7C-97D0D11D9736}"/>
              </a:ext>
            </a:extLst>
          </p:cNvPr>
          <p:cNvSpPr txBox="1"/>
          <p:nvPr/>
        </p:nvSpPr>
        <p:spPr>
          <a:xfrm>
            <a:off x="4535358" y="2667848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9C0B559-C271-4266-B8A1-F018C11D61DD}"/>
              </a:ext>
            </a:extLst>
          </p:cNvPr>
          <p:cNvSpPr txBox="1"/>
          <p:nvPr/>
        </p:nvSpPr>
        <p:spPr>
          <a:xfrm>
            <a:off x="981152" y="2678734"/>
            <a:ext cx="354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F44199C-121C-4BE9-BB45-3170CE13D836}"/>
              </a:ext>
            </a:extLst>
          </p:cNvPr>
          <p:cNvSpPr txBox="1"/>
          <p:nvPr/>
        </p:nvSpPr>
        <p:spPr>
          <a:xfrm>
            <a:off x="5421797" y="2667847"/>
            <a:ext cx="537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১৯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379D3B6-A9CE-4716-A02D-A43C01397EA4}"/>
              </a:ext>
            </a:extLst>
          </p:cNvPr>
          <p:cNvSpPr/>
          <p:nvPr/>
        </p:nvSpPr>
        <p:spPr>
          <a:xfrm>
            <a:off x="3455028" y="2503036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D1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Chevron 22">
            <a:extLst>
              <a:ext uri="{FF2B5EF4-FFF2-40B4-BE49-F238E27FC236}">
                <a16:creationId xmlns:a16="http://schemas.microsoft.com/office/drawing/2014/main" id="{1DF00857-F4A4-42F3-AA8D-15F912C64BB0}"/>
              </a:ext>
            </a:extLst>
          </p:cNvPr>
          <p:cNvSpPr/>
          <p:nvPr/>
        </p:nvSpPr>
        <p:spPr>
          <a:xfrm>
            <a:off x="2771492" y="3765275"/>
            <a:ext cx="1590184" cy="107246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Chevron 23">
            <a:extLst>
              <a:ext uri="{FF2B5EF4-FFF2-40B4-BE49-F238E27FC236}">
                <a16:creationId xmlns:a16="http://schemas.microsoft.com/office/drawing/2014/main" id="{6AD8F5AD-9C62-41EA-BC19-E62DCF06D851}"/>
              </a:ext>
            </a:extLst>
          </p:cNvPr>
          <p:cNvSpPr/>
          <p:nvPr/>
        </p:nvSpPr>
        <p:spPr>
          <a:xfrm>
            <a:off x="4885812" y="3767897"/>
            <a:ext cx="1590184" cy="107246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Chevron 24">
            <a:extLst>
              <a:ext uri="{FF2B5EF4-FFF2-40B4-BE49-F238E27FC236}">
                <a16:creationId xmlns:a16="http://schemas.microsoft.com/office/drawing/2014/main" id="{6F6CD550-4B5F-4D7A-831D-1AD607AB691E}"/>
              </a:ext>
            </a:extLst>
          </p:cNvPr>
          <p:cNvSpPr/>
          <p:nvPr/>
        </p:nvSpPr>
        <p:spPr>
          <a:xfrm>
            <a:off x="705000" y="3755751"/>
            <a:ext cx="1590184" cy="107246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Chevron 25">
            <a:extLst>
              <a:ext uri="{FF2B5EF4-FFF2-40B4-BE49-F238E27FC236}">
                <a16:creationId xmlns:a16="http://schemas.microsoft.com/office/drawing/2014/main" id="{710DF6ED-A689-49AC-BD57-1A548F0DF646}"/>
              </a:ext>
            </a:extLst>
          </p:cNvPr>
          <p:cNvSpPr/>
          <p:nvPr/>
        </p:nvSpPr>
        <p:spPr>
          <a:xfrm>
            <a:off x="3837539" y="3767897"/>
            <a:ext cx="1590184" cy="107246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338CBCA-3DFE-4BB7-83EF-9DD5254A33C9}"/>
              </a:ext>
            </a:extLst>
          </p:cNvPr>
          <p:cNvSpPr txBox="1"/>
          <p:nvPr/>
        </p:nvSpPr>
        <p:spPr>
          <a:xfrm>
            <a:off x="3455028" y="4011741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797824A-C5B0-409A-ADC4-97AA4ED57582}"/>
              </a:ext>
            </a:extLst>
          </p:cNvPr>
          <p:cNvSpPr txBox="1"/>
          <p:nvPr/>
        </p:nvSpPr>
        <p:spPr>
          <a:xfrm>
            <a:off x="4489138" y="4000854"/>
            <a:ext cx="55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0F76DA-8057-498C-810D-967493924C36}"/>
              </a:ext>
            </a:extLst>
          </p:cNvPr>
          <p:cNvSpPr txBox="1"/>
          <p:nvPr/>
        </p:nvSpPr>
        <p:spPr>
          <a:xfrm>
            <a:off x="5518998" y="4000853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CFE9EF-126A-460E-8846-87117376ADF4}"/>
              </a:ext>
            </a:extLst>
          </p:cNvPr>
          <p:cNvSpPr txBox="1"/>
          <p:nvPr/>
        </p:nvSpPr>
        <p:spPr>
          <a:xfrm>
            <a:off x="1283787" y="4000855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Chevron 24">
            <a:extLst>
              <a:ext uri="{FF2B5EF4-FFF2-40B4-BE49-F238E27FC236}">
                <a16:creationId xmlns:a16="http://schemas.microsoft.com/office/drawing/2014/main" id="{6F6CD550-4B5F-4D7A-831D-1AD607AB691E}"/>
              </a:ext>
            </a:extLst>
          </p:cNvPr>
          <p:cNvSpPr/>
          <p:nvPr/>
        </p:nvSpPr>
        <p:spPr>
          <a:xfrm>
            <a:off x="1723417" y="3760513"/>
            <a:ext cx="1590184" cy="107246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Hexagon 55">
            <a:extLst>
              <a:ext uri="{FF2B5EF4-FFF2-40B4-BE49-F238E27FC236}">
                <a16:creationId xmlns:a16="http://schemas.microsoft.com/office/drawing/2014/main" id="{218325E1-7E30-4157-AC2A-2EAAE5AE5502}"/>
              </a:ext>
            </a:extLst>
          </p:cNvPr>
          <p:cNvSpPr/>
          <p:nvPr/>
        </p:nvSpPr>
        <p:spPr>
          <a:xfrm rot="5400000">
            <a:off x="572289" y="5089150"/>
            <a:ext cx="1060704" cy="109597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Hexagon 56">
            <a:extLst>
              <a:ext uri="{FF2B5EF4-FFF2-40B4-BE49-F238E27FC236}">
                <a16:creationId xmlns:a16="http://schemas.microsoft.com/office/drawing/2014/main" id="{D862D2A6-68B7-442A-85FE-D5C82D46D9B3}"/>
              </a:ext>
            </a:extLst>
          </p:cNvPr>
          <p:cNvSpPr/>
          <p:nvPr/>
        </p:nvSpPr>
        <p:spPr>
          <a:xfrm rot="5400000">
            <a:off x="3881874" y="5061319"/>
            <a:ext cx="1060704" cy="109597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Hexagon 57">
            <a:extLst>
              <a:ext uri="{FF2B5EF4-FFF2-40B4-BE49-F238E27FC236}">
                <a16:creationId xmlns:a16="http://schemas.microsoft.com/office/drawing/2014/main" id="{3B844B31-6A39-483E-97D8-7AE019DD36A9}"/>
              </a:ext>
            </a:extLst>
          </p:cNvPr>
          <p:cNvSpPr/>
          <p:nvPr/>
        </p:nvSpPr>
        <p:spPr>
          <a:xfrm rot="5400000">
            <a:off x="4977848" y="5050433"/>
            <a:ext cx="1060704" cy="109597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F8BDEFE-2F0A-4D31-9C57-E613331887EF}"/>
              </a:ext>
            </a:extLst>
          </p:cNvPr>
          <p:cNvSpPr txBox="1"/>
          <p:nvPr/>
        </p:nvSpPr>
        <p:spPr>
          <a:xfrm>
            <a:off x="4156386" y="5316918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২১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51D8C3-5119-48ED-BA8E-A8A1BA2D99DE}"/>
              </a:ext>
            </a:extLst>
          </p:cNvPr>
          <p:cNvSpPr txBox="1"/>
          <p:nvPr/>
        </p:nvSpPr>
        <p:spPr>
          <a:xfrm>
            <a:off x="5252360" y="5284261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২৬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90A9DFA-191D-4DDC-B97A-1DB1246124CA}"/>
              </a:ext>
            </a:extLst>
          </p:cNvPr>
          <p:cNvSpPr txBox="1"/>
          <p:nvPr/>
        </p:nvSpPr>
        <p:spPr>
          <a:xfrm>
            <a:off x="877826" y="5270327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Hexagon 63">
            <a:extLst>
              <a:ext uri="{FF2B5EF4-FFF2-40B4-BE49-F238E27FC236}">
                <a16:creationId xmlns:a16="http://schemas.microsoft.com/office/drawing/2014/main" id="{218325E1-7E30-4157-AC2A-2EAAE5AE5502}"/>
              </a:ext>
            </a:extLst>
          </p:cNvPr>
          <p:cNvSpPr/>
          <p:nvPr/>
        </p:nvSpPr>
        <p:spPr>
          <a:xfrm rot="5400000">
            <a:off x="1699288" y="5089150"/>
            <a:ext cx="1060704" cy="109597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Hexagon 64">
            <a:extLst>
              <a:ext uri="{FF2B5EF4-FFF2-40B4-BE49-F238E27FC236}">
                <a16:creationId xmlns:a16="http://schemas.microsoft.com/office/drawing/2014/main" id="{218325E1-7E30-4157-AC2A-2EAAE5AE5502}"/>
              </a:ext>
            </a:extLst>
          </p:cNvPr>
          <p:cNvSpPr/>
          <p:nvPr/>
        </p:nvSpPr>
        <p:spPr>
          <a:xfrm rot="5400000">
            <a:off x="2753347" y="5061319"/>
            <a:ext cx="1060704" cy="1095974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88248" y="5426439"/>
            <a:ext cx="545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১১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72205" y="5378048"/>
            <a:ext cx="615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১৬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8" name="Rounded Rectangle 99">
            <a:extLst>
              <a:ext uri="{FF2B5EF4-FFF2-40B4-BE49-F238E27FC236}">
                <a16:creationId xmlns:a16="http://schemas.microsoft.com/office/drawing/2014/main" id="{610EC877-EA67-462D-AA31-1E3E9DC2A3C1}"/>
              </a:ext>
            </a:extLst>
          </p:cNvPr>
          <p:cNvSpPr/>
          <p:nvPr/>
        </p:nvSpPr>
        <p:spPr>
          <a:xfrm>
            <a:off x="7560886" y="1111698"/>
            <a:ext cx="1219200" cy="914400"/>
          </a:xfrm>
          <a:prstGeom prst="roundRect">
            <a:avLst>
              <a:gd name="adj" fmla="val 2143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২ক+১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Rounded Rectangle 100">
            <a:extLst>
              <a:ext uri="{FF2B5EF4-FFF2-40B4-BE49-F238E27FC236}">
                <a16:creationId xmlns:a16="http://schemas.microsoft.com/office/drawing/2014/main" id="{2C43708B-81F5-40B7-8A7D-07C949527013}"/>
              </a:ext>
            </a:extLst>
          </p:cNvPr>
          <p:cNvSpPr/>
          <p:nvPr/>
        </p:nvSpPr>
        <p:spPr>
          <a:xfrm>
            <a:off x="7560886" y="2567087"/>
            <a:ext cx="1219200" cy="914400"/>
          </a:xfrm>
          <a:prstGeom prst="roundRect">
            <a:avLst>
              <a:gd name="adj" fmla="val 261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৩ক+১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Rounded Rectangle 101">
            <a:extLst>
              <a:ext uri="{FF2B5EF4-FFF2-40B4-BE49-F238E27FC236}">
                <a16:creationId xmlns:a16="http://schemas.microsoft.com/office/drawing/2014/main" id="{14A4FA5A-D4A4-4558-841C-A497D41A4901}"/>
              </a:ext>
            </a:extLst>
          </p:cNvPr>
          <p:cNvSpPr/>
          <p:nvPr/>
        </p:nvSpPr>
        <p:spPr>
          <a:xfrm>
            <a:off x="7560886" y="3819911"/>
            <a:ext cx="1219200" cy="914400"/>
          </a:xfrm>
          <a:prstGeom prst="roundRect">
            <a:avLst>
              <a:gd name="adj" fmla="val 261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৪ক+২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Rounded Rectangle 102">
            <a:extLst>
              <a:ext uri="{FF2B5EF4-FFF2-40B4-BE49-F238E27FC236}">
                <a16:creationId xmlns:a16="http://schemas.microsoft.com/office/drawing/2014/main" id="{2053C15E-C855-4764-A8AA-3C1B586C28D7}"/>
              </a:ext>
            </a:extLst>
          </p:cNvPr>
          <p:cNvSpPr/>
          <p:nvPr/>
        </p:nvSpPr>
        <p:spPr>
          <a:xfrm>
            <a:off x="7560886" y="5002283"/>
            <a:ext cx="1219200" cy="914400"/>
          </a:xfrm>
          <a:prstGeom prst="roundRect">
            <a:avLst>
              <a:gd name="adj" fmla="val 261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৫ক+১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87410" y="4092445"/>
            <a:ext cx="770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১০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94396" y="1387405"/>
            <a:ext cx="382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987296" y="1430536"/>
            <a:ext cx="490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৭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74359" y="1490399"/>
            <a:ext cx="698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১১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30887" y="1419960"/>
            <a:ext cx="838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১৫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191214" y="1422361"/>
            <a:ext cx="730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১৯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605588" y="2690594"/>
            <a:ext cx="573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১৩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31376" y="262528"/>
            <a:ext cx="11840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এসো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এবার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জ্যামিতিক প্যাটার্নের বীজগাণিতিক রাশি নির্ণয়ের চেষ্টা করি 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9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4" grpId="0"/>
      <p:bldP spid="30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40" grpId="0"/>
      <p:bldP spid="41" grpId="0"/>
      <p:bldP spid="42" grpId="0"/>
      <p:bldP spid="44" grpId="0" animBg="1"/>
      <p:bldP spid="45" grpId="0" animBg="1"/>
      <p:bldP spid="46" grpId="0" animBg="1"/>
      <p:bldP spid="47" grpId="0" animBg="1"/>
      <p:bldP spid="48" grpId="0" animBg="1"/>
      <p:bldP spid="50" grpId="0"/>
      <p:bldP spid="51" grpId="0"/>
      <p:bldP spid="52" grpId="0"/>
      <p:bldP spid="53" grpId="0"/>
      <p:bldP spid="55" grpId="0" animBg="1"/>
      <p:bldP spid="56" grpId="0" animBg="1"/>
      <p:bldP spid="57" grpId="0" animBg="1"/>
      <p:bldP spid="58" grpId="0" animBg="1"/>
      <p:bldP spid="61" grpId="0"/>
      <p:bldP spid="62" grpId="0"/>
      <p:bldP spid="63" grpId="0"/>
      <p:bldP spid="64" grpId="0" animBg="1"/>
      <p:bldP spid="65" grpId="0" animBg="1"/>
      <p:bldP spid="31" grpId="0"/>
      <p:bldP spid="66" grpId="0"/>
      <p:bldP spid="68" grpId="0" animBg="1"/>
      <p:bldP spid="69" grpId="0" animBg="1"/>
      <p:bldP spid="70" grpId="0" animBg="1"/>
      <p:bldP spid="71" grpId="0" animBg="1"/>
      <p:bldP spid="67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en-US" dirty="0" smtClean="0"/>
              <a:t>    </a:t>
            </a:r>
            <a:r>
              <a:rPr lang="bn-IN" dirty="0" smtClean="0"/>
              <a:t>       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4E975A-E7F2-4E10-8B5D-4CBDCCB63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9122"/>
              </p:ext>
            </p:extLst>
          </p:nvPr>
        </p:nvGraphicFramePr>
        <p:xfrm>
          <a:off x="2107463" y="1364673"/>
          <a:ext cx="7977074" cy="139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4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1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রাশি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২য়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৩য় 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৪র্থ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১০ম</a:t>
                      </a:r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২৫তম</a:t>
                      </a:r>
                      <a:r>
                        <a:rPr lang="bn-BD" sz="28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dirty="0">
                          <a:solidFill>
                            <a:srgbClr val="002060"/>
                          </a:solidFill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২ক - 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652D086-C15E-4351-9411-91599BCDDD49}"/>
              </a:ext>
            </a:extLst>
          </p:cNvPr>
          <p:cNvSpPr txBox="1"/>
          <p:nvPr/>
        </p:nvSpPr>
        <p:spPr>
          <a:xfrm>
            <a:off x="543173" y="3443225"/>
            <a:ext cx="1795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 =১ হলে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4CC967-3CE0-445C-81F8-56EE928D9BBB}"/>
              </a:ext>
            </a:extLst>
          </p:cNvPr>
          <p:cNvSpPr txBox="1"/>
          <p:nvPr/>
        </p:nvSpPr>
        <p:spPr>
          <a:xfrm>
            <a:off x="383729" y="4273392"/>
            <a:ext cx="1795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২ক - ১  =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8F3D88-85B6-41F9-BED8-BBDA13F2E1C2}"/>
              </a:ext>
            </a:extLst>
          </p:cNvPr>
          <p:cNvSpPr txBox="1"/>
          <p:nvPr/>
        </p:nvSpPr>
        <p:spPr>
          <a:xfrm>
            <a:off x="3282881" y="4356129"/>
            <a:ext cx="60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2C663-29F0-4E7C-BAD4-A65AC9B4CB8E}"/>
              </a:ext>
            </a:extLst>
          </p:cNvPr>
          <p:cNvSpPr txBox="1"/>
          <p:nvPr/>
        </p:nvSpPr>
        <p:spPr>
          <a:xfrm>
            <a:off x="2542386" y="4301945"/>
            <a:ext cx="1028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১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-১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4E1986-49C8-4B15-B074-1EE06EF91AC3}"/>
              </a:ext>
            </a:extLst>
          </p:cNvPr>
          <p:cNvSpPr txBox="1"/>
          <p:nvPr/>
        </p:nvSpPr>
        <p:spPr>
          <a:xfrm>
            <a:off x="1920944" y="4301945"/>
            <a:ext cx="814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9231" y="4407232"/>
            <a:ext cx="638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52D086-C15E-4351-9411-91599BCDDD49}"/>
              </a:ext>
            </a:extLst>
          </p:cNvPr>
          <p:cNvSpPr txBox="1"/>
          <p:nvPr/>
        </p:nvSpPr>
        <p:spPr>
          <a:xfrm>
            <a:off x="362245" y="4941429"/>
            <a:ext cx="1795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52D086-C15E-4351-9411-91599BCDDD49}"/>
              </a:ext>
            </a:extLst>
          </p:cNvPr>
          <p:cNvSpPr txBox="1"/>
          <p:nvPr/>
        </p:nvSpPr>
        <p:spPr>
          <a:xfrm>
            <a:off x="255287" y="5718225"/>
            <a:ext cx="219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52D086-C15E-4351-9411-91599BCDDD49}"/>
              </a:ext>
            </a:extLst>
          </p:cNvPr>
          <p:cNvSpPr txBox="1"/>
          <p:nvPr/>
        </p:nvSpPr>
        <p:spPr>
          <a:xfrm>
            <a:off x="5811359" y="4637608"/>
            <a:ext cx="2418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2D086-C15E-4351-9411-91599BCDDD49}"/>
              </a:ext>
            </a:extLst>
          </p:cNvPr>
          <p:cNvSpPr txBox="1"/>
          <p:nvPr/>
        </p:nvSpPr>
        <p:spPr>
          <a:xfrm>
            <a:off x="5861771" y="3868366"/>
            <a:ext cx="1795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04049" y="4637607"/>
            <a:ext cx="2080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×১০ </a:t>
            </a:r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-১ =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52D086-C15E-4351-9411-91599BCDDD49}"/>
              </a:ext>
            </a:extLst>
          </p:cNvPr>
          <p:cNvSpPr txBox="1"/>
          <p:nvPr/>
        </p:nvSpPr>
        <p:spPr>
          <a:xfrm>
            <a:off x="5737069" y="5452663"/>
            <a:ext cx="3845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২৫-১=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F2C663-29F0-4E7C-BAD4-A65AC9B4CB8E}"/>
              </a:ext>
            </a:extLst>
          </p:cNvPr>
          <p:cNvSpPr txBox="1"/>
          <p:nvPr/>
        </p:nvSpPr>
        <p:spPr>
          <a:xfrm>
            <a:off x="2736729" y="4982731"/>
            <a:ext cx="1438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২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-১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4E1986-49C8-4B15-B074-1EE06EF91AC3}"/>
              </a:ext>
            </a:extLst>
          </p:cNvPr>
          <p:cNvSpPr txBox="1"/>
          <p:nvPr/>
        </p:nvSpPr>
        <p:spPr>
          <a:xfrm>
            <a:off x="2115287" y="4982731"/>
            <a:ext cx="814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21744" y="5013508"/>
            <a:ext cx="638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৩</a:t>
            </a:r>
            <a:r>
              <a:rPr lang="bn-IN" dirty="0" smtClean="0"/>
              <a:t> 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831055" y="3917222"/>
            <a:ext cx="2060185" cy="584775"/>
            <a:chOff x="2237152" y="4639611"/>
            <a:chExt cx="2060185" cy="58477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5F2C663-29F0-4E7C-BAD4-A65AC9B4CB8E}"/>
                </a:ext>
              </a:extLst>
            </p:cNvPr>
            <p:cNvSpPr txBox="1"/>
            <p:nvPr/>
          </p:nvSpPr>
          <p:spPr>
            <a:xfrm>
              <a:off x="2858594" y="4639611"/>
              <a:ext cx="14387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৪ </a:t>
              </a:r>
              <a:r>
                <a: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-১</a:t>
              </a:r>
              <a:r>
                <a: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 </a:t>
              </a:r>
              <a:r>
                <a:rPr lang="bn-BD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74E1986-49C8-4B15-B074-1EE06EF91AC3}"/>
                </a:ext>
              </a:extLst>
            </p:cNvPr>
            <p:cNvSpPr txBox="1"/>
            <p:nvPr/>
          </p:nvSpPr>
          <p:spPr>
            <a:xfrm>
              <a:off x="2237152" y="4639611"/>
              <a:ext cx="814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২ </a:t>
              </a:r>
              <a:r>
                <a:rPr lang="en-US" sz="3200" b="1" dirty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</a:t>
              </a:r>
              <a:r>
                <a:rPr lang="bn-BD" sz="32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897353" y="5800682"/>
            <a:ext cx="1724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২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×</a:t>
            </a:r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৩-১=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5181569" y="3677176"/>
            <a:ext cx="37440" cy="26111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59809" y="5703510"/>
            <a:ext cx="953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582150" y="3917222"/>
            <a:ext cx="617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৯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890910" y="4704096"/>
            <a:ext cx="904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১৯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333312" y="5454403"/>
            <a:ext cx="750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৪৯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96296E-6 L 0.06706 -0.3307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6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L 0.13906 -0.4192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53" y="-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0.22292 -0.5312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-2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.00926 L -0.19844 -0.2796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22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22222E-6 L -0.1392 -0.3784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66" y="-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96296E-6 L -0.01028 -0.482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2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4" grpId="0"/>
      <p:bldP spid="4" grpId="1"/>
      <p:bldP spid="12" grpId="0"/>
      <p:bldP spid="13" grpId="0"/>
      <p:bldP spid="14" grpId="0"/>
      <p:bldP spid="18" grpId="0"/>
      <p:bldP spid="21" grpId="0"/>
      <p:bldP spid="23" grpId="0"/>
      <p:bldP spid="28" grpId="0"/>
      <p:bldP spid="29" grpId="0"/>
      <p:bldP spid="30" grpId="0"/>
      <p:bldP spid="30" grpId="1"/>
      <p:bldP spid="35" grpId="0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1407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2313758" y="367478"/>
            <a:ext cx="7224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জোড়ায় কাজ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294350" y="1858777"/>
            <a:ext cx="468466" cy="851704"/>
            <a:chOff x="1526699" y="1319136"/>
            <a:chExt cx="567435" cy="100433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645487" y="1836293"/>
            <a:ext cx="567435" cy="1004339"/>
            <a:chOff x="1526699" y="1319136"/>
            <a:chExt cx="567435" cy="1004339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834568" y="1843788"/>
            <a:ext cx="567435" cy="1004339"/>
            <a:chOff x="1526699" y="1319136"/>
            <a:chExt cx="567435" cy="1004339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198828" y="1836939"/>
            <a:ext cx="567435" cy="1004339"/>
            <a:chOff x="1526699" y="1319136"/>
            <a:chExt cx="567435" cy="1004339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731080" y="1836293"/>
            <a:ext cx="567435" cy="1004339"/>
            <a:chOff x="1526699" y="1319136"/>
            <a:chExt cx="567435" cy="1004339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7295321" y="1844130"/>
            <a:ext cx="567435" cy="1004339"/>
            <a:chOff x="1526699" y="1319136"/>
            <a:chExt cx="567435" cy="100433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5358714" y="3286429"/>
            <a:ext cx="502323" cy="990273"/>
            <a:chOff x="1116615" y="3435994"/>
            <a:chExt cx="502323" cy="990273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121763" y="343599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121763" y="3435994"/>
              <a:ext cx="497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131605" y="3921004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1116615" y="4415678"/>
              <a:ext cx="502323" cy="105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16615" y="3921004"/>
              <a:ext cx="502323" cy="96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618938" y="3921003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7096098" y="3280189"/>
            <a:ext cx="502323" cy="990273"/>
            <a:chOff x="1116615" y="3435994"/>
            <a:chExt cx="502323" cy="990273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1121763" y="343599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121763" y="3435994"/>
              <a:ext cx="497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131605" y="3921004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1116615" y="4415678"/>
              <a:ext cx="502323" cy="105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116615" y="3921004"/>
              <a:ext cx="502323" cy="96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618938" y="3921003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858966" y="3288053"/>
            <a:ext cx="502323" cy="990273"/>
            <a:chOff x="1116615" y="3435994"/>
            <a:chExt cx="502323" cy="990273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121763" y="343599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121763" y="3435994"/>
              <a:ext cx="497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131605" y="3921004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1116615" y="4415678"/>
              <a:ext cx="502323" cy="105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116615" y="3921004"/>
              <a:ext cx="502323" cy="96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18938" y="3921003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2266146" y="3334435"/>
            <a:ext cx="502323" cy="990273"/>
            <a:chOff x="1116615" y="3435994"/>
            <a:chExt cx="502323" cy="990273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1121763" y="343599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121763" y="3435994"/>
              <a:ext cx="497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131605" y="3921004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1116615" y="4415678"/>
              <a:ext cx="502323" cy="105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116615" y="3921004"/>
              <a:ext cx="502323" cy="96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618938" y="3921003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7577882" y="3280189"/>
            <a:ext cx="502323" cy="990273"/>
            <a:chOff x="1116615" y="3435994"/>
            <a:chExt cx="502323" cy="990273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121763" y="343599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121763" y="3435994"/>
              <a:ext cx="497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131605" y="3921004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1116615" y="4415678"/>
              <a:ext cx="502323" cy="105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116615" y="3921004"/>
              <a:ext cx="502323" cy="96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618938" y="3921003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8064814" y="3280650"/>
            <a:ext cx="502323" cy="990273"/>
            <a:chOff x="1116615" y="3435994"/>
            <a:chExt cx="502323" cy="990273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1121763" y="343599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121763" y="3435994"/>
              <a:ext cx="497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131605" y="3921004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1116615" y="4415678"/>
              <a:ext cx="502323" cy="105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116615" y="3921004"/>
              <a:ext cx="502323" cy="96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618938" y="3921003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2299485" y="4760459"/>
            <a:ext cx="468466" cy="899410"/>
            <a:chOff x="1126523" y="5291528"/>
            <a:chExt cx="468466" cy="89941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1140796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126523" y="5291528"/>
              <a:ext cx="4684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140796" y="5741233"/>
              <a:ext cx="4541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133890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594989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1594989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1140796" y="6190937"/>
              <a:ext cx="44728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7238206" y="4772770"/>
            <a:ext cx="468466" cy="899410"/>
            <a:chOff x="1126523" y="5291528"/>
            <a:chExt cx="468466" cy="899410"/>
          </a:xfrm>
        </p:grpSpPr>
        <p:cxnSp>
          <p:nvCxnSpPr>
            <p:cNvPr id="129" name="Straight Connector 128"/>
            <p:cNvCxnSpPr/>
            <p:nvPr/>
          </p:nvCxnSpPr>
          <p:spPr>
            <a:xfrm>
              <a:off x="1140796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1126523" y="5291528"/>
              <a:ext cx="4684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1140796" y="5741233"/>
              <a:ext cx="4541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1133890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1594989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1594989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1140796" y="6190937"/>
              <a:ext cx="44728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8167770" y="4773000"/>
            <a:ext cx="468466" cy="899410"/>
            <a:chOff x="1126523" y="5291528"/>
            <a:chExt cx="468466" cy="899410"/>
          </a:xfrm>
        </p:grpSpPr>
        <p:cxnSp>
          <p:nvCxnSpPr>
            <p:cNvPr id="137" name="Straight Connector 136"/>
            <p:cNvCxnSpPr/>
            <p:nvPr/>
          </p:nvCxnSpPr>
          <p:spPr>
            <a:xfrm>
              <a:off x="1140796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1126523" y="5291528"/>
              <a:ext cx="4684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1140796" y="5741233"/>
              <a:ext cx="4541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133890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1594989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1594989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V="1">
              <a:off x="1140796" y="6190937"/>
              <a:ext cx="44728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7699535" y="4773000"/>
            <a:ext cx="468466" cy="899410"/>
            <a:chOff x="1126523" y="5291528"/>
            <a:chExt cx="468466" cy="899410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1140796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1126523" y="5291528"/>
              <a:ext cx="4684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1140796" y="5741233"/>
              <a:ext cx="4541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133890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594989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1594989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1140796" y="6190937"/>
              <a:ext cx="44728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4971919" y="4787760"/>
            <a:ext cx="468466" cy="899410"/>
            <a:chOff x="1126523" y="5291528"/>
            <a:chExt cx="468466" cy="899410"/>
          </a:xfrm>
        </p:grpSpPr>
        <p:cxnSp>
          <p:nvCxnSpPr>
            <p:cNvPr id="160" name="Straight Connector 159"/>
            <p:cNvCxnSpPr/>
            <p:nvPr/>
          </p:nvCxnSpPr>
          <p:spPr>
            <a:xfrm>
              <a:off x="1140796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1126523" y="5291528"/>
              <a:ext cx="4684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1140796" y="5741233"/>
              <a:ext cx="4541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1133890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1594989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1594989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1140796" y="6190937"/>
              <a:ext cx="44728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166"/>
          <p:cNvGrpSpPr/>
          <p:nvPr/>
        </p:nvGrpSpPr>
        <p:grpSpPr>
          <a:xfrm>
            <a:off x="5433016" y="4787760"/>
            <a:ext cx="468466" cy="899410"/>
            <a:chOff x="1126523" y="5291528"/>
            <a:chExt cx="468466" cy="899410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1140796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1126523" y="5291528"/>
              <a:ext cx="4684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1140796" y="5741233"/>
              <a:ext cx="4541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1133890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1594989" y="5291528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1594989" y="5741233"/>
              <a:ext cx="0" cy="44970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1140796" y="6190937"/>
              <a:ext cx="44728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1142336" y="5944559"/>
            <a:ext cx="9907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জ্যামিতিক প্যটার্নগুলো বীজগণিতীয় রাশিতে প্রকাশ কর।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5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929898" y="233494"/>
            <a:ext cx="1072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নিচের প্যাটার্ন গুলো সমান দৈর্ঘ্যৈর কাঠি  দ্বারা তৈরি হলো-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294350" y="1858777"/>
            <a:ext cx="468466" cy="851704"/>
            <a:chOff x="1526699" y="1319136"/>
            <a:chExt cx="567435" cy="100433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907919" y="1727366"/>
            <a:ext cx="468466" cy="851704"/>
            <a:chOff x="1526699" y="1319136"/>
            <a:chExt cx="567435" cy="1004339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200591" y="1865132"/>
            <a:ext cx="468466" cy="851704"/>
            <a:chOff x="1526699" y="1319136"/>
            <a:chExt cx="567435" cy="1004339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732124" y="1852421"/>
            <a:ext cx="468466" cy="851704"/>
            <a:chOff x="1526699" y="1319136"/>
            <a:chExt cx="567435" cy="1004339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347838" y="1710696"/>
            <a:ext cx="468466" cy="851704"/>
            <a:chOff x="1526699" y="1319136"/>
            <a:chExt cx="567435" cy="1004339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802031" y="1717052"/>
            <a:ext cx="468466" cy="851704"/>
            <a:chOff x="1526699" y="1319136"/>
            <a:chExt cx="567435" cy="1004339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543987" y="1334125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526699" y="1813811"/>
              <a:ext cx="567435" cy="149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094134" y="1828800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094134" y="1319136"/>
              <a:ext cx="0" cy="4946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75648" y="3562579"/>
            <a:ext cx="3526261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এসো আমরা নির্ণয় করি ৯ম চিত্রে কয়টি কাঠির প্রয়োজন হবে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38663" y="2578308"/>
            <a:ext cx="72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980632" y="2743909"/>
            <a:ext cx="72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৭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312110" y="2742814"/>
            <a:ext cx="72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১০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80632" y="3574787"/>
            <a:ext cx="6342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=৩.১+১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66357" y="4494867"/>
            <a:ext cx="6135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চিত্রে কাঠির সংখ্যাঃ ৭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=৩.২+১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66357" y="5490079"/>
            <a:ext cx="5156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চিত্রে কাঠির সংখ্যাঃ ১০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=৩.৩+১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8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750" y="609600"/>
            <a:ext cx="781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ক-তম চিত্রে কাঠির সংখ্যাঃ ৩ক+১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8250" y="1371600"/>
            <a:ext cx="676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প্যাটার্ণটির বীজগাণিতিক রাশিঃ ৩ক+১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8250" y="2234609"/>
            <a:ext cx="7810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 তম চিত্রে কাঠির সংখ্যাঃ ৩.৯+১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=২৭+১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   =২৮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648" y="3619604"/>
            <a:ext cx="11840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এবার এসো বের করার চেষ্টা করি প্রথম ৯ টি চিত্র তৈরি করতে মোট কতটি কাঠি লাগতে পারে 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303693"/>
            <a:ext cx="781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4810780"/>
            <a:ext cx="781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 তম চিত্রে কাঠির সংখ্যাঃ ২৮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0" y="5334000"/>
            <a:ext cx="781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 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1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" y="609600"/>
            <a:ext cx="476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=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388205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সংখ্যা+শেষ সংখ্যা)× পদসংখ্যা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8226" y="1085421"/>
            <a:ext cx="39052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1105471"/>
            <a:ext cx="1869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৪+২৮)× ৯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>
            <a:stCxn id="5" idx="3"/>
          </p:cNvCxnSpPr>
          <p:nvPr/>
        </p:nvCxnSpPr>
        <p:spPr>
          <a:xfrm flipV="1">
            <a:off x="5334000" y="803703"/>
            <a:ext cx="3524250" cy="675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0" y="1538259"/>
            <a:ext cx="186946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29250" y="1981202"/>
            <a:ext cx="1428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৩২×৯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8226" y="2227422"/>
            <a:ext cx="422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253602" y="2458255"/>
            <a:ext cx="11471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92395" y="3115934"/>
            <a:ext cx="1720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১৪৪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814" y="4392328"/>
            <a:ext cx="6872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কাঠির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=১৪৪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38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4" grpId="0"/>
      <p:bldP spid="15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2C2DD-7A6F-41AB-9D0E-B9D4812EBB87}"/>
              </a:ext>
            </a:extLst>
          </p:cNvPr>
          <p:cNvGrpSpPr/>
          <p:nvPr/>
        </p:nvGrpSpPr>
        <p:grpSpPr>
          <a:xfrm>
            <a:off x="1558554" y="1179797"/>
            <a:ext cx="9119606" cy="1856197"/>
            <a:chOff x="1778758" y="1037797"/>
            <a:chExt cx="8966580" cy="2572205"/>
          </a:xfrm>
          <a:solidFill>
            <a:srgbClr val="92D050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1870212-3DF4-4F7D-A77C-AA25206A7420}"/>
                </a:ext>
              </a:extLst>
            </p:cNvPr>
            <p:cNvSpPr/>
            <p:nvPr/>
          </p:nvSpPr>
          <p:spPr>
            <a:xfrm>
              <a:off x="1778758" y="1037797"/>
              <a:ext cx="8966580" cy="257220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048501B-6CE4-451D-ACAD-AEB271CDBA57}"/>
                </a:ext>
              </a:extLst>
            </p:cNvPr>
            <p:cNvGrpSpPr/>
            <p:nvPr/>
          </p:nvGrpSpPr>
          <p:grpSpPr>
            <a:xfrm>
              <a:off x="2548101" y="1318463"/>
              <a:ext cx="859808" cy="1501254"/>
              <a:chOff x="1937983" y="351483"/>
              <a:chExt cx="1610435" cy="2292824"/>
            </a:xfrm>
            <a:grpFill/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86E6671-91F3-4EE9-82A5-F0D1B586CFC0}"/>
                  </a:ext>
                </a:extLst>
              </p:cNvPr>
              <p:cNvSpPr/>
              <p:nvPr/>
            </p:nvSpPr>
            <p:spPr>
              <a:xfrm>
                <a:off x="1937983" y="1429656"/>
                <a:ext cx="1610435" cy="1214651"/>
              </a:xfrm>
              <a:prstGeom prst="rect">
                <a:avLst/>
              </a:prstGeom>
              <a:solidFill>
                <a:schemeClr val="accent3"/>
              </a:solidFill>
              <a:ln w="3810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Isosceles Triangle 26">
                <a:extLst>
                  <a:ext uri="{FF2B5EF4-FFF2-40B4-BE49-F238E27FC236}">
                    <a16:creationId xmlns:a16="http://schemas.microsoft.com/office/drawing/2014/main" id="{6EF32A50-109F-487D-B07C-0AE01567D0A8}"/>
                  </a:ext>
                </a:extLst>
              </p:cNvPr>
              <p:cNvSpPr/>
              <p:nvPr/>
            </p:nvSpPr>
            <p:spPr>
              <a:xfrm>
                <a:off x="1951630" y="351483"/>
                <a:ext cx="1583139" cy="1078172"/>
              </a:xfrm>
              <a:prstGeom prst="triangle">
                <a:avLst/>
              </a:prstGeom>
              <a:solidFill>
                <a:schemeClr val="accent3"/>
              </a:solidFill>
              <a:ln w="3810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F11A25E-75E0-4099-9404-7E6678993ACA}"/>
                </a:ext>
              </a:extLst>
            </p:cNvPr>
            <p:cNvGrpSpPr/>
            <p:nvPr/>
          </p:nvGrpSpPr>
          <p:grpSpPr>
            <a:xfrm>
              <a:off x="4255174" y="1318463"/>
              <a:ext cx="1718266" cy="1501254"/>
              <a:chOff x="3073023" y="727305"/>
              <a:chExt cx="1718266" cy="1501254"/>
            </a:xfrm>
            <a:grpFill/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B551495-E76E-49CE-B12B-593BF8B7B425}"/>
                  </a:ext>
                </a:extLst>
              </p:cNvPr>
              <p:cNvGrpSpPr/>
              <p:nvPr/>
            </p:nvGrpSpPr>
            <p:grpSpPr>
              <a:xfrm>
                <a:off x="3073023" y="727305"/>
                <a:ext cx="859808" cy="1501254"/>
                <a:chOff x="1937983" y="351483"/>
                <a:chExt cx="1610435" cy="2292824"/>
              </a:xfrm>
              <a:grpFill/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4AAFE306-0F66-463F-8056-0EFFE4E57087}"/>
                    </a:ext>
                  </a:extLst>
                </p:cNvPr>
                <p:cNvSpPr/>
                <p:nvPr/>
              </p:nvSpPr>
              <p:spPr>
                <a:xfrm>
                  <a:off x="1937983" y="1429656"/>
                  <a:ext cx="1610435" cy="1214651"/>
                </a:xfrm>
                <a:prstGeom prst="rect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Isosceles Triangle 24">
                  <a:extLst>
                    <a:ext uri="{FF2B5EF4-FFF2-40B4-BE49-F238E27FC236}">
                      <a16:creationId xmlns:a16="http://schemas.microsoft.com/office/drawing/2014/main" id="{4966D932-55D4-43F2-8B9D-4ED387BC5419}"/>
                    </a:ext>
                  </a:extLst>
                </p:cNvPr>
                <p:cNvSpPr/>
                <p:nvPr/>
              </p:nvSpPr>
              <p:spPr>
                <a:xfrm>
                  <a:off x="1951630" y="351483"/>
                  <a:ext cx="1583139" cy="1078172"/>
                </a:xfrm>
                <a:prstGeom prst="triangle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713F858-1D6D-4E2F-AC34-197646B8D597}"/>
                  </a:ext>
                </a:extLst>
              </p:cNvPr>
              <p:cNvGrpSpPr/>
              <p:nvPr/>
            </p:nvGrpSpPr>
            <p:grpSpPr>
              <a:xfrm>
                <a:off x="3931481" y="727305"/>
                <a:ext cx="859808" cy="1501254"/>
                <a:chOff x="1937983" y="351483"/>
                <a:chExt cx="1610435" cy="2292824"/>
              </a:xfrm>
              <a:grpFill/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3C9FF65C-049A-4142-900B-C5FB621DA541}"/>
                    </a:ext>
                  </a:extLst>
                </p:cNvPr>
                <p:cNvSpPr/>
                <p:nvPr/>
              </p:nvSpPr>
              <p:spPr>
                <a:xfrm>
                  <a:off x="1937983" y="1429656"/>
                  <a:ext cx="1610435" cy="1214651"/>
                </a:xfrm>
                <a:prstGeom prst="rect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Isosceles Triangle 22">
                  <a:extLst>
                    <a:ext uri="{FF2B5EF4-FFF2-40B4-BE49-F238E27FC236}">
                      <a16:creationId xmlns:a16="http://schemas.microsoft.com/office/drawing/2014/main" id="{09BCA358-4CEC-4AB9-9391-209A9180AE0A}"/>
                    </a:ext>
                  </a:extLst>
                </p:cNvPr>
                <p:cNvSpPr/>
                <p:nvPr/>
              </p:nvSpPr>
              <p:spPr>
                <a:xfrm>
                  <a:off x="1951630" y="351483"/>
                  <a:ext cx="1583139" cy="1078172"/>
                </a:xfrm>
                <a:prstGeom prst="triangle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3EBFD11-49CD-43F7-AF8D-2F491C864407}"/>
                </a:ext>
              </a:extLst>
            </p:cNvPr>
            <p:cNvGrpSpPr/>
            <p:nvPr/>
          </p:nvGrpSpPr>
          <p:grpSpPr>
            <a:xfrm>
              <a:off x="6930114" y="1318463"/>
              <a:ext cx="2593995" cy="1503123"/>
              <a:chOff x="5490951" y="680756"/>
              <a:chExt cx="2593995" cy="1503123"/>
            </a:xfrm>
            <a:grpFill/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B90CFA8B-C12B-46E7-B66B-2BE11CB97312}"/>
                  </a:ext>
                </a:extLst>
              </p:cNvPr>
              <p:cNvGrpSpPr/>
              <p:nvPr/>
            </p:nvGrpSpPr>
            <p:grpSpPr>
              <a:xfrm>
                <a:off x="5490951" y="682625"/>
                <a:ext cx="859808" cy="1501254"/>
                <a:chOff x="1937983" y="351483"/>
                <a:chExt cx="1610435" cy="2292824"/>
              </a:xfrm>
              <a:grpFill/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61AE5670-CFF7-4754-BE07-99458E08E56A}"/>
                    </a:ext>
                  </a:extLst>
                </p:cNvPr>
                <p:cNvSpPr/>
                <p:nvPr/>
              </p:nvSpPr>
              <p:spPr>
                <a:xfrm>
                  <a:off x="1937983" y="1429656"/>
                  <a:ext cx="1610435" cy="1214651"/>
                </a:xfrm>
                <a:prstGeom prst="rect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Isosceles Triangle 18">
                  <a:extLst>
                    <a:ext uri="{FF2B5EF4-FFF2-40B4-BE49-F238E27FC236}">
                      <a16:creationId xmlns:a16="http://schemas.microsoft.com/office/drawing/2014/main" id="{6F8B7B30-464C-4A82-948F-A6D42F5109BD}"/>
                    </a:ext>
                  </a:extLst>
                </p:cNvPr>
                <p:cNvSpPr/>
                <p:nvPr/>
              </p:nvSpPr>
              <p:spPr>
                <a:xfrm>
                  <a:off x="1951630" y="351483"/>
                  <a:ext cx="1583139" cy="1078172"/>
                </a:xfrm>
                <a:prstGeom prst="triangle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667D92CF-F3BF-4393-91CE-62B2BB453BE6}"/>
                  </a:ext>
                </a:extLst>
              </p:cNvPr>
              <p:cNvGrpSpPr/>
              <p:nvPr/>
            </p:nvGrpSpPr>
            <p:grpSpPr>
              <a:xfrm>
                <a:off x="6358045" y="682625"/>
                <a:ext cx="859808" cy="1501254"/>
                <a:chOff x="1937983" y="351483"/>
                <a:chExt cx="1610435" cy="2292824"/>
              </a:xfrm>
              <a:grpFill/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48063475-077B-4A3E-8EE7-E0C583BF708D}"/>
                    </a:ext>
                  </a:extLst>
                </p:cNvPr>
                <p:cNvSpPr/>
                <p:nvPr/>
              </p:nvSpPr>
              <p:spPr>
                <a:xfrm>
                  <a:off x="1937983" y="1429656"/>
                  <a:ext cx="1610435" cy="1214651"/>
                </a:xfrm>
                <a:prstGeom prst="rect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Isosceles Triangle 16">
                  <a:extLst>
                    <a:ext uri="{FF2B5EF4-FFF2-40B4-BE49-F238E27FC236}">
                      <a16:creationId xmlns:a16="http://schemas.microsoft.com/office/drawing/2014/main" id="{06BD6EF4-8F56-47A2-9703-9007AA00E003}"/>
                    </a:ext>
                  </a:extLst>
                </p:cNvPr>
                <p:cNvSpPr/>
                <p:nvPr/>
              </p:nvSpPr>
              <p:spPr>
                <a:xfrm>
                  <a:off x="1951630" y="351483"/>
                  <a:ext cx="1583139" cy="1078172"/>
                </a:xfrm>
                <a:prstGeom prst="triangle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14A09657-7CF4-4932-8789-340A611E7F1A}"/>
                  </a:ext>
                </a:extLst>
              </p:cNvPr>
              <p:cNvGrpSpPr/>
              <p:nvPr/>
            </p:nvGrpSpPr>
            <p:grpSpPr>
              <a:xfrm>
                <a:off x="7225138" y="680756"/>
                <a:ext cx="859808" cy="1501254"/>
                <a:chOff x="1937983" y="351483"/>
                <a:chExt cx="1610435" cy="2292824"/>
              </a:xfrm>
              <a:grpFill/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CB67157D-86B3-4A8C-B101-CBF5B757BEC0}"/>
                    </a:ext>
                  </a:extLst>
                </p:cNvPr>
                <p:cNvSpPr/>
                <p:nvPr/>
              </p:nvSpPr>
              <p:spPr>
                <a:xfrm>
                  <a:off x="1937983" y="1429656"/>
                  <a:ext cx="1610435" cy="1214651"/>
                </a:xfrm>
                <a:prstGeom prst="rect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Isosceles Triangle 14">
                  <a:extLst>
                    <a:ext uri="{FF2B5EF4-FFF2-40B4-BE49-F238E27FC236}">
                      <a16:creationId xmlns:a16="http://schemas.microsoft.com/office/drawing/2014/main" id="{8B05A716-5279-4EA7-BB84-030CC5CCED4A}"/>
                    </a:ext>
                  </a:extLst>
                </p:cNvPr>
                <p:cNvSpPr/>
                <p:nvPr/>
              </p:nvSpPr>
              <p:spPr>
                <a:xfrm>
                  <a:off x="1951630" y="351483"/>
                  <a:ext cx="1583139" cy="1078172"/>
                </a:xfrm>
                <a:prstGeom prst="triangle">
                  <a:avLst/>
                </a:prstGeom>
                <a:solidFill>
                  <a:schemeClr val="accent3"/>
                </a:solidFill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116B3D6-5FFC-4BEC-BAEE-6149F183CC81}"/>
                </a:ext>
              </a:extLst>
            </p:cNvPr>
            <p:cNvSpPr txBox="1"/>
            <p:nvPr/>
          </p:nvSpPr>
          <p:spPr>
            <a:xfrm>
              <a:off x="2432957" y="2851401"/>
              <a:ext cx="7091152" cy="72504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১ম </a:t>
              </a:r>
              <a:r>
                <a:rPr lang="en-US" sz="2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চিত্র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২</a:t>
              </a:r>
              <a:r>
                <a:rPr lang="as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৩</a:t>
              </a:r>
              <a:r>
                <a:rPr lang="as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008682" y="233494"/>
            <a:ext cx="8244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দলগত কাজ 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87377" y="4590301"/>
            <a:ext cx="90748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প্রথম ১০০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তম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চিত্রের মোট 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কাঠির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সংখ্যা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নির্ণয় কর </a:t>
            </a:r>
            <a:endParaRPr lang="bn-IN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298345" y="398385"/>
            <a:ext cx="5126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মূল্যায়ন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785069"/>
              </p:ext>
            </p:extLst>
          </p:nvPr>
        </p:nvGraphicFramePr>
        <p:xfrm>
          <a:off x="1820305" y="2242647"/>
          <a:ext cx="8127999" cy="314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124777395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89577517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35978716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97138731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88714304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9103837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57338109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93381717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630251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22193"/>
                  </a:ext>
                </a:extLst>
              </a:tr>
              <a:tr h="675821">
                <a:tc>
                  <a:txBody>
                    <a:bodyPr/>
                    <a:lstStyle/>
                    <a:p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১ম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২য়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৩য়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৪র্থ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৫ম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৮ম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১০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৩০</a:t>
                      </a:r>
                      <a:r>
                        <a:rPr lang="bn-IN" sz="24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তম 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595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২ক-১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৩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৭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৯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১৯ 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03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৮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১১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১৪ 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৪ক+১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 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98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</a:t>
                      </a:r>
                      <a:r>
                        <a:rPr lang="en-US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±</a:t>
                      </a:r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+১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২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৫ </a:t>
                      </a:r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99220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53259" y="2304354"/>
            <a:ext cx="7167218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পদ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0305" y="2701575"/>
            <a:ext cx="93618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রাশি 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11523" y="4995179"/>
            <a:ext cx="554636" cy="357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sz="2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68840" y="5012416"/>
            <a:ext cx="554636" cy="357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১৫</a:t>
            </a:r>
            <a:endParaRPr lang="en-US" sz="2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00744" y="3593794"/>
            <a:ext cx="512882" cy="291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200744" y="3540148"/>
            <a:ext cx="512882" cy="423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৫৯ </a:t>
            </a:r>
            <a:endParaRPr lang="en-US" sz="2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6188" y="3989880"/>
            <a:ext cx="56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93719" y="4017087"/>
            <a:ext cx="98935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৩ক+২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52175" y="4465950"/>
            <a:ext cx="659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662" y="4495674"/>
            <a:ext cx="66308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১৩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73674" y="4468705"/>
            <a:ext cx="634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298026" y="4481530"/>
            <a:ext cx="74899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৩৩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87390" y="4904434"/>
            <a:ext cx="689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67165" y="4943195"/>
            <a:ext cx="80139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১৭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88" y="4903411"/>
            <a:ext cx="569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076491" y="4934188"/>
            <a:ext cx="82445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৯০১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0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2" grpId="0" animBg="1"/>
      <p:bldP spid="24" grpId="0" animBg="1"/>
      <p:bldP spid="25" grpId="0"/>
      <p:bldP spid="26" grpId="0" animBg="1"/>
      <p:bldP spid="28" grpId="0" animBg="1"/>
      <p:bldP spid="29" grpId="0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4557010" y="359764"/>
            <a:ext cx="3282846" cy="130414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981" y="-9590"/>
            <a:ext cx="12162019" cy="6857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77521" y="584616"/>
            <a:ext cx="4422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7141" y="2159584"/>
            <a:ext cx="11302583" cy="372199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74813" y="2159584"/>
            <a:ext cx="4007370" cy="37090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শ্রেণিঃ দাখিল ৮ম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 গণিত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অধ্যায়ঃ প্রথম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সময়ঃ ৪৫ মিনিট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তারিখঃ </a:t>
            </a:r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১২/০৭/২০২১ </a:t>
            </a:r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ইং  </a:t>
            </a:r>
            <a:endParaRPr lang="en-US" sz="32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981" y="2127913"/>
            <a:ext cx="5275716" cy="37119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দেলওয়ারা বেগম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আলতাদিঘি ফাজিল মাদরাসা,শেরপুর,বগুড়া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ই-মেইলঃ</a:t>
            </a:r>
            <a:r>
              <a:rPr lang="en-US" sz="32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delwara1979@gmail.com</a:t>
            </a:r>
            <a:r>
              <a:rPr lang="bn-IN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4" t="4546" r="18324" b="14205"/>
          <a:stretch/>
        </p:blipFill>
        <p:spPr>
          <a:xfrm rot="2103214">
            <a:off x="5739810" y="2933795"/>
            <a:ext cx="2000890" cy="214359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5354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298345" y="398385"/>
            <a:ext cx="5126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911" y="134911"/>
            <a:ext cx="11902191" cy="65806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2452" y="398385"/>
            <a:ext cx="4736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বাড়ির কাজ 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9133" y="2907932"/>
            <a:ext cx="8304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৫, ১৩, ২১, ২৯, ৩৭, .........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8466" y="4092315"/>
            <a:ext cx="79297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(ক) তালিকার পরবর্তী ৪ টি সংখ্যা নির্ণয় কর। </a:t>
            </a:r>
          </a:p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(খ) তালিকার প্রথম ৫০ টি সংখ্যার সমষ্টি নির্ণয় কর।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9903" y="179882"/>
            <a:ext cx="11842228" cy="643077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24" y="647532"/>
            <a:ext cx="4577620" cy="2531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953" y="808620"/>
            <a:ext cx="4336178" cy="24282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574" y="3678211"/>
            <a:ext cx="2857500" cy="1600200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7330191" y="3264139"/>
            <a:ext cx="3477717" cy="1262892"/>
          </a:xfrm>
          <a:prstGeom prst="wedgeEllipseCallout">
            <a:avLst>
              <a:gd name="adj1" fmla="val -64474"/>
              <a:gd name="adj2" fmla="val 609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সাবান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হাত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ধুই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74755" y="3336262"/>
            <a:ext cx="3520034" cy="1040866"/>
          </a:xfrm>
          <a:prstGeom prst="wedgeEllipseCallout">
            <a:avLst>
              <a:gd name="adj1" fmla="val 71045"/>
              <a:gd name="adj2" fmla="val 942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মাক্স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করি</a:t>
            </a:r>
            <a:r>
              <a:rPr lang="en-US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8180" y="5538632"/>
            <a:ext cx="6725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করোনা সংক্রামন রোধ করি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4889" y="1554159"/>
            <a:ext cx="3457419" cy="90342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Thanks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037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894" y="174356"/>
            <a:ext cx="11794210" cy="6509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7491" y="805911"/>
            <a:ext cx="4417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পূর্বজ্ঞান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যাচায়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3784" y="2324745"/>
            <a:ext cx="92834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বলতো গত ক্লাসে আমরা কী নিয়ে আলোচনা করেছিলাম?</a:t>
            </a:r>
          </a:p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5708" y="3595607"/>
            <a:ext cx="6555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 জোড়সংখ্যার একটি প্যাটার্নের নাম বলো।</a:t>
            </a:r>
          </a:p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২। বিজোড় সংখ্যার একটি প্যাটার্নের নাম বলো।</a:t>
            </a:r>
          </a:p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৩। স্বাভাবিক সংখ্যার যোগফল নির্ণয়ের  সূত্রটি বলো।  </a:t>
            </a:r>
          </a:p>
          <a:p>
            <a:pPr algn="ctr"/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3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929898" y="233494"/>
            <a:ext cx="1072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এবার বলতো এগুলো কিসের চিত্র?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044410" y="1364672"/>
            <a:ext cx="9994353" cy="2970764"/>
            <a:chOff x="708545" y="1230572"/>
            <a:chExt cx="10671412" cy="31594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2" name="Rectangle 31"/>
            <p:cNvSpPr/>
            <p:nvPr/>
          </p:nvSpPr>
          <p:spPr>
            <a:xfrm>
              <a:off x="7457361" y="12305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708545" y="14193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>
              <a:off x="860945" y="15717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1013345" y="17241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1165745" y="18765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1318145" y="20289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1470545" y="21813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1622945" y="23337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>
              <a:off x="1775345" y="24861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/>
            <p:cNvSpPr/>
            <p:nvPr/>
          </p:nvSpPr>
          <p:spPr>
            <a:xfrm>
              <a:off x="1927745" y="26385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>
              <a:off x="2080145" y="27909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2232545" y="2943366"/>
              <a:ext cx="1678675" cy="1310185"/>
            </a:xfrm>
            <a:prstGeom prst="triangle">
              <a:avLst/>
            </a:prstGeom>
            <a:grp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ame 44"/>
            <p:cNvSpPr/>
            <p:nvPr/>
          </p:nvSpPr>
          <p:spPr>
            <a:xfrm>
              <a:off x="4242175" y="14193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Frame 45"/>
            <p:cNvSpPr/>
            <p:nvPr/>
          </p:nvSpPr>
          <p:spPr>
            <a:xfrm>
              <a:off x="4394575" y="15717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Frame 46"/>
            <p:cNvSpPr/>
            <p:nvPr/>
          </p:nvSpPr>
          <p:spPr>
            <a:xfrm>
              <a:off x="4546975" y="17241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Frame 47"/>
            <p:cNvSpPr/>
            <p:nvPr/>
          </p:nvSpPr>
          <p:spPr>
            <a:xfrm>
              <a:off x="4699375" y="18765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Frame 48"/>
            <p:cNvSpPr/>
            <p:nvPr/>
          </p:nvSpPr>
          <p:spPr>
            <a:xfrm>
              <a:off x="4851775" y="20289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Frame 50"/>
            <p:cNvSpPr/>
            <p:nvPr/>
          </p:nvSpPr>
          <p:spPr>
            <a:xfrm>
              <a:off x="5004175" y="21813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Frame 51"/>
            <p:cNvSpPr/>
            <p:nvPr/>
          </p:nvSpPr>
          <p:spPr>
            <a:xfrm>
              <a:off x="5156575" y="23337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Frame 52"/>
            <p:cNvSpPr/>
            <p:nvPr/>
          </p:nvSpPr>
          <p:spPr>
            <a:xfrm>
              <a:off x="5308975" y="24861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Frame 53"/>
            <p:cNvSpPr/>
            <p:nvPr/>
          </p:nvSpPr>
          <p:spPr>
            <a:xfrm>
              <a:off x="5461375" y="26385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Frame 54"/>
            <p:cNvSpPr/>
            <p:nvPr/>
          </p:nvSpPr>
          <p:spPr>
            <a:xfrm>
              <a:off x="5613775" y="2790966"/>
              <a:ext cx="1512631" cy="1599061"/>
            </a:xfrm>
            <a:prstGeom prst="frame">
              <a:avLst/>
            </a:prstGeom>
            <a:grp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609761" y="13829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762161" y="15353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914561" y="16877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066961" y="18401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219361" y="19925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371761" y="21449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524161" y="22973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676561" y="24497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828961" y="26021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981361" y="27545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133761" y="2906972"/>
              <a:ext cx="2246196" cy="1255594"/>
            </a:xfrm>
            <a:prstGeom prst="rect">
              <a:avLst/>
            </a:prstGeom>
            <a:grp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713770" y="5563385"/>
            <a:ext cx="6131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ত্রিভুজক্ষেত্র, বর্গক্ষেত্র, আয়তক্ষেত্রের জ্যামিতিক চিত্র 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70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565329" y="2030278"/>
            <a:ext cx="1" cy="402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222712" y="2030278"/>
            <a:ext cx="1" cy="402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98823" y="2433233"/>
            <a:ext cx="47269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79475" y="2038026"/>
            <a:ext cx="313836" cy="4184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866461" y="2053525"/>
            <a:ext cx="1" cy="402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106436" y="2022528"/>
            <a:ext cx="1" cy="402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71852" y="2022528"/>
            <a:ext cx="1" cy="402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06438" y="2022528"/>
            <a:ext cx="265414" cy="4184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281408" y="2022528"/>
            <a:ext cx="1" cy="402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601057" y="2038026"/>
            <a:ext cx="267676" cy="4107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2446081" y="3704107"/>
            <a:ext cx="954120" cy="760592"/>
            <a:chOff x="2975671" y="3642101"/>
            <a:chExt cx="954120" cy="760592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975671" y="4387882"/>
              <a:ext cx="9541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975671" y="3642102"/>
              <a:ext cx="15872" cy="7457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929791" y="3642102"/>
              <a:ext cx="0" cy="7605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975671" y="3642101"/>
              <a:ext cx="954120" cy="170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4007717" y="3522130"/>
            <a:ext cx="1380228" cy="880475"/>
            <a:chOff x="4627538" y="3537030"/>
            <a:chExt cx="1380228" cy="880475"/>
          </a:xfrm>
        </p:grpSpPr>
        <p:cxnSp>
          <p:nvCxnSpPr>
            <p:cNvPr id="65" name="Straight Connector 64"/>
            <p:cNvCxnSpPr/>
            <p:nvPr/>
          </p:nvCxnSpPr>
          <p:spPr>
            <a:xfrm flipH="1">
              <a:off x="4655530" y="3537030"/>
              <a:ext cx="644591" cy="2445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627538" y="3781586"/>
              <a:ext cx="241195" cy="6359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876392" y="3727511"/>
              <a:ext cx="131262" cy="6436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300122" y="3537030"/>
              <a:ext cx="707644" cy="2251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4862096" y="4387882"/>
              <a:ext cx="1011192" cy="296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Connector 83"/>
          <p:cNvCxnSpPr/>
          <p:nvPr/>
        </p:nvCxnSpPr>
        <p:spPr>
          <a:xfrm flipH="1">
            <a:off x="929898" y="3733396"/>
            <a:ext cx="362598" cy="7856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281679" y="3752194"/>
            <a:ext cx="604434" cy="7562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929898" y="4519049"/>
            <a:ext cx="956215" cy="105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929898" y="233494"/>
            <a:ext cx="1072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নিচের প্যাটার্ন গুলো সমান দৈর্ঘ্যৈর রেখাংশ দ্বারা তৈরি হলো-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387945" y="1848458"/>
            <a:ext cx="67162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প্রতীক গুলোর মধ্যে কী কী ধরণের সম্পর্ক রয়েছে?</a:t>
            </a:r>
          </a:p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96000" y="3435995"/>
            <a:ext cx="5920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চিত্রগুলোর সংখ্যা ভিত্তিক বিশেষ কী বৈশিষ্ট্য রয়েছে?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685FBE2-ADA5-5A4F-86CB-EE0DDBCFC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71" y="4840085"/>
            <a:ext cx="2797830" cy="164375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" name="TextBox 3"/>
          <p:cNvSpPr txBox="1"/>
          <p:nvPr/>
        </p:nvSpPr>
        <p:spPr>
          <a:xfrm>
            <a:off x="4035709" y="5250789"/>
            <a:ext cx="7236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এগুলোকে আমরা কোন ধরনের প্যাটার্ন বলতে পারি?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201" y="1178406"/>
            <a:ext cx="30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আবার চেষ্টা কর?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4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3237875" y="2983042"/>
            <a:ext cx="5231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জ্যামিতিক প্যাটার্ন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7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55145" y="1267814"/>
            <a:ext cx="5515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পঠাশেষে শিক্ষার্থীরা............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3849" y="2653259"/>
            <a:ext cx="84094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বিভিন্ন ধরনের জ্যামিতিক প্যাটার্ন লিখতে পারবে;</a:t>
            </a:r>
          </a:p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প্যাটার্নকে বীজগণিতীয় রাশিমালায় প্রকাশ করতে পারবে; </a:t>
            </a:r>
          </a:p>
          <a:p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bn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তালিকার সংখ্যার সমষ্টি নির্ণয়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87899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648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929898" y="233494"/>
            <a:ext cx="1072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নিচের প্যাটার্ন গুলো সমান দৈর্ঘ্যৈর রেখাংশ দ্বারা তৈরি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48149" y="1365824"/>
            <a:ext cx="6251004" cy="4073016"/>
            <a:chOff x="2643021" y="1342579"/>
            <a:chExt cx="6251004" cy="4073016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6" name="Group 5"/>
            <p:cNvGrpSpPr/>
            <p:nvPr/>
          </p:nvGrpSpPr>
          <p:grpSpPr>
            <a:xfrm>
              <a:off x="2654396" y="4302949"/>
              <a:ext cx="6239629" cy="1112646"/>
              <a:chOff x="1790837" y="3415431"/>
              <a:chExt cx="6349949" cy="1235766"/>
            </a:xfrm>
            <a:grpFill/>
          </p:grpSpPr>
          <p:grpSp>
            <p:nvGrpSpPr>
              <p:cNvPr id="93" name="Group 92"/>
              <p:cNvGrpSpPr/>
              <p:nvPr/>
            </p:nvGrpSpPr>
            <p:grpSpPr>
              <a:xfrm rot="10800000">
                <a:off x="2572203" y="3415431"/>
                <a:ext cx="543646" cy="1234589"/>
                <a:chOff x="2290269" y="3197739"/>
                <a:chExt cx="543646" cy="1234589"/>
              </a:xfrm>
              <a:grpFill/>
            </p:grpSpPr>
            <p:cxnSp>
              <p:nvCxnSpPr>
                <p:cNvPr id="123" name="Straight Connector 122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Rectangle 123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 flipH="1">
                  <a:off x="2290269" y="3220308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 rot="10800000">
                <a:off x="3353569" y="3415431"/>
                <a:ext cx="543646" cy="1234589"/>
                <a:chOff x="2290269" y="3197739"/>
                <a:chExt cx="543646" cy="1234589"/>
              </a:xfrm>
              <a:grpFill/>
            </p:grpSpPr>
            <p:cxnSp>
              <p:nvCxnSpPr>
                <p:cNvPr id="120" name="Straight Connector 119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Rectangle 120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122" name="Straight Connector 121"/>
                <p:cNvCxnSpPr/>
                <p:nvPr/>
              </p:nvCxnSpPr>
              <p:spPr>
                <a:xfrm flipH="1">
                  <a:off x="2290269" y="3220308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 rot="10800000">
                <a:off x="4224945" y="3415885"/>
                <a:ext cx="543646" cy="1234589"/>
                <a:chOff x="2290269" y="3197739"/>
                <a:chExt cx="543646" cy="1234589"/>
              </a:xfrm>
              <a:grpFill/>
            </p:grpSpPr>
            <p:cxnSp>
              <p:nvCxnSpPr>
                <p:cNvPr id="117" name="Straight Connector 116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Rectangle 117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 flipH="1">
                  <a:off x="2290269" y="3220308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 rot="10800000">
                <a:off x="5097446" y="3415431"/>
                <a:ext cx="543646" cy="1234589"/>
                <a:chOff x="2290269" y="3197739"/>
                <a:chExt cx="543646" cy="1234589"/>
              </a:xfrm>
              <a:grpFill/>
            </p:grpSpPr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Rectangle 114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116" name="Straight Connector 115"/>
                <p:cNvCxnSpPr/>
                <p:nvPr/>
              </p:nvCxnSpPr>
              <p:spPr>
                <a:xfrm flipH="1">
                  <a:off x="2290269" y="3220308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up 97"/>
              <p:cNvGrpSpPr/>
              <p:nvPr/>
            </p:nvGrpSpPr>
            <p:grpSpPr>
              <a:xfrm rot="10800000">
                <a:off x="6011019" y="3416608"/>
                <a:ext cx="543646" cy="1234589"/>
                <a:chOff x="2290269" y="3197739"/>
                <a:chExt cx="543646" cy="1234589"/>
              </a:xfrm>
              <a:grpFill/>
            </p:grpSpPr>
            <p:cxnSp>
              <p:nvCxnSpPr>
                <p:cNvPr id="111" name="Straight Connector 110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Rectangle 111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113" name="Straight Connector 112"/>
                <p:cNvCxnSpPr/>
                <p:nvPr/>
              </p:nvCxnSpPr>
              <p:spPr>
                <a:xfrm flipH="1">
                  <a:off x="2290269" y="3220308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 rot="10800000">
                <a:off x="6787298" y="3416608"/>
                <a:ext cx="543646" cy="1234589"/>
                <a:chOff x="2290269" y="3197739"/>
                <a:chExt cx="543646" cy="1234589"/>
              </a:xfrm>
              <a:grpFill/>
            </p:grpSpPr>
            <p:cxnSp>
              <p:nvCxnSpPr>
                <p:cNvPr id="108" name="Straight Connector 107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Rectangle 108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110" name="Straight Connector 109"/>
                <p:cNvCxnSpPr/>
                <p:nvPr/>
              </p:nvCxnSpPr>
              <p:spPr>
                <a:xfrm flipH="1">
                  <a:off x="2290269" y="3220308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oup 99"/>
              <p:cNvGrpSpPr/>
              <p:nvPr/>
            </p:nvGrpSpPr>
            <p:grpSpPr>
              <a:xfrm rot="10800000">
                <a:off x="1790837" y="3415431"/>
                <a:ext cx="543646" cy="1234589"/>
                <a:chOff x="2290269" y="3197739"/>
                <a:chExt cx="543646" cy="1234589"/>
              </a:xfrm>
              <a:grpFill/>
            </p:grpSpPr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314033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Rectangle 105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107" name="Straight Connector 106"/>
                <p:cNvCxnSpPr/>
                <p:nvPr/>
              </p:nvCxnSpPr>
              <p:spPr>
                <a:xfrm flipH="1">
                  <a:off x="2290269" y="3220308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" name="Group 100"/>
              <p:cNvGrpSpPr/>
              <p:nvPr/>
            </p:nvGrpSpPr>
            <p:grpSpPr>
              <a:xfrm rot="10800000">
                <a:off x="7597140" y="3416608"/>
                <a:ext cx="543646" cy="1234589"/>
                <a:chOff x="2290269" y="3197739"/>
                <a:chExt cx="543646" cy="1234589"/>
              </a:xfrm>
              <a:grpFill/>
            </p:grpSpPr>
            <p:cxnSp>
              <p:nvCxnSpPr>
                <p:cNvPr id="102" name="Straight Connector 101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Rectangle 102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104" name="Straight Connector 103"/>
                <p:cNvCxnSpPr/>
                <p:nvPr/>
              </p:nvCxnSpPr>
              <p:spPr>
                <a:xfrm flipH="1">
                  <a:off x="2290269" y="3220308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6"/>
            <p:cNvGrpSpPr/>
            <p:nvPr/>
          </p:nvGrpSpPr>
          <p:grpSpPr>
            <a:xfrm>
              <a:off x="2643021" y="2725215"/>
              <a:ext cx="6239819" cy="1131931"/>
              <a:chOff x="1827188" y="1710644"/>
              <a:chExt cx="6485542" cy="1250020"/>
            </a:xfrm>
            <a:grpFill/>
          </p:grpSpPr>
          <p:grpSp>
            <p:nvGrpSpPr>
              <p:cNvPr id="57" name="Group 56"/>
              <p:cNvGrpSpPr/>
              <p:nvPr/>
            </p:nvGrpSpPr>
            <p:grpSpPr>
              <a:xfrm>
                <a:off x="3340901" y="1726075"/>
                <a:ext cx="544086" cy="1234589"/>
                <a:chOff x="2289829" y="3197739"/>
                <a:chExt cx="544086" cy="1234589"/>
              </a:xfrm>
              <a:grpFill/>
            </p:grpSpPr>
            <p:cxnSp>
              <p:nvCxnSpPr>
                <p:cNvPr id="90" name="Straight Connector 89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Rectangle 90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289829" y="3220179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2605646" y="1726075"/>
                <a:ext cx="544086" cy="1234589"/>
                <a:chOff x="2289829" y="3197739"/>
                <a:chExt cx="544086" cy="1234589"/>
              </a:xfrm>
              <a:grpFill/>
            </p:grpSpPr>
            <p:cxnSp>
              <p:nvCxnSpPr>
                <p:cNvPr id="87" name="Straight Connector 86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8" name="Rectangle 87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9" name="Straight Connector 88"/>
                <p:cNvCxnSpPr/>
                <p:nvPr/>
              </p:nvCxnSpPr>
              <p:spPr>
                <a:xfrm flipH="1">
                  <a:off x="2289829" y="3220179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1827188" y="1724819"/>
                <a:ext cx="544086" cy="1234589"/>
                <a:chOff x="2289829" y="3197739"/>
                <a:chExt cx="544086" cy="1234589"/>
              </a:xfrm>
              <a:grpFill/>
            </p:grpSpPr>
            <p:cxnSp>
              <p:nvCxnSpPr>
                <p:cNvPr id="84" name="Straight Connector 83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flipH="1">
                  <a:off x="2289829" y="3220179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4001582" y="1710644"/>
                <a:ext cx="544086" cy="1234589"/>
                <a:chOff x="2289829" y="3197739"/>
                <a:chExt cx="544086" cy="1234589"/>
              </a:xfrm>
              <a:grpFill/>
            </p:grpSpPr>
            <p:cxnSp>
              <p:nvCxnSpPr>
                <p:cNvPr id="81" name="Straight Connector 80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Rectangle 81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3" name="Straight Connector 82"/>
                <p:cNvCxnSpPr/>
                <p:nvPr/>
              </p:nvCxnSpPr>
              <p:spPr>
                <a:xfrm flipH="1">
                  <a:off x="2289829" y="3231399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7768644" y="1710644"/>
                <a:ext cx="544086" cy="1234589"/>
                <a:chOff x="2289829" y="3197739"/>
                <a:chExt cx="544086" cy="1234589"/>
              </a:xfrm>
              <a:grpFill/>
            </p:grpSpPr>
            <p:cxnSp>
              <p:nvCxnSpPr>
                <p:cNvPr id="78" name="Straight Connector 77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Rectangle 78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 flipH="1">
                  <a:off x="2289829" y="3220179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/>
            </p:nvGrpSpPr>
            <p:grpSpPr>
              <a:xfrm>
                <a:off x="4665261" y="1710644"/>
                <a:ext cx="544086" cy="1234589"/>
                <a:chOff x="2289829" y="3197739"/>
                <a:chExt cx="544086" cy="1234589"/>
              </a:xfrm>
              <a:grpFill/>
            </p:grpSpPr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Rectangle 75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 flipH="1">
                  <a:off x="2289829" y="3220179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5370600" y="1710644"/>
                <a:ext cx="544086" cy="1234589"/>
                <a:chOff x="2289829" y="3197739"/>
                <a:chExt cx="544086" cy="1234589"/>
              </a:xfrm>
              <a:grpFill/>
            </p:grpSpPr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Rectangle 72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2289829" y="3220179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6948710" y="1710644"/>
                <a:ext cx="544086" cy="1234589"/>
                <a:chOff x="2289829" y="3197739"/>
                <a:chExt cx="544086" cy="1234589"/>
              </a:xfrm>
              <a:grpFill/>
            </p:grpSpPr>
            <p:cxnSp>
              <p:nvCxnSpPr>
                <p:cNvPr id="69" name="Straight Connector 68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" name="Straight Connector 70"/>
                <p:cNvCxnSpPr/>
                <p:nvPr/>
              </p:nvCxnSpPr>
              <p:spPr>
                <a:xfrm flipH="1">
                  <a:off x="2289829" y="3220179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64"/>
              <p:cNvGrpSpPr/>
              <p:nvPr/>
            </p:nvGrpSpPr>
            <p:grpSpPr>
              <a:xfrm>
                <a:off x="6131864" y="1724819"/>
                <a:ext cx="544086" cy="1234589"/>
                <a:chOff x="2289829" y="3197739"/>
                <a:chExt cx="544086" cy="1234589"/>
              </a:xfrm>
              <a:grpFill/>
            </p:grpSpPr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Rectangle 66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2289829" y="3220179"/>
                  <a:ext cx="522966" cy="0"/>
                </a:xfrm>
                <a:prstGeom prst="line">
                  <a:avLst/>
                </a:prstGeom>
                <a:grp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/>
            <p:nvPr/>
          </p:nvGrpSpPr>
          <p:grpSpPr>
            <a:xfrm>
              <a:off x="2654395" y="1342579"/>
              <a:ext cx="6228445" cy="964182"/>
              <a:chOff x="2172975" y="826291"/>
              <a:chExt cx="6776090" cy="1232352"/>
            </a:xfrm>
            <a:grpFill/>
          </p:grpSpPr>
          <p:grpSp>
            <p:nvGrpSpPr>
              <p:cNvPr id="9" name="Group 8"/>
              <p:cNvGrpSpPr/>
              <p:nvPr/>
            </p:nvGrpSpPr>
            <p:grpSpPr>
              <a:xfrm>
                <a:off x="2172975" y="841604"/>
                <a:ext cx="671338" cy="1212041"/>
                <a:chOff x="2186008" y="881950"/>
                <a:chExt cx="671338" cy="1212041"/>
              </a:xfrm>
              <a:grpFill/>
            </p:grpSpPr>
            <p:cxnSp>
              <p:nvCxnSpPr>
                <p:cNvPr id="52" name="Straight Connector 51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2212036" y="914651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834357" y="881950"/>
                  <a:ext cx="1" cy="539839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8277727" y="841905"/>
                <a:ext cx="671338" cy="1212041"/>
                <a:chOff x="2186008" y="881950"/>
                <a:chExt cx="671338" cy="1212041"/>
              </a:xfrm>
              <a:grpFill/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10800000" flipH="1">
                  <a:off x="2831682" y="1399239"/>
                  <a:ext cx="9296" cy="694752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2212036" y="901665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834357" y="881950"/>
                  <a:ext cx="1" cy="539839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/>
              <p:cNvGrpSpPr/>
              <p:nvPr/>
            </p:nvGrpSpPr>
            <p:grpSpPr>
              <a:xfrm>
                <a:off x="3010014" y="833209"/>
                <a:ext cx="671338" cy="1212041"/>
                <a:chOff x="2186008" y="881950"/>
                <a:chExt cx="671338" cy="1212041"/>
              </a:xfrm>
              <a:grpFill/>
            </p:grpSpPr>
            <p:cxnSp>
              <p:nvCxnSpPr>
                <p:cNvPr id="42" name="Straight Connector 41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2212036" y="914651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834357" y="881950"/>
                  <a:ext cx="1" cy="539839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7393449" y="846602"/>
                <a:ext cx="671338" cy="1212041"/>
                <a:chOff x="2186008" y="881950"/>
                <a:chExt cx="671338" cy="1212041"/>
              </a:xfrm>
              <a:grpFill/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10800000" flipH="1">
                  <a:off x="2831682" y="1399239"/>
                  <a:ext cx="9296" cy="694752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2212036" y="901665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834357" y="881950"/>
                  <a:ext cx="1" cy="539839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/>
              <p:cNvGrpSpPr/>
              <p:nvPr/>
            </p:nvGrpSpPr>
            <p:grpSpPr>
              <a:xfrm>
                <a:off x="6546950" y="846455"/>
                <a:ext cx="671338" cy="1212041"/>
                <a:chOff x="2186008" y="881950"/>
                <a:chExt cx="671338" cy="1212041"/>
              </a:xfrm>
              <a:grpFill/>
            </p:grpSpPr>
            <p:cxnSp>
              <p:nvCxnSpPr>
                <p:cNvPr id="32" name="Straight Connector 31"/>
                <p:cNvCxnSpPr/>
                <p:nvPr/>
              </p:nvCxnSpPr>
              <p:spPr>
                <a:xfrm rot="10800000" flipH="1">
                  <a:off x="2820628" y="1399239"/>
                  <a:ext cx="9296" cy="694752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2212036" y="901665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2834357" y="881950"/>
                  <a:ext cx="1" cy="539839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5649640" y="826842"/>
                <a:ext cx="671338" cy="1212041"/>
                <a:chOff x="2186008" y="881950"/>
                <a:chExt cx="671338" cy="1212041"/>
              </a:xfrm>
              <a:grpFill/>
            </p:grpSpPr>
            <p:cxnSp>
              <p:nvCxnSpPr>
                <p:cNvPr id="27" name="Straight Connector 26"/>
                <p:cNvCxnSpPr/>
                <p:nvPr/>
              </p:nvCxnSpPr>
              <p:spPr>
                <a:xfrm rot="10800000" flipH="1">
                  <a:off x="2831682" y="1399239"/>
                  <a:ext cx="9296" cy="694752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2212036" y="914651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834357" y="881950"/>
                  <a:ext cx="1" cy="539839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3862237" y="826842"/>
                <a:ext cx="671338" cy="1212041"/>
                <a:chOff x="2186008" y="881950"/>
                <a:chExt cx="671338" cy="1212041"/>
              </a:xfrm>
              <a:grpFill/>
            </p:grpSpPr>
            <p:cxnSp>
              <p:nvCxnSpPr>
                <p:cNvPr id="22" name="Straight Connector 21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2212036" y="914651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834357" y="881950"/>
                  <a:ext cx="1" cy="539839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/>
              <p:cNvGrpSpPr/>
              <p:nvPr/>
            </p:nvGrpSpPr>
            <p:grpSpPr>
              <a:xfrm>
                <a:off x="4707099" y="826291"/>
                <a:ext cx="671338" cy="1212041"/>
                <a:chOff x="2186008" y="881950"/>
                <a:chExt cx="671338" cy="1212041"/>
              </a:xfrm>
              <a:grpFill/>
            </p:grpSpPr>
            <p:cxnSp>
              <p:nvCxnSpPr>
                <p:cNvPr id="17" name="Straight Connector 16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2200982" y="2074885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2212036" y="888680"/>
                  <a:ext cx="645310" cy="12738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834357" y="881950"/>
                  <a:ext cx="1" cy="539839"/>
                </a:xfrm>
                <a:prstGeom prst="line">
                  <a:avLst/>
                </a:prstGeom>
                <a:grpFill/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26" name="TextBox 125"/>
          <p:cNvSpPr txBox="1"/>
          <p:nvPr/>
        </p:nvSpPr>
        <p:spPr>
          <a:xfrm>
            <a:off x="746471" y="5648939"/>
            <a:ext cx="1072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তিন,ছয়,নয় সংখ্যার জ্যামিতিক প্যাটার্ন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1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95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9723" y="142606"/>
            <a:ext cx="11840704" cy="6586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929898" y="233494"/>
            <a:ext cx="10724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বলতো নিচের জ্যামিতিক  চিত্রগুলো কি ধরনের প্যাটান?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29051" y="1228299"/>
            <a:ext cx="1071500" cy="900752"/>
            <a:chOff x="2129051" y="1228299"/>
            <a:chExt cx="1071500" cy="90075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29051" y="1228299"/>
              <a:ext cx="0" cy="900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00551" y="1228299"/>
              <a:ext cx="0" cy="9007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24585" y="2129050"/>
              <a:ext cx="900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2176819" y="1228299"/>
              <a:ext cx="94851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944202" y="1228298"/>
            <a:ext cx="2211087" cy="900753"/>
            <a:chOff x="3944202" y="1228298"/>
            <a:chExt cx="2211087" cy="900753"/>
          </a:xfrm>
        </p:grpSpPr>
        <p:grpSp>
          <p:nvGrpSpPr>
            <p:cNvPr id="11" name="Group 10"/>
            <p:cNvGrpSpPr/>
            <p:nvPr/>
          </p:nvGrpSpPr>
          <p:grpSpPr>
            <a:xfrm>
              <a:off x="3944202" y="1228299"/>
              <a:ext cx="1091820" cy="900752"/>
              <a:chOff x="2129051" y="1228299"/>
              <a:chExt cx="1091820" cy="900752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129051" y="1228299"/>
                <a:ext cx="0" cy="9007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220871" y="1228299"/>
                <a:ext cx="0" cy="9007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224585" y="2129050"/>
                <a:ext cx="9007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2176819" y="1228299"/>
                <a:ext cx="9485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5131557" y="1228298"/>
              <a:ext cx="1023732" cy="900751"/>
              <a:chOff x="5370392" y="2265528"/>
              <a:chExt cx="1023732" cy="900751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6394124" y="2265528"/>
                <a:ext cx="0" cy="9007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cxnSpLocks/>
              </p:cNvCxnSpPr>
              <p:nvPr/>
            </p:nvCxnSpPr>
            <p:spPr>
              <a:xfrm>
                <a:off x="5370392" y="3166279"/>
                <a:ext cx="9485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5370392" y="2265528"/>
                <a:ext cx="9485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7027233" y="1228297"/>
            <a:ext cx="3398440" cy="900753"/>
            <a:chOff x="7453953" y="1228297"/>
            <a:chExt cx="3398440" cy="900753"/>
          </a:xfrm>
        </p:grpSpPr>
        <p:grpSp>
          <p:nvGrpSpPr>
            <p:cNvPr id="21" name="Group 20"/>
            <p:cNvGrpSpPr/>
            <p:nvPr/>
          </p:nvGrpSpPr>
          <p:grpSpPr>
            <a:xfrm>
              <a:off x="7453953" y="1228298"/>
              <a:ext cx="1091820" cy="900752"/>
              <a:chOff x="2129051" y="1228299"/>
              <a:chExt cx="1091820" cy="900752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2129051" y="1228299"/>
                <a:ext cx="0" cy="9007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220871" y="1228299"/>
                <a:ext cx="0" cy="9007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224585" y="2129050"/>
                <a:ext cx="9007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2176819" y="1228299"/>
                <a:ext cx="9485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8641308" y="1228298"/>
              <a:ext cx="1044052" cy="900751"/>
              <a:chOff x="5370392" y="2265528"/>
              <a:chExt cx="1044052" cy="900751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6414444" y="2265528"/>
                <a:ext cx="0" cy="9007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cxnSpLocks/>
              </p:cNvCxnSpPr>
              <p:nvPr/>
            </p:nvCxnSpPr>
            <p:spPr>
              <a:xfrm>
                <a:off x="5370392" y="3166279"/>
                <a:ext cx="9485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5370392" y="2265528"/>
                <a:ext cx="9485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9798181" y="1228297"/>
              <a:ext cx="1054212" cy="900751"/>
              <a:chOff x="5339912" y="2265528"/>
              <a:chExt cx="1054212" cy="900751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6394124" y="2265528"/>
                <a:ext cx="0" cy="9007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cxnSpLocks/>
              </p:cNvCxnSpPr>
              <p:nvPr/>
            </p:nvCxnSpPr>
            <p:spPr>
              <a:xfrm>
                <a:off x="5339912" y="3166279"/>
                <a:ext cx="97899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cxnSpLocks/>
              </p:cNvCxnSpPr>
              <p:nvPr/>
            </p:nvCxnSpPr>
            <p:spPr>
              <a:xfrm flipH="1">
                <a:off x="5339912" y="2265528"/>
                <a:ext cx="97899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2518250" y="4141599"/>
            <a:ext cx="4844475" cy="1137225"/>
            <a:chOff x="2152935" y="3603009"/>
            <a:chExt cx="6347348" cy="1845857"/>
          </a:xfrm>
        </p:grpSpPr>
        <p:grpSp>
          <p:nvGrpSpPr>
            <p:cNvPr id="35" name="Group 34"/>
            <p:cNvGrpSpPr/>
            <p:nvPr/>
          </p:nvGrpSpPr>
          <p:grpSpPr>
            <a:xfrm>
              <a:off x="2152935" y="3794078"/>
              <a:ext cx="972402" cy="1561524"/>
              <a:chOff x="2685198" y="2756845"/>
              <a:chExt cx="1044052" cy="1776485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732964" y="2866027"/>
                <a:ext cx="0" cy="6550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2709081" y="2756845"/>
                <a:ext cx="9007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729250" y="3632579"/>
                <a:ext cx="0" cy="9007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732964" y="4533330"/>
                <a:ext cx="9007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2685198" y="3632579"/>
                <a:ext cx="94851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4503759" y="3794078"/>
              <a:ext cx="900752" cy="1654788"/>
              <a:chOff x="5133831" y="2745469"/>
              <a:chExt cx="900752" cy="198803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H="1">
                <a:off x="5133831" y="2745469"/>
                <a:ext cx="9007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034583" y="2866027"/>
                <a:ext cx="0" cy="9007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034583" y="3957851"/>
                <a:ext cx="0" cy="77564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7408463" y="3603009"/>
              <a:ext cx="1091820" cy="1765102"/>
              <a:chOff x="7794006" y="2866027"/>
              <a:chExt cx="1091820" cy="1992575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7794006" y="2866027"/>
                <a:ext cx="1091820" cy="900752"/>
                <a:chOff x="2129051" y="1228299"/>
                <a:chExt cx="1091820" cy="900752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129051" y="1228299"/>
                  <a:ext cx="0" cy="9007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220871" y="1228299"/>
                  <a:ext cx="0" cy="90075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224585" y="2129050"/>
                  <a:ext cx="90075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2176819" y="1228299"/>
                  <a:ext cx="948518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" name="Straight Connector 38"/>
              <p:cNvCxnSpPr>
                <a:cxnSpLocks/>
              </p:cNvCxnSpPr>
              <p:nvPr/>
            </p:nvCxnSpPr>
            <p:spPr>
              <a:xfrm>
                <a:off x="8885826" y="3840092"/>
                <a:ext cx="0" cy="10185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cxnSpLocks/>
              </p:cNvCxnSpPr>
              <p:nvPr/>
            </p:nvCxnSpPr>
            <p:spPr>
              <a:xfrm flipV="1">
                <a:off x="7841774" y="4844482"/>
                <a:ext cx="948517" cy="141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2552204" y="2773789"/>
            <a:ext cx="6260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বর্গের জ্যামিতিক প্যাটার্ন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28240" y="5762029"/>
            <a:ext cx="6260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সংখ্যার  জ্যামিতিক প্যাটার্ন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8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668</Words>
  <Application>Microsoft Office PowerPoint</Application>
  <PresentationFormat>Widescreen</PresentationFormat>
  <Paragraphs>219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Nikosh</vt:lpstr>
      <vt:lpstr>NikoshBAN</vt:lpstr>
      <vt:lpstr>Symbol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it's simple</dc:creator>
  <cp:lastModifiedBy>it's simple</cp:lastModifiedBy>
  <cp:revision>216</cp:revision>
  <dcterms:created xsi:type="dcterms:W3CDTF">2021-02-16T06:11:43Z</dcterms:created>
  <dcterms:modified xsi:type="dcterms:W3CDTF">2021-07-12T09:53:44Z</dcterms:modified>
</cp:coreProperties>
</file>