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307" r:id="rId2"/>
    <p:sldId id="256" r:id="rId3"/>
    <p:sldId id="293" r:id="rId4"/>
    <p:sldId id="258" r:id="rId5"/>
    <p:sldId id="274" r:id="rId6"/>
    <p:sldId id="288" r:id="rId7"/>
    <p:sldId id="304" r:id="rId8"/>
    <p:sldId id="300" r:id="rId9"/>
    <p:sldId id="294" r:id="rId10"/>
    <p:sldId id="305" r:id="rId11"/>
    <p:sldId id="295" r:id="rId12"/>
    <p:sldId id="296" r:id="rId13"/>
    <p:sldId id="302" r:id="rId14"/>
    <p:sldId id="303" r:id="rId15"/>
    <p:sldId id="306" r:id="rId16"/>
    <p:sldId id="269"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7468759-1D3A-4930-ACED-1D083B4F7D5F}" type="datetimeFigureOut">
              <a:rPr lang="en-US" smtClean="0"/>
              <a:t>12-Jul-21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0752869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12-Jul-21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823709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12-Jul-21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347595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12-Jul-21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418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12-Jul-21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98505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7468759-1D3A-4930-ACED-1D083B4F7D5F}" type="datetimeFigureOut">
              <a:rPr lang="en-US" smtClean="0"/>
              <a:t>12-Jul-21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56661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7468759-1D3A-4930-ACED-1D083B4F7D5F}" type="datetimeFigureOut">
              <a:rPr lang="en-US" smtClean="0"/>
              <a:t>12-Jul-21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58029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759-1D3A-4930-ACED-1D083B4F7D5F}" type="datetimeFigureOut">
              <a:rPr lang="en-US" smtClean="0"/>
              <a:t>12-Jul-21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413426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759-1D3A-4930-ACED-1D083B4F7D5F}" type="datetimeFigureOut">
              <a:rPr lang="en-US" smtClean="0"/>
              <a:t>12-Jul-21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60718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759-1D3A-4930-ACED-1D083B4F7D5F}" type="datetimeFigureOut">
              <a:rPr lang="en-US" smtClean="0"/>
              <a:t>12-Jul-21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260938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68759-1D3A-4930-ACED-1D083B4F7D5F}" type="datetimeFigureOut">
              <a:rPr lang="en-US" smtClean="0"/>
              <a:t>12-Jul-21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298102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468759-1D3A-4930-ACED-1D083B4F7D5F}" type="datetimeFigureOut">
              <a:rPr lang="en-US" smtClean="0"/>
              <a:t>12-Jul-21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42304549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468759-1D3A-4930-ACED-1D083B4F7D5F}" type="datetimeFigureOut">
              <a:rPr lang="en-US" smtClean="0"/>
              <a:t>12-Jul-21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21967845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468759-1D3A-4930-ACED-1D083B4F7D5F}" type="datetimeFigureOut">
              <a:rPr lang="en-US" smtClean="0"/>
              <a:t>12-Jul-21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407042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68759-1D3A-4930-ACED-1D083B4F7D5F}" type="datetimeFigureOut">
              <a:rPr lang="en-US" smtClean="0"/>
              <a:t>12-Jul-21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35796015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12-Jul-21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27246420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12-Jul-21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a:p>
        </p:txBody>
      </p:sp>
    </p:spTree>
    <p:extLst>
      <p:ext uri="{BB962C8B-B14F-4D97-AF65-F5344CB8AC3E}">
        <p14:creationId xmlns:p14="http://schemas.microsoft.com/office/powerpoint/2010/main" val="15318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7468759-1D3A-4930-ACED-1D083B4F7D5F}" type="datetimeFigureOut">
              <a:rPr lang="en-US" smtClean="0"/>
              <a:t>12-Jul-21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41D94B-9017-46C9-B142-A287D58C2D14}" type="slidenum">
              <a:rPr lang="en-US" smtClean="0"/>
              <a:t>‹#›</a:t>
            </a:fld>
            <a:endParaRPr lang="en-US"/>
          </a:p>
        </p:txBody>
      </p:sp>
    </p:spTree>
    <p:extLst>
      <p:ext uri="{BB962C8B-B14F-4D97-AF65-F5344CB8AC3E}">
        <p14:creationId xmlns:p14="http://schemas.microsoft.com/office/powerpoint/2010/main" val="461877785"/>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34.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13.jpg"/><Relationship Id="rId4" Type="http://schemas.openxmlformats.org/officeDocument/2006/relationships/image" Target="../media/image41.jpg"/></Relationships>
</file>

<file path=ppt/slides/_rels/slide1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44.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audio" Target="../media/audio6.wav"/><Relationship Id="rId4" Type="http://schemas.openxmlformats.org/officeDocument/2006/relationships/image" Target="../media/image46.jpg"/></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audio" Target="../media/audio7.wav"/><Relationship Id="rId4" Type="http://schemas.openxmlformats.org/officeDocument/2006/relationships/image" Target="../media/image48.jpg"/></Relationships>
</file>

<file path=ppt/slides/_rels/slide17.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g"/><Relationship Id="rId7" Type="http://schemas.openxmlformats.org/officeDocument/2006/relationships/image" Target="../media/image5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 Id="rId9"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3" Type="http://schemas.openxmlformats.org/officeDocument/2006/relationships/image" Target="../media/image9.jpg"/><Relationship Id="rId7" Type="http://schemas.openxmlformats.org/officeDocument/2006/relationships/image" Target="../media/image13.jpg"/><Relationship Id="rId12" Type="http://schemas.openxmlformats.org/officeDocument/2006/relationships/image" Target="../media/image18.jp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1.png"/><Relationship Id="rId7" Type="http://schemas.openxmlformats.org/officeDocument/2006/relationships/image" Target="../media/image24.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11.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audio" Target="../media/audio4.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868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68192" y="119387"/>
            <a:ext cx="10006884" cy="872286"/>
            <a:chOff x="3439886" y="3025111"/>
            <a:chExt cx="7982853" cy="584616"/>
          </a:xfrm>
        </p:grpSpPr>
        <p:sp>
          <p:nvSpPr>
            <p:cNvPr id="8" name="Rectangle: Rounded Corners 72">
              <a:extLst>
                <a:ext uri="{FF2B5EF4-FFF2-40B4-BE49-F238E27FC236}">
                  <a16:creationId xmlns:a16="http://schemas.microsoft.com/office/drawing/2014/main" id="{36C3589B-21D7-4A37-814A-EC61FDDAE5C9}"/>
                </a:ext>
              </a:extLst>
            </p:cNvPr>
            <p:cNvSpPr txBox="1">
              <a:spLocks/>
            </p:cNvSpPr>
            <p:nvPr/>
          </p:nvSpPr>
          <p:spPr>
            <a:xfrm>
              <a:off x="9434286" y="3025111"/>
              <a:ext cx="1988453" cy="502524"/>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5400" b="1" dirty="0">
                  <a:solidFill>
                    <a:srgbClr val="002060"/>
                  </a:solidFill>
                  <a:latin typeface="NikoshBAN" pitchFamily="2" charset="0"/>
                  <a:cs typeface="NikoshBAN" pitchFamily="2" charset="0"/>
                </a:rPr>
                <a:t>প্রতিকার</a:t>
              </a:r>
              <a:r>
                <a:rPr lang="bn-BD" sz="4000" b="1" dirty="0">
                  <a:solidFill>
                    <a:srgbClr val="002060"/>
                  </a:solidFill>
                  <a:latin typeface="NikoshBAN" pitchFamily="2" charset="0"/>
                  <a:cs typeface="NikoshBAN" pitchFamily="2" charset="0"/>
                </a:rPr>
                <a:t> </a:t>
              </a:r>
              <a:r>
                <a:rPr lang="en-US" sz="4000" b="1" dirty="0">
                  <a:solidFill>
                    <a:srgbClr val="002060"/>
                  </a:solidFill>
                  <a:latin typeface="NikoshBAN" pitchFamily="2" charset="0"/>
                  <a:cs typeface="NikoshBAN" pitchFamily="2" charset="0"/>
                </a:rPr>
                <a:t>   </a:t>
              </a:r>
              <a:endParaRPr lang="en-US" sz="6000" b="1" dirty="0">
                <a:solidFill>
                  <a:srgbClr val="FF0000"/>
                </a:solidFill>
                <a:latin typeface="NikoshBAN" pitchFamily="2" charset="0"/>
                <a:cs typeface="NikoshBAN" pitchFamily="2"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8765" b="34701"/>
            <a:stretch/>
          </p:blipFill>
          <p:spPr>
            <a:xfrm>
              <a:off x="3439886" y="3025111"/>
              <a:ext cx="5689599" cy="584616"/>
            </a:xfrm>
            <a:prstGeom prst="rect">
              <a:avLst/>
            </a:prstGeom>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66" y="2866665"/>
            <a:ext cx="3224426" cy="384836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3055" y="5365952"/>
            <a:ext cx="8409904" cy="1349078"/>
          </a:xfrm>
          <a:prstGeom prst="rect">
            <a:avLst/>
          </a:prstGeom>
        </p:spPr>
      </p:pic>
      <p:sp>
        <p:nvSpPr>
          <p:cNvPr id="2" name="Rounded Rectangle 1"/>
          <p:cNvSpPr/>
          <p:nvPr/>
        </p:nvSpPr>
        <p:spPr>
          <a:xfrm>
            <a:off x="3503055" y="2889716"/>
            <a:ext cx="8409904" cy="133909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b="1" dirty="0">
                <a:solidFill>
                  <a:schemeClr val="bg1"/>
                </a:solidFill>
                <a:latin typeface="NikoshBAN" pitchFamily="2" charset="0"/>
                <a:cs typeface="NikoshBAN" pitchFamily="2" charset="0"/>
              </a:rPr>
              <a:t>কমলার রস, সবুজ শাকসবজি, সয়াদ্রব্য ও ক্যালসিয়াম সমৃদ্ধ খাবার খাওয়া।  </a:t>
            </a:r>
          </a:p>
        </p:txBody>
      </p:sp>
      <p:sp>
        <p:nvSpPr>
          <p:cNvPr id="3" name="Rounded Rectangle 2"/>
          <p:cNvSpPr/>
          <p:nvPr/>
        </p:nvSpPr>
        <p:spPr>
          <a:xfrm>
            <a:off x="734096" y="1050714"/>
            <a:ext cx="11178863" cy="175691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5400" b="1" dirty="0">
                <a:solidFill>
                  <a:schemeClr val="bg1"/>
                </a:solidFill>
                <a:latin typeface="NikoshBAN" pitchFamily="2" charset="0"/>
                <a:cs typeface="NikoshBAN" pitchFamily="2" charset="0"/>
              </a:rPr>
              <a:t>পঞ্চাশের উপরে পুরুষ ও নারীদের দৈনিক ১২০০মিলিগ্রাম </a:t>
            </a:r>
            <a:r>
              <a:rPr lang="en-US" sz="5400" b="1" dirty="0" err="1">
                <a:solidFill>
                  <a:schemeClr val="bg1"/>
                </a:solidFill>
                <a:latin typeface="NikoshBAN" pitchFamily="2" charset="0"/>
                <a:cs typeface="NikoshBAN" pitchFamily="2" charset="0"/>
              </a:rPr>
              <a:t>ক্যালসিয়াম</a:t>
            </a:r>
            <a:r>
              <a:rPr lang="bn-BD" sz="5400" b="1" dirty="0">
                <a:solidFill>
                  <a:schemeClr val="bg1"/>
                </a:solidFill>
                <a:latin typeface="NikoshBAN" pitchFamily="2" charset="0"/>
                <a:cs typeface="NikoshBAN" pitchFamily="2" charset="0"/>
              </a:rPr>
              <a:t> গ্রহণ করা। </a:t>
            </a:r>
          </a:p>
        </p:txBody>
      </p:sp>
      <p:sp>
        <p:nvSpPr>
          <p:cNvPr id="15" name="Rounded Rectangle 14"/>
          <p:cNvSpPr/>
          <p:nvPr/>
        </p:nvSpPr>
        <p:spPr>
          <a:xfrm>
            <a:off x="3503055" y="4314421"/>
            <a:ext cx="8409904" cy="96591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b="1" dirty="0">
                <a:solidFill>
                  <a:schemeClr val="bg1"/>
                </a:solidFill>
                <a:latin typeface="NikoshBAN" pitchFamily="2" charset="0"/>
                <a:cs typeface="NikoshBAN" pitchFamily="2" charset="0"/>
              </a:rPr>
              <a:t>ননিতোলা দুধ ও দুগ্ধজাত দ্রব্য গ্রহণ করা। </a:t>
            </a:r>
          </a:p>
        </p:txBody>
      </p:sp>
    </p:spTree>
    <p:extLst>
      <p:ext uri="{BB962C8B-B14F-4D97-AF65-F5344CB8AC3E}">
        <p14:creationId xmlns:p14="http://schemas.microsoft.com/office/powerpoint/2010/main" val="1620305112"/>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plus(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2">
            <a:extLst>
              <a:ext uri="{FF2B5EF4-FFF2-40B4-BE49-F238E27FC236}">
                <a16:creationId xmlns:a16="http://schemas.microsoft.com/office/drawing/2014/main" id="{36C3589B-21D7-4A37-814A-EC61FDDAE5C9}"/>
              </a:ext>
            </a:extLst>
          </p:cNvPr>
          <p:cNvSpPr txBox="1">
            <a:spLocks/>
          </p:cNvSpPr>
          <p:nvPr/>
        </p:nvSpPr>
        <p:spPr>
          <a:xfrm>
            <a:off x="1655649" y="180305"/>
            <a:ext cx="8563430" cy="908900"/>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6000" b="1" dirty="0">
                <a:solidFill>
                  <a:schemeClr val="bg2">
                    <a:lumMod val="75000"/>
                  </a:schemeClr>
                </a:solidFill>
                <a:latin typeface="NikoshBAN" pitchFamily="2" charset="0"/>
                <a:cs typeface="NikoshBAN" pitchFamily="2" charset="0"/>
              </a:rPr>
              <a:t> </a:t>
            </a:r>
            <a:r>
              <a:rPr lang="bn-BD" sz="5400" b="1" dirty="0">
                <a:solidFill>
                  <a:srgbClr val="002060"/>
                </a:solidFill>
                <a:latin typeface="NikoshBAN" pitchFamily="2" charset="0"/>
                <a:cs typeface="NikoshBAN" pitchFamily="2" charset="0"/>
              </a:rPr>
              <a:t>অস্টিওপোরোসিস</a:t>
            </a:r>
            <a:r>
              <a:rPr lang="en-US" sz="5400" b="1" dirty="0" err="1">
                <a:solidFill>
                  <a:srgbClr val="002060"/>
                </a:solidFill>
                <a:latin typeface="NikoshBAN" pitchFamily="2" charset="0"/>
                <a:cs typeface="NikoshBAN" pitchFamily="2" charset="0"/>
              </a:rPr>
              <a:t>ের</a:t>
            </a:r>
            <a:r>
              <a:rPr lang="en-US" sz="5400" b="1" dirty="0">
                <a:solidFill>
                  <a:srgbClr val="002060"/>
                </a:solidFill>
                <a:latin typeface="NikoshBAN" pitchFamily="2" charset="0"/>
                <a:cs typeface="NikoshBAN" pitchFamily="2" charset="0"/>
              </a:rPr>
              <a:t> </a:t>
            </a:r>
            <a:r>
              <a:rPr lang="bn-BD" sz="5400" b="1" dirty="0">
                <a:solidFill>
                  <a:srgbClr val="002060"/>
                </a:solidFill>
                <a:latin typeface="NikoshBAN" pitchFamily="2" charset="0"/>
                <a:cs typeface="NikoshBAN" pitchFamily="2" charset="0"/>
              </a:rPr>
              <a:t>প্রতিরোধ </a:t>
            </a:r>
            <a:r>
              <a:rPr lang="en-US" sz="5400" b="1" dirty="0">
                <a:solidFill>
                  <a:srgbClr val="002060"/>
                </a:solidFill>
                <a:latin typeface="NikoshBAN" pitchFamily="2" charset="0"/>
                <a:cs typeface="NikoshBAN" pitchFamily="2" charset="0"/>
              </a:rPr>
              <a:t> </a:t>
            </a:r>
            <a:endParaRPr lang="en-US" sz="8800" b="1" dirty="0">
              <a:solidFill>
                <a:srgbClr val="FF0000"/>
              </a:solidFill>
              <a:latin typeface="NikoshBAN" pitchFamily="2" charset="0"/>
              <a:cs typeface="NikoshBAN" pitchFamily="2" charset="0"/>
            </a:endParaRPr>
          </a:p>
        </p:txBody>
      </p:sp>
      <p:grpSp>
        <p:nvGrpSpPr>
          <p:cNvPr id="4" name="Group 3"/>
          <p:cNvGrpSpPr/>
          <p:nvPr/>
        </p:nvGrpSpPr>
        <p:grpSpPr>
          <a:xfrm>
            <a:off x="214619" y="4856965"/>
            <a:ext cx="11861266" cy="1927896"/>
            <a:chOff x="214619" y="3229457"/>
            <a:chExt cx="11861266" cy="3555404"/>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19" y="3229457"/>
              <a:ext cx="5815779" cy="355540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501" y="3236688"/>
              <a:ext cx="2936327" cy="354817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9828" y="3236687"/>
              <a:ext cx="3106057" cy="3548173"/>
            </a:xfrm>
            <a:prstGeom prst="rect">
              <a:avLst/>
            </a:prstGeom>
          </p:spPr>
        </p:pic>
      </p:grpSp>
      <p:grpSp>
        <p:nvGrpSpPr>
          <p:cNvPr id="9" name="Group 8"/>
          <p:cNvGrpSpPr/>
          <p:nvPr/>
        </p:nvGrpSpPr>
        <p:grpSpPr>
          <a:xfrm>
            <a:off x="365398" y="1317652"/>
            <a:ext cx="11197467" cy="3526061"/>
            <a:chOff x="1077191" y="539156"/>
            <a:chExt cx="10573555" cy="3825025"/>
          </a:xfrm>
          <a:solidFill>
            <a:schemeClr val="tx1"/>
          </a:solidFill>
        </p:grpSpPr>
        <p:sp>
          <p:nvSpPr>
            <p:cNvPr id="5" name="Rounded Rectangle 4"/>
            <p:cNvSpPr/>
            <p:nvPr/>
          </p:nvSpPr>
          <p:spPr>
            <a:xfrm>
              <a:off x="1077191" y="539156"/>
              <a:ext cx="10573555" cy="382502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2060"/>
                  </a:solidFill>
                  <a:latin typeface="NikoshBAN" pitchFamily="2" charset="0"/>
                  <a:cs typeface="NikoshBAN" pitchFamily="2" charset="0"/>
                </a:rPr>
                <a:t>      </a:t>
              </a:r>
              <a:r>
                <a:rPr lang="bn-BD" sz="4800" b="1" dirty="0">
                  <a:solidFill>
                    <a:srgbClr val="002060"/>
                  </a:solidFill>
                  <a:latin typeface="NikoshBAN" pitchFamily="2" charset="0"/>
                  <a:cs typeface="NikoshBAN" pitchFamily="2" charset="0"/>
                </a:rPr>
                <a:t>যথেষ্ট পরিমাণে সূর্যালোকের সংস্পর্শে আসা । </a:t>
              </a:r>
            </a:p>
            <a:p>
              <a:r>
                <a:rPr lang="en-US" sz="4800" b="1" dirty="0">
                  <a:solidFill>
                    <a:srgbClr val="002060"/>
                  </a:solidFill>
                  <a:latin typeface="NikoshBAN" pitchFamily="2" charset="0"/>
                  <a:cs typeface="NikoshBAN" pitchFamily="2" charset="0"/>
                </a:rPr>
                <a:t>      </a:t>
              </a:r>
              <a:r>
                <a:rPr lang="bn-BD" sz="4800" b="1" dirty="0">
                  <a:solidFill>
                    <a:srgbClr val="002060"/>
                  </a:solidFill>
                  <a:latin typeface="NikoshBAN" pitchFamily="2" charset="0"/>
                  <a:cs typeface="NikoshBAN" pitchFamily="2" charset="0"/>
                </a:rPr>
                <a:t>ক্যালসিয়াম ও ভিটামিন ‘ডি’ সমৃদ্ধ খাদ্য গ্রহণ করা। </a:t>
              </a:r>
            </a:p>
            <a:p>
              <a:r>
                <a:rPr lang="en-US" sz="4800" b="1" dirty="0">
                  <a:solidFill>
                    <a:srgbClr val="002060"/>
                  </a:solidFill>
                  <a:latin typeface="NikoshBAN" pitchFamily="2" charset="0"/>
                  <a:cs typeface="NikoshBAN" pitchFamily="2" charset="0"/>
                </a:rPr>
                <a:t>      </a:t>
              </a:r>
              <a:r>
                <a:rPr lang="bn-BD" sz="4800" b="1" dirty="0">
                  <a:solidFill>
                    <a:srgbClr val="002060"/>
                  </a:solidFill>
                  <a:latin typeface="NikoshBAN" pitchFamily="2" charset="0"/>
                  <a:cs typeface="NikoshBAN" pitchFamily="2" charset="0"/>
                </a:rPr>
                <a:t>নিয়মিত ব্যায়াম করা ।</a:t>
              </a:r>
            </a:p>
            <a:p>
              <a:r>
                <a:rPr lang="en-US" sz="4800" b="1" dirty="0">
                  <a:solidFill>
                    <a:srgbClr val="002060"/>
                  </a:solidFill>
                  <a:latin typeface="NikoshBAN" pitchFamily="2" charset="0"/>
                  <a:cs typeface="NikoshBAN" pitchFamily="2" charset="0"/>
                </a:rPr>
                <a:t>      </a:t>
              </a:r>
              <a:r>
                <a:rPr lang="bn-BD" sz="4800" b="1" dirty="0">
                  <a:solidFill>
                    <a:srgbClr val="002060"/>
                  </a:solidFill>
                  <a:latin typeface="NikoshBAN" pitchFamily="2" charset="0"/>
                  <a:cs typeface="NikoshBAN" pitchFamily="2" charset="0"/>
                </a:rPr>
                <a:t>সুষম ও আঁশযুক্ত খাবার গ্রহণ করা। </a:t>
              </a:r>
            </a:p>
          </p:txBody>
        </p:sp>
        <p:sp>
          <p:nvSpPr>
            <p:cNvPr id="16" name="Striped Right Arrow 15"/>
            <p:cNvSpPr/>
            <p:nvPr/>
          </p:nvSpPr>
          <p:spPr>
            <a:xfrm>
              <a:off x="1249453" y="1038931"/>
              <a:ext cx="770330" cy="501134"/>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Striped Right Arrow 19"/>
            <p:cNvSpPr/>
            <p:nvPr/>
          </p:nvSpPr>
          <p:spPr>
            <a:xfrm>
              <a:off x="1282364" y="1793847"/>
              <a:ext cx="770330" cy="501134"/>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riped Right Arrow 20"/>
            <p:cNvSpPr/>
            <p:nvPr/>
          </p:nvSpPr>
          <p:spPr>
            <a:xfrm>
              <a:off x="1249453" y="2633689"/>
              <a:ext cx="770330" cy="501134"/>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riped Right Arrow 21"/>
            <p:cNvSpPr/>
            <p:nvPr/>
          </p:nvSpPr>
          <p:spPr>
            <a:xfrm>
              <a:off x="1282364" y="3481002"/>
              <a:ext cx="770330" cy="501134"/>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62013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2">
            <a:extLst>
              <a:ext uri="{FF2B5EF4-FFF2-40B4-BE49-F238E27FC236}">
                <a16:creationId xmlns:a16="http://schemas.microsoft.com/office/drawing/2014/main" id="{36C3589B-21D7-4A37-814A-EC61FDDAE5C9}"/>
              </a:ext>
            </a:extLst>
          </p:cNvPr>
          <p:cNvSpPr txBox="1">
            <a:spLocks/>
          </p:cNvSpPr>
          <p:nvPr/>
        </p:nvSpPr>
        <p:spPr>
          <a:xfrm>
            <a:off x="1047379" y="101600"/>
            <a:ext cx="7126514" cy="638629"/>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4800" b="1" dirty="0" err="1">
                <a:solidFill>
                  <a:srgbClr val="002060"/>
                </a:solidFill>
                <a:latin typeface="NikoshBAN" pitchFamily="2" charset="0"/>
                <a:cs typeface="NikoshBAN" pitchFamily="2" charset="0"/>
              </a:rPr>
              <a:t>রিউমাটয়েড</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আথ্রাইটিস</a:t>
            </a:r>
            <a:r>
              <a:rPr lang="bn-BD" sz="4800" b="1" dirty="0">
                <a:solidFill>
                  <a:srgbClr val="002060"/>
                </a:solidFill>
                <a:latin typeface="NikoshBAN" pitchFamily="2" charset="0"/>
                <a:cs typeface="NikoshBAN" pitchFamily="2" charset="0"/>
              </a:rPr>
              <a:t> বা </a:t>
            </a:r>
            <a:r>
              <a:rPr lang="en-US" sz="4800" b="1" dirty="0" err="1">
                <a:solidFill>
                  <a:srgbClr val="002060"/>
                </a:solidFill>
                <a:latin typeface="NikoshBAN" pitchFamily="2" charset="0"/>
                <a:cs typeface="NikoshBAN" pitchFamily="2" charset="0"/>
              </a:rPr>
              <a:t>গেঁটে</a:t>
            </a:r>
            <a:r>
              <a:rPr lang="bn-BD" sz="4800" b="1" dirty="0">
                <a:solidFill>
                  <a:srgbClr val="002060"/>
                </a:solidFill>
                <a:latin typeface="NikoshBAN" pitchFamily="2" charset="0"/>
                <a:cs typeface="NikoshBAN" pitchFamily="2" charset="0"/>
              </a:rPr>
              <a:t>বাত</a:t>
            </a:r>
            <a:endParaRPr lang="en-US" sz="6000" b="1" dirty="0">
              <a:solidFill>
                <a:srgbClr val="FF0000"/>
              </a:solidFill>
              <a:latin typeface="NikoshBAN" pitchFamily="2" charset="0"/>
              <a:cs typeface="NikoshBAN" pitchFamily="2" charset="0"/>
            </a:endParaRPr>
          </a:p>
        </p:txBody>
      </p:sp>
      <p:grpSp>
        <p:nvGrpSpPr>
          <p:cNvPr id="18" name="Group 17"/>
          <p:cNvGrpSpPr/>
          <p:nvPr/>
        </p:nvGrpSpPr>
        <p:grpSpPr>
          <a:xfrm>
            <a:off x="9247031" y="101600"/>
            <a:ext cx="2846093" cy="6647543"/>
            <a:chOff x="8331200" y="0"/>
            <a:chExt cx="3686629" cy="6749143"/>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8601"/>
            <a:stretch/>
          </p:blipFill>
          <p:spPr>
            <a:xfrm>
              <a:off x="8331200" y="2013183"/>
              <a:ext cx="3686629" cy="226784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200" y="0"/>
              <a:ext cx="3686629" cy="201318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201" y="4300537"/>
              <a:ext cx="3686628" cy="2448606"/>
            </a:xfrm>
            <a:prstGeom prst="rect">
              <a:avLst/>
            </a:prstGeom>
          </p:spPr>
        </p:pic>
      </p:grpSp>
      <p:sp>
        <p:nvSpPr>
          <p:cNvPr id="5" name="Rounded Rectangle 4"/>
          <p:cNvSpPr/>
          <p:nvPr/>
        </p:nvSpPr>
        <p:spPr>
          <a:xfrm>
            <a:off x="167425" y="927279"/>
            <a:ext cx="8886423" cy="582186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a:solidFill>
                  <a:srgbClr val="002060"/>
                </a:solidFill>
                <a:latin typeface="NikoshBAN" pitchFamily="2" charset="0"/>
                <a:cs typeface="NikoshBAN" pitchFamily="2" charset="0"/>
              </a:rPr>
              <a:t>শতাধিক প্রকারের বাতরোগের মধ্যে এটি অন্যতম। সাধারণত বয়স্করা এ রোগে আক্রান্ত হয়। ছেলেমেয়েদের বেলায় গিঁটে ব্যথা বা যন্ত্রণা হওয়া রিউম্যাটিক ফিভার জাতীয় অন্য রোগের লক্ষণ হতে পারে। অস্থিসন্ধির অসুখের প্রকারভেদ অনুসারে চিকিৎসার পার্থক্য হয়। দুজন ব্যক্তি দুটি ভিন্ন প্রকারের অস্থিসন্ধির অসুখে আক্রান্ত হলেও তাদের লক্ষণ আপাত দৃষ্টিতে একইরকম হতে পারে। সেক্ষেত্রে দুজনের ভিন্ন চিকিৎসা প্রয়োজন। এজন্য বিশেষজ্ঞ চিকিৎসকের পরামর্শ ছাড়া বাতের চিকিৎসা করা উচিত নয়। এতে উপকারের চেয়ে অপকার বেশি হতে পারে। </a:t>
            </a:r>
            <a:endParaRPr lang="en-US" sz="3600" dirty="0"/>
          </a:p>
        </p:txBody>
      </p:sp>
    </p:spTree>
    <p:extLst>
      <p:ext uri="{BB962C8B-B14F-4D97-AF65-F5344CB8AC3E}">
        <p14:creationId xmlns:p14="http://schemas.microsoft.com/office/powerpoint/2010/main" val="324904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72">
            <a:extLst>
              <a:ext uri="{FF2B5EF4-FFF2-40B4-BE49-F238E27FC236}">
                <a16:creationId xmlns:a16="http://schemas.microsoft.com/office/drawing/2014/main" id="{36C3589B-21D7-4A37-814A-EC61FDDAE5C9}"/>
              </a:ext>
            </a:extLst>
          </p:cNvPr>
          <p:cNvSpPr txBox="1">
            <a:spLocks/>
          </p:cNvSpPr>
          <p:nvPr/>
        </p:nvSpPr>
        <p:spPr>
          <a:xfrm>
            <a:off x="238410" y="101601"/>
            <a:ext cx="10605602" cy="941588"/>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5400" b="1" dirty="0" err="1">
                <a:solidFill>
                  <a:srgbClr val="002060"/>
                </a:solidFill>
                <a:latin typeface="NikoshBAN" pitchFamily="2" charset="0"/>
                <a:cs typeface="NikoshBAN" pitchFamily="2" charset="0"/>
              </a:rPr>
              <a:t>রিউমাটয়েড</a:t>
            </a:r>
            <a:r>
              <a:rPr lang="en-US" sz="5400" b="1" dirty="0">
                <a:solidFill>
                  <a:srgbClr val="002060"/>
                </a:solidFill>
                <a:latin typeface="NikoshBAN" pitchFamily="2" charset="0"/>
                <a:cs typeface="NikoshBAN" pitchFamily="2" charset="0"/>
              </a:rPr>
              <a:t> </a:t>
            </a:r>
            <a:r>
              <a:rPr lang="en-US" sz="5400" b="1" dirty="0" err="1">
                <a:solidFill>
                  <a:srgbClr val="002060"/>
                </a:solidFill>
                <a:latin typeface="NikoshBAN" pitchFamily="2" charset="0"/>
                <a:cs typeface="NikoshBAN" pitchFamily="2" charset="0"/>
              </a:rPr>
              <a:t>আথ্রাইটিস</a:t>
            </a:r>
            <a:r>
              <a:rPr lang="bn-BD" sz="5400" b="1" dirty="0">
                <a:solidFill>
                  <a:srgbClr val="002060"/>
                </a:solidFill>
                <a:latin typeface="NikoshBAN" pitchFamily="2" charset="0"/>
                <a:cs typeface="NikoshBAN" pitchFamily="2" charset="0"/>
              </a:rPr>
              <a:t> বা </a:t>
            </a:r>
            <a:r>
              <a:rPr lang="en-US" sz="5400" b="1" dirty="0" err="1">
                <a:solidFill>
                  <a:srgbClr val="002060"/>
                </a:solidFill>
                <a:latin typeface="NikoshBAN" pitchFamily="2" charset="0"/>
                <a:cs typeface="NikoshBAN" pitchFamily="2" charset="0"/>
              </a:rPr>
              <a:t>গেঁটে</a:t>
            </a:r>
            <a:r>
              <a:rPr lang="bn-BD" sz="5400" b="1" dirty="0">
                <a:solidFill>
                  <a:srgbClr val="002060"/>
                </a:solidFill>
                <a:latin typeface="NikoshBAN" pitchFamily="2" charset="0"/>
                <a:cs typeface="NikoshBAN" pitchFamily="2" charset="0"/>
              </a:rPr>
              <a:t>বাত এর লক্ষণ </a:t>
            </a:r>
            <a:endParaRPr lang="en-US" sz="6600" b="1" dirty="0">
              <a:solidFill>
                <a:srgbClr val="FF0000"/>
              </a:solidFill>
              <a:latin typeface="NikoshBAN" pitchFamily="2" charset="0"/>
              <a:cs typeface="NikoshBAN" pitchFamily="2" charset="0"/>
            </a:endParaRPr>
          </a:p>
        </p:txBody>
      </p:sp>
      <p:grpSp>
        <p:nvGrpSpPr>
          <p:cNvPr id="19" name="Group 18"/>
          <p:cNvGrpSpPr/>
          <p:nvPr/>
        </p:nvGrpSpPr>
        <p:grpSpPr>
          <a:xfrm>
            <a:off x="8216721" y="922136"/>
            <a:ext cx="3815580" cy="5861992"/>
            <a:chOff x="6081487" y="1098577"/>
            <a:chExt cx="5950814" cy="524242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704" y="1098578"/>
              <a:ext cx="3070597" cy="277673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1487" y="3875313"/>
              <a:ext cx="2880218" cy="246568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1704" y="3875314"/>
              <a:ext cx="3070597" cy="2465683"/>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1487" y="1098577"/>
              <a:ext cx="2880217" cy="2776736"/>
            </a:xfrm>
            <a:prstGeom prst="rect">
              <a:avLst/>
            </a:prstGeom>
          </p:spPr>
        </p:pic>
      </p:grpSp>
      <p:sp>
        <p:nvSpPr>
          <p:cNvPr id="2" name="Rounded Rectangle 1"/>
          <p:cNvSpPr/>
          <p:nvPr/>
        </p:nvSpPr>
        <p:spPr>
          <a:xfrm>
            <a:off x="48543" y="1406188"/>
            <a:ext cx="8168178" cy="526746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latin typeface="NikoshBAN" pitchFamily="2" charset="0"/>
                <a:cs typeface="NikoshBAN" pitchFamily="2" charset="0"/>
              </a:rPr>
              <a:t>     </a:t>
            </a:r>
            <a:r>
              <a:rPr lang="en-US" sz="4800" b="1" dirty="0" err="1">
                <a:solidFill>
                  <a:schemeClr val="bg1"/>
                </a:solidFill>
                <a:latin typeface="NikoshBAN" pitchFamily="2" charset="0"/>
                <a:cs typeface="NikoshBAN" pitchFamily="2" charset="0"/>
              </a:rPr>
              <a:t>অস্থি</a:t>
            </a:r>
            <a:r>
              <a:rPr lang="bn-BD" sz="4800" b="1" dirty="0">
                <a:solidFill>
                  <a:schemeClr val="bg1"/>
                </a:solidFill>
                <a:latin typeface="NikoshBAN" pitchFamily="2" charset="0"/>
                <a:cs typeface="NikoshBAN" pitchFamily="2" charset="0"/>
              </a:rPr>
              <a:t>সন্ধি বা গিঁটে প্রদাহ বা ব্যথা হয়।</a:t>
            </a:r>
            <a:endParaRPr lang="en-US" sz="4800" dirty="0">
              <a:solidFill>
                <a:schemeClr val="bg1"/>
              </a:solidFill>
            </a:endParaRPr>
          </a:p>
          <a:p>
            <a:r>
              <a:rPr lang="en-US" sz="4000" b="1" dirty="0">
                <a:solidFill>
                  <a:schemeClr val="bg1"/>
                </a:solidFill>
                <a:latin typeface="NikoshBAN" pitchFamily="2" charset="0"/>
                <a:cs typeface="NikoshBAN" pitchFamily="2" charset="0"/>
              </a:rPr>
              <a:t>     </a:t>
            </a:r>
            <a:r>
              <a:rPr lang="en-US" sz="6000" b="1" dirty="0" err="1">
                <a:solidFill>
                  <a:schemeClr val="bg1"/>
                </a:solidFill>
                <a:latin typeface="NikoshBAN" pitchFamily="2" charset="0"/>
                <a:cs typeface="NikoshBAN" pitchFamily="2" charset="0"/>
              </a:rPr>
              <a:t>অস্থি</a:t>
            </a:r>
            <a:r>
              <a:rPr lang="bn-BD" sz="6000" b="1" dirty="0">
                <a:solidFill>
                  <a:schemeClr val="bg1"/>
                </a:solidFill>
                <a:latin typeface="NikoshBAN" pitchFamily="2" charset="0"/>
                <a:cs typeface="NikoshBAN" pitchFamily="2" charset="0"/>
              </a:rPr>
              <a:t>সন্ধিগুলো শক্ত হয়ে যায়। </a:t>
            </a:r>
            <a:endParaRPr lang="en-US" sz="6000" dirty="0">
              <a:solidFill>
                <a:schemeClr val="bg1"/>
              </a:solidFill>
            </a:endParaRPr>
          </a:p>
          <a:p>
            <a:r>
              <a:rPr lang="en-US" sz="6000" b="1" dirty="0">
                <a:solidFill>
                  <a:schemeClr val="bg1"/>
                </a:solidFill>
                <a:latin typeface="NikoshBAN" pitchFamily="2" charset="0"/>
                <a:cs typeface="NikoshBAN" pitchFamily="2" charset="0"/>
              </a:rPr>
              <a:t>    </a:t>
            </a:r>
            <a:r>
              <a:rPr lang="en-US" sz="6000" b="1" dirty="0" err="1">
                <a:solidFill>
                  <a:schemeClr val="bg1"/>
                </a:solidFill>
                <a:latin typeface="NikoshBAN" pitchFamily="2" charset="0"/>
                <a:cs typeface="NikoshBAN" pitchFamily="2" charset="0"/>
              </a:rPr>
              <a:t>অস্থি</a:t>
            </a:r>
            <a:r>
              <a:rPr lang="bn-BD" sz="6000" b="1" dirty="0">
                <a:solidFill>
                  <a:schemeClr val="bg1"/>
                </a:solidFill>
                <a:latin typeface="NikoshBAN" pitchFamily="2" charset="0"/>
                <a:cs typeface="NikoshBAN" pitchFamily="2" charset="0"/>
              </a:rPr>
              <a:t>সন্ধি নাড়াতে কষ্ট হয়।</a:t>
            </a:r>
            <a:endParaRPr lang="en-US" sz="6000" dirty="0">
              <a:solidFill>
                <a:schemeClr val="bg1"/>
              </a:solidFill>
            </a:endParaRPr>
          </a:p>
          <a:p>
            <a:r>
              <a:rPr lang="en-US" sz="4000" b="1" dirty="0">
                <a:solidFill>
                  <a:schemeClr val="bg1"/>
                </a:solidFill>
                <a:latin typeface="NikoshBAN" pitchFamily="2" charset="0"/>
                <a:cs typeface="NikoshBAN" pitchFamily="2" charset="0"/>
              </a:rPr>
              <a:t>     </a:t>
            </a:r>
            <a:r>
              <a:rPr lang="bn-BD" sz="5400" b="1" dirty="0">
                <a:solidFill>
                  <a:schemeClr val="bg1"/>
                </a:solidFill>
                <a:latin typeface="NikoshBAN" pitchFamily="2" charset="0"/>
                <a:cs typeface="NikoshBAN" pitchFamily="2" charset="0"/>
              </a:rPr>
              <a:t>গিঁট ফুলে যায়। </a:t>
            </a:r>
            <a:endParaRPr lang="en-US" sz="4400" dirty="0">
              <a:solidFill>
                <a:schemeClr val="bg1"/>
              </a:solidFill>
            </a:endParaRPr>
          </a:p>
        </p:txBody>
      </p:sp>
      <p:sp>
        <p:nvSpPr>
          <p:cNvPr id="18" name="Curved Right Arrow 17"/>
          <p:cNvSpPr/>
          <p:nvPr/>
        </p:nvSpPr>
        <p:spPr>
          <a:xfrm>
            <a:off x="272623" y="4600066"/>
            <a:ext cx="670950" cy="843848"/>
          </a:xfrm>
          <a:prstGeom prst="curv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21" name="Curved Right Arrow 20"/>
          <p:cNvSpPr/>
          <p:nvPr/>
        </p:nvSpPr>
        <p:spPr>
          <a:xfrm>
            <a:off x="238409" y="3809797"/>
            <a:ext cx="705164" cy="723568"/>
          </a:xfrm>
          <a:prstGeom prst="curv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22" name="Curved Right Arrow 21"/>
          <p:cNvSpPr/>
          <p:nvPr/>
        </p:nvSpPr>
        <p:spPr>
          <a:xfrm>
            <a:off x="238409" y="2182859"/>
            <a:ext cx="705164" cy="698256"/>
          </a:xfrm>
          <a:prstGeom prst="curv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                                                    </a:t>
            </a:r>
          </a:p>
        </p:txBody>
      </p:sp>
      <p:sp>
        <p:nvSpPr>
          <p:cNvPr id="23" name="Curved Right Arrow 22"/>
          <p:cNvSpPr/>
          <p:nvPr/>
        </p:nvSpPr>
        <p:spPr>
          <a:xfrm>
            <a:off x="238409" y="2937885"/>
            <a:ext cx="743702" cy="743122"/>
          </a:xfrm>
          <a:prstGeom prst="curv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Tree>
    <p:extLst>
      <p:ext uri="{BB962C8B-B14F-4D97-AF65-F5344CB8AC3E}">
        <p14:creationId xmlns:p14="http://schemas.microsoft.com/office/powerpoint/2010/main" val="1413225171"/>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push.wav"/>
          </p:stSnd>
        </p:sndAc>
      </p:transition>
    </mc:Choice>
    <mc:Fallback xmlns="">
      <p:transition spd="slow">
        <p:fade/>
        <p:sndAc>
          <p:stSnd>
            <p:snd r:embed="rId7"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strips(down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8"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01598" y="88048"/>
            <a:ext cx="11988802" cy="608639"/>
            <a:chOff x="101598" y="88048"/>
            <a:chExt cx="11988802" cy="608639"/>
          </a:xfrm>
        </p:grpSpPr>
        <p:sp>
          <p:nvSpPr>
            <p:cNvPr id="4" name="Rectangle: Rounded Corners 72">
              <a:extLst>
                <a:ext uri="{FF2B5EF4-FFF2-40B4-BE49-F238E27FC236}">
                  <a16:creationId xmlns:a16="http://schemas.microsoft.com/office/drawing/2014/main" id="{36C3589B-21D7-4A37-814A-EC61FDDAE5C9}"/>
                </a:ext>
              </a:extLst>
            </p:cNvPr>
            <p:cNvSpPr txBox="1">
              <a:spLocks/>
            </p:cNvSpPr>
            <p:nvPr/>
          </p:nvSpPr>
          <p:spPr>
            <a:xfrm>
              <a:off x="101598" y="101601"/>
              <a:ext cx="9419769" cy="595086"/>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4800" b="1" dirty="0" err="1">
                  <a:solidFill>
                    <a:srgbClr val="002060"/>
                  </a:solidFill>
                  <a:latin typeface="NikoshBAN" pitchFamily="2" charset="0"/>
                  <a:cs typeface="NikoshBAN" pitchFamily="2" charset="0"/>
                </a:rPr>
                <a:t>রিউমাটয়েড</a:t>
              </a:r>
              <a:r>
                <a:rPr lang="en-US" sz="4800" b="1" dirty="0">
                  <a:solidFill>
                    <a:srgbClr val="002060"/>
                  </a:solidFill>
                  <a:latin typeface="NikoshBAN" pitchFamily="2" charset="0"/>
                  <a:cs typeface="NikoshBAN" pitchFamily="2" charset="0"/>
                </a:rPr>
                <a:t> </a:t>
              </a:r>
              <a:r>
                <a:rPr lang="en-US" sz="4800" b="1" dirty="0" err="1">
                  <a:solidFill>
                    <a:srgbClr val="002060"/>
                  </a:solidFill>
                  <a:latin typeface="NikoshBAN" pitchFamily="2" charset="0"/>
                  <a:cs typeface="NikoshBAN" pitchFamily="2" charset="0"/>
                </a:rPr>
                <a:t>আথ্রাইটিস</a:t>
              </a:r>
              <a:r>
                <a:rPr lang="bn-BD" sz="4800" b="1" dirty="0">
                  <a:solidFill>
                    <a:srgbClr val="002060"/>
                  </a:solidFill>
                  <a:latin typeface="NikoshBAN" pitchFamily="2" charset="0"/>
                  <a:cs typeface="NikoshBAN" pitchFamily="2" charset="0"/>
                </a:rPr>
                <a:t> বা </a:t>
              </a:r>
              <a:r>
                <a:rPr lang="en-US" sz="4800" b="1" dirty="0" err="1">
                  <a:solidFill>
                    <a:srgbClr val="002060"/>
                  </a:solidFill>
                  <a:latin typeface="NikoshBAN" pitchFamily="2" charset="0"/>
                  <a:cs typeface="NikoshBAN" pitchFamily="2" charset="0"/>
                </a:rPr>
                <a:t>গেঁটে</a:t>
              </a:r>
              <a:r>
                <a:rPr lang="bn-BD" sz="4800" b="1" dirty="0">
                  <a:solidFill>
                    <a:srgbClr val="002060"/>
                  </a:solidFill>
                  <a:latin typeface="NikoshBAN" pitchFamily="2" charset="0"/>
                  <a:cs typeface="NikoshBAN" pitchFamily="2" charset="0"/>
                </a:rPr>
                <a:t>বাত এর প্রতিকার </a:t>
              </a:r>
              <a:endParaRPr lang="en-US" sz="6000" b="1" dirty="0">
                <a:solidFill>
                  <a:srgbClr val="FF0000"/>
                </a:solidFill>
                <a:latin typeface="NikoshBAN" pitchFamily="2" charset="0"/>
                <a:cs typeface="NikoshBAN" pitchFamily="2" charset="0"/>
              </a:endParaRPr>
            </a:p>
          </p:txBody>
        </p:sp>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r="23013"/>
            <a:stretch/>
          </p:blipFill>
          <p:spPr>
            <a:xfrm>
              <a:off x="9391664" y="88048"/>
              <a:ext cx="2698736" cy="608639"/>
            </a:xfrm>
            <a:prstGeom prst="rect">
              <a:avLst/>
            </a:prstGeom>
          </p:spPr>
        </p:pic>
      </p:grpSp>
      <p:grpSp>
        <p:nvGrpSpPr>
          <p:cNvPr id="17" name="Group 16"/>
          <p:cNvGrpSpPr/>
          <p:nvPr/>
        </p:nvGrpSpPr>
        <p:grpSpPr>
          <a:xfrm>
            <a:off x="7890140" y="783771"/>
            <a:ext cx="4200259" cy="5629907"/>
            <a:chOff x="7890140" y="783771"/>
            <a:chExt cx="4200259" cy="5629907"/>
          </a:xfrm>
        </p:grpSpPr>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140" y="783771"/>
              <a:ext cx="4200259" cy="2462668"/>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0140" y="3246439"/>
              <a:ext cx="4200259" cy="3167239"/>
            </a:xfrm>
            <a:prstGeom prst="rect">
              <a:avLst/>
            </a:prstGeom>
          </p:spPr>
        </p:pic>
      </p:grpSp>
      <p:sp>
        <p:nvSpPr>
          <p:cNvPr id="2" name="Rounded Rectangle 1"/>
          <p:cNvSpPr/>
          <p:nvPr/>
        </p:nvSpPr>
        <p:spPr>
          <a:xfrm>
            <a:off x="382129" y="929472"/>
            <a:ext cx="7359350" cy="90688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a:solidFill>
                  <a:schemeClr val="bg1"/>
                </a:solidFill>
                <a:latin typeface="NikoshBAN" pitchFamily="2" charset="0"/>
                <a:cs typeface="NikoshBAN" pitchFamily="2" charset="0"/>
              </a:rPr>
              <a:t>অত্যধিক পরিশ্রম আর ভারী কাজ থেকে বিরত থাকা ।</a:t>
            </a:r>
            <a:endParaRPr lang="en-US" sz="3200" dirty="0">
              <a:solidFill>
                <a:schemeClr val="bg1"/>
              </a:solidFill>
            </a:endParaRPr>
          </a:p>
        </p:txBody>
      </p:sp>
      <p:sp>
        <p:nvSpPr>
          <p:cNvPr id="3" name="Rounded Rectangle 2"/>
          <p:cNvSpPr/>
          <p:nvPr/>
        </p:nvSpPr>
        <p:spPr>
          <a:xfrm>
            <a:off x="382130" y="2144433"/>
            <a:ext cx="7359350" cy="9593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a:solidFill>
                  <a:schemeClr val="bg1"/>
                </a:solidFill>
                <a:latin typeface="NikoshBAN" pitchFamily="2" charset="0"/>
                <a:cs typeface="NikoshBAN" pitchFamily="2" charset="0"/>
              </a:rPr>
              <a:t>যন্ত্রণাদায়ক গিঁটের উপর কুসুম গরম স্যাঁক নেওয়া।</a:t>
            </a:r>
            <a:endParaRPr lang="en-US" sz="3600" dirty="0">
              <a:solidFill>
                <a:schemeClr val="bg1"/>
              </a:solidFill>
            </a:endParaRPr>
          </a:p>
        </p:txBody>
      </p:sp>
      <p:sp>
        <p:nvSpPr>
          <p:cNvPr id="14" name="Rounded Rectangle 13"/>
          <p:cNvSpPr/>
          <p:nvPr/>
        </p:nvSpPr>
        <p:spPr>
          <a:xfrm>
            <a:off x="382129" y="4371229"/>
            <a:ext cx="7359349" cy="88335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b="1" dirty="0">
                <a:solidFill>
                  <a:srgbClr val="002060"/>
                </a:solidFill>
                <a:latin typeface="NikoshBAN" pitchFamily="2" charset="0"/>
                <a:cs typeface="NikoshBAN" pitchFamily="2" charset="0"/>
              </a:rPr>
              <a:t> </a:t>
            </a:r>
            <a:r>
              <a:rPr lang="bn-BD" sz="4000" b="1" dirty="0">
                <a:solidFill>
                  <a:schemeClr val="bg1"/>
                </a:solidFill>
                <a:latin typeface="NikoshBAN" pitchFamily="2" charset="0"/>
                <a:cs typeface="NikoshBAN" pitchFamily="2" charset="0"/>
              </a:rPr>
              <a:t>ডাক্তারের পরামর্শ নেয়া। </a:t>
            </a:r>
            <a:endParaRPr lang="en-US" sz="4000" dirty="0"/>
          </a:p>
        </p:txBody>
      </p:sp>
      <p:sp>
        <p:nvSpPr>
          <p:cNvPr id="15" name="Rounded Rectangle 14"/>
          <p:cNvSpPr/>
          <p:nvPr/>
        </p:nvSpPr>
        <p:spPr>
          <a:xfrm>
            <a:off x="382129" y="3335623"/>
            <a:ext cx="7359350" cy="8843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bg1"/>
                </a:solidFill>
                <a:latin typeface="NikoshBAN" pitchFamily="2" charset="0"/>
                <a:cs typeface="NikoshBAN" pitchFamily="2" charset="0"/>
              </a:rPr>
              <a:t>অস্থি</a:t>
            </a:r>
            <a:r>
              <a:rPr lang="bn-BD" sz="3200" b="1" dirty="0">
                <a:solidFill>
                  <a:schemeClr val="bg1"/>
                </a:solidFill>
                <a:latin typeface="NikoshBAN" pitchFamily="2" charset="0"/>
                <a:cs typeface="NikoshBAN" pitchFamily="2" charset="0"/>
              </a:rPr>
              <a:t>সন্ধির নড়াচড়া ঠিক রাখতে হালকা ব্যায়াম করা।</a:t>
            </a:r>
            <a:endParaRPr lang="en-US" sz="3200" dirty="0">
              <a:solidFill>
                <a:schemeClr val="bg1"/>
              </a:solidFill>
            </a:endParaRPr>
          </a:p>
        </p:txBody>
      </p:sp>
      <p:sp>
        <p:nvSpPr>
          <p:cNvPr id="16" name="Rounded Rectangle 15"/>
          <p:cNvSpPr/>
          <p:nvPr/>
        </p:nvSpPr>
        <p:spPr>
          <a:xfrm>
            <a:off x="334851" y="5487368"/>
            <a:ext cx="7406628" cy="92631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a:solidFill>
                  <a:srgbClr val="002060"/>
                </a:solidFill>
                <a:latin typeface="NikoshBAN" pitchFamily="2" charset="0"/>
                <a:cs typeface="NikoshBAN" pitchFamily="2" charset="0"/>
              </a:rPr>
              <a:t>তবে বয়স্কদের বেলায় এ রোগ পুরোপুরি সারানো যায় না । </a:t>
            </a:r>
            <a:endParaRPr lang="en-US" sz="3200" dirty="0">
              <a:solidFill>
                <a:srgbClr val="002060"/>
              </a:solidFill>
            </a:endParaRPr>
          </a:p>
        </p:txBody>
      </p:sp>
    </p:spTree>
    <p:extLst>
      <p:ext uri="{BB962C8B-B14F-4D97-AF65-F5344CB8AC3E}">
        <p14:creationId xmlns:p14="http://schemas.microsoft.com/office/powerpoint/2010/main" val="273211338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fltVal val="0"/>
                                          </p:val>
                                        </p:tav>
                                        <p:tav tm="100000">
                                          <p:val>
                                            <p:strVal val="#ppt_w"/>
                                          </p:val>
                                        </p:tav>
                                      </p:tavLst>
                                    </p:anim>
                                    <p:anim calcmode="lin" valueType="num">
                                      <p:cBhvr>
                                        <p:cTn id="53" dur="1000" fill="hold"/>
                                        <p:tgtEl>
                                          <p:spTgt spid="16"/>
                                        </p:tgtEl>
                                        <p:attrNameLst>
                                          <p:attrName>ppt_h</p:attrName>
                                        </p:attrNameLst>
                                      </p:cBhvr>
                                      <p:tavLst>
                                        <p:tav tm="0">
                                          <p:val>
                                            <p:fltVal val="0"/>
                                          </p:val>
                                        </p:tav>
                                        <p:tav tm="100000">
                                          <p:val>
                                            <p:strVal val="#ppt_h"/>
                                          </p:val>
                                        </p:tav>
                                      </p:tavLst>
                                    </p:anim>
                                    <p:anim calcmode="lin" valueType="num">
                                      <p:cBhvr>
                                        <p:cTn id="54" dur="1000" fill="hold"/>
                                        <p:tgtEl>
                                          <p:spTgt spid="16"/>
                                        </p:tgtEl>
                                        <p:attrNameLst>
                                          <p:attrName>style.rotation</p:attrName>
                                        </p:attrNameLst>
                                      </p:cBhvr>
                                      <p:tavLst>
                                        <p:tav tm="0">
                                          <p:val>
                                            <p:fltVal val="90"/>
                                          </p:val>
                                        </p:tav>
                                        <p:tav tm="100000">
                                          <p:val>
                                            <p:fltVal val="0"/>
                                          </p:val>
                                        </p:tav>
                                      </p:tavLst>
                                    </p:anim>
                                    <p:animEffect transition="in" filter="fade">
                                      <p:cBhvr>
                                        <p:cTn id="5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riped Right Arrow 5"/>
          <p:cNvSpPr/>
          <p:nvPr/>
        </p:nvSpPr>
        <p:spPr>
          <a:xfrm>
            <a:off x="137345" y="4347487"/>
            <a:ext cx="770330" cy="501134"/>
          </a:xfrm>
          <a:prstGeom prst="striped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p:cNvSpPr/>
          <p:nvPr/>
        </p:nvSpPr>
        <p:spPr>
          <a:xfrm>
            <a:off x="137345" y="5701222"/>
            <a:ext cx="770330" cy="501134"/>
          </a:xfrm>
          <a:prstGeom prst="striped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26007" y="180305"/>
            <a:ext cx="7344227" cy="3206840"/>
            <a:chOff x="1442771" y="2447155"/>
            <a:chExt cx="6148199" cy="2478048"/>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771" y="2447155"/>
              <a:ext cx="6148199" cy="2478048"/>
            </a:xfrm>
            <a:prstGeom prst="rect">
              <a:avLst/>
            </a:prstGeom>
          </p:spPr>
        </p:pic>
        <p:sp>
          <p:nvSpPr>
            <p:cNvPr id="10" name="Rectangle: Rounded Corners 72">
              <a:extLst>
                <a:ext uri="{FF2B5EF4-FFF2-40B4-BE49-F238E27FC236}">
                  <a16:creationId xmlns:a16="http://schemas.microsoft.com/office/drawing/2014/main" id="{36C3589B-21D7-4A37-814A-EC61FDDAE5C9}"/>
                </a:ext>
              </a:extLst>
            </p:cNvPr>
            <p:cNvSpPr txBox="1">
              <a:spLocks/>
            </p:cNvSpPr>
            <p:nvPr/>
          </p:nvSpPr>
          <p:spPr>
            <a:xfrm>
              <a:off x="5348511" y="3471539"/>
              <a:ext cx="2048313" cy="1117603"/>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4800" b="1" dirty="0">
                  <a:solidFill>
                    <a:srgbClr val="002060"/>
                  </a:solidFill>
                  <a:latin typeface="NikoshBAN" pitchFamily="2" charset="0"/>
                  <a:cs typeface="NikoshBAN" pitchFamily="2" charset="0"/>
                </a:rPr>
                <a:t>প্রতিরোধ </a:t>
              </a:r>
              <a:endParaRPr lang="en-US" sz="6000" b="1" dirty="0">
                <a:solidFill>
                  <a:srgbClr val="FF0000"/>
                </a:solidFill>
                <a:latin typeface="NikoshBAN" pitchFamily="2" charset="0"/>
                <a:cs typeface="NikoshBAN" pitchFamily="2" charset="0"/>
              </a:endParaRPr>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7722" y="180305"/>
            <a:ext cx="4194278" cy="3206840"/>
          </a:xfrm>
          <a:prstGeom prst="rect">
            <a:avLst/>
          </a:prstGeom>
        </p:spPr>
      </p:pic>
      <p:sp>
        <p:nvSpPr>
          <p:cNvPr id="2" name="Rounded Rectangle 1"/>
          <p:cNvSpPr/>
          <p:nvPr/>
        </p:nvSpPr>
        <p:spPr>
          <a:xfrm>
            <a:off x="1146220" y="4086256"/>
            <a:ext cx="10480869" cy="111422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bg1"/>
                </a:solidFill>
                <a:latin typeface="NikoshBAN" pitchFamily="2" charset="0"/>
                <a:cs typeface="NikoshBAN" pitchFamily="2" charset="0"/>
              </a:rPr>
              <a:t>চিকিৎসক নির্দেশিত পদ্ধতিতে নিয়মিত ব্যায়াম করা ।</a:t>
            </a:r>
            <a:endParaRPr lang="en-US" sz="4800" dirty="0"/>
          </a:p>
        </p:txBody>
      </p:sp>
      <p:sp>
        <p:nvSpPr>
          <p:cNvPr id="3" name="Rounded Rectangle 2"/>
          <p:cNvSpPr/>
          <p:nvPr/>
        </p:nvSpPr>
        <p:spPr>
          <a:xfrm>
            <a:off x="1146220" y="5473518"/>
            <a:ext cx="10480870" cy="111402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6600" b="1" dirty="0">
                <a:solidFill>
                  <a:schemeClr val="bg1"/>
                </a:solidFill>
                <a:latin typeface="NikoshBAN" pitchFamily="2" charset="0"/>
                <a:cs typeface="NikoshBAN" pitchFamily="2" charset="0"/>
              </a:rPr>
              <a:t>সুষম ও আঁশযুক্ত খাদ্য গ্রহণ করা। </a:t>
            </a:r>
          </a:p>
        </p:txBody>
      </p:sp>
    </p:spTree>
    <p:extLst>
      <p:ext uri="{BB962C8B-B14F-4D97-AF65-F5344CB8AC3E}">
        <p14:creationId xmlns:p14="http://schemas.microsoft.com/office/powerpoint/2010/main" val="2838120627"/>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whoosh.wav"/>
          </p:stSnd>
        </p:sndAc>
      </p:transition>
    </mc:Choice>
    <mc:Fallback xmlns="">
      <p:transition spd="slow">
        <p:fade/>
        <p:sndAc>
          <p:stSnd>
            <p:snd r:embed="rId5"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
                                        </p:tgtEl>
                                        <p:attrNameLst>
                                          <p:attrName>ppt_y</p:attrName>
                                        </p:attrNameLst>
                                      </p:cBhvr>
                                      <p:tavLst>
                                        <p:tav tm="0">
                                          <p:val>
                                            <p:strVal val="#ppt_y"/>
                                          </p:val>
                                        </p:tav>
                                        <p:tav tm="100000">
                                          <p:val>
                                            <p:strVal val="#ppt_y"/>
                                          </p:val>
                                        </p:tav>
                                      </p:tavLst>
                                    </p:anim>
                                    <p:anim calcmode="lin" valueType="num">
                                      <p:cBhvr>
                                        <p:cTn id="3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80">
                                          <p:stCondLst>
                                            <p:cond delay="0"/>
                                          </p:stCondLst>
                                        </p:cTn>
                                        <p:tgtEl>
                                          <p:spTgt spid="7"/>
                                        </p:tgtEl>
                                      </p:cBhvr>
                                    </p:animEffect>
                                    <p:anim calcmode="lin" valueType="num">
                                      <p:cBhvr>
                                        <p:cTn id="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gtEl>
                                      </p:cBhvr>
                                      <p:to x="100000" y="60000"/>
                                    </p:animScale>
                                    <p:animScale>
                                      <p:cBhvr>
                                        <p:cTn id="53" dur="166" decel="50000">
                                          <p:stCondLst>
                                            <p:cond delay="676"/>
                                          </p:stCondLst>
                                        </p:cTn>
                                        <p:tgtEl>
                                          <p:spTgt spid="7"/>
                                        </p:tgtEl>
                                      </p:cBhvr>
                                      <p:to x="100000" y="100000"/>
                                    </p:animScale>
                                    <p:animScale>
                                      <p:cBhvr>
                                        <p:cTn id="54" dur="26">
                                          <p:stCondLst>
                                            <p:cond delay="1312"/>
                                          </p:stCondLst>
                                        </p:cTn>
                                        <p:tgtEl>
                                          <p:spTgt spid="7"/>
                                        </p:tgtEl>
                                      </p:cBhvr>
                                      <p:to x="100000" y="80000"/>
                                    </p:animScale>
                                    <p:animScale>
                                      <p:cBhvr>
                                        <p:cTn id="55" dur="166" decel="50000">
                                          <p:stCondLst>
                                            <p:cond delay="1338"/>
                                          </p:stCondLst>
                                        </p:cTn>
                                        <p:tgtEl>
                                          <p:spTgt spid="7"/>
                                        </p:tgtEl>
                                      </p:cBhvr>
                                      <p:to x="100000" y="100000"/>
                                    </p:animScale>
                                    <p:animScale>
                                      <p:cBhvr>
                                        <p:cTn id="56" dur="26">
                                          <p:stCondLst>
                                            <p:cond delay="1642"/>
                                          </p:stCondLst>
                                        </p:cTn>
                                        <p:tgtEl>
                                          <p:spTgt spid="7"/>
                                        </p:tgtEl>
                                      </p:cBhvr>
                                      <p:to x="100000" y="90000"/>
                                    </p:animScale>
                                    <p:animScale>
                                      <p:cBhvr>
                                        <p:cTn id="57" dur="166" decel="50000">
                                          <p:stCondLst>
                                            <p:cond delay="1668"/>
                                          </p:stCondLst>
                                        </p:cTn>
                                        <p:tgtEl>
                                          <p:spTgt spid="7"/>
                                        </p:tgtEl>
                                      </p:cBhvr>
                                      <p:to x="100000" y="100000"/>
                                    </p:animScale>
                                    <p:animScale>
                                      <p:cBhvr>
                                        <p:cTn id="58" dur="26">
                                          <p:stCondLst>
                                            <p:cond delay="1808"/>
                                          </p:stCondLst>
                                        </p:cTn>
                                        <p:tgtEl>
                                          <p:spTgt spid="7"/>
                                        </p:tgtEl>
                                      </p:cBhvr>
                                      <p:to x="100000" y="95000"/>
                                    </p:animScale>
                                    <p:animScale>
                                      <p:cBhvr>
                                        <p:cTn id="59" dur="166" decel="50000">
                                          <p:stCondLst>
                                            <p:cond delay="1834"/>
                                          </p:stCondLst>
                                        </p:cTn>
                                        <p:tgtEl>
                                          <p:spTgt spid="7"/>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3"/>
                                        </p:tgtEl>
                                        <p:attrNameLst>
                                          <p:attrName>ppt_y</p:attrName>
                                        </p:attrNameLst>
                                      </p:cBhvr>
                                      <p:tavLst>
                                        <p:tav tm="0">
                                          <p:val>
                                            <p:strVal val="#ppt_y"/>
                                          </p:val>
                                        </p:tav>
                                        <p:tav tm="100000">
                                          <p:val>
                                            <p:strVal val="#ppt_y"/>
                                          </p:val>
                                        </p:tav>
                                      </p:tavLst>
                                    </p:anim>
                                    <p:anim calcmode="lin" valueType="num">
                                      <p:cBhvr>
                                        <p:cTn id="6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2">
            <a:extLst>
              <a:ext uri="{FF2B5EF4-FFF2-40B4-BE49-F238E27FC236}">
                <a16:creationId xmlns:a16="http://schemas.microsoft.com/office/drawing/2014/main" id="{BB57D086-C391-4DD0-80C1-86EE81355B73}"/>
              </a:ext>
            </a:extLst>
          </p:cNvPr>
          <p:cNvSpPr txBox="1">
            <a:spLocks/>
          </p:cNvSpPr>
          <p:nvPr/>
        </p:nvSpPr>
        <p:spPr>
          <a:xfrm>
            <a:off x="444944" y="101600"/>
            <a:ext cx="4005942" cy="1074058"/>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7200" b="1" dirty="0" err="1">
                <a:solidFill>
                  <a:schemeClr val="bg1"/>
                </a:solidFill>
                <a:latin typeface="NikoshBAN" pitchFamily="2" charset="0"/>
                <a:cs typeface="NikoshBAN" pitchFamily="2" charset="0"/>
              </a:rPr>
              <a:t>বাড়ির</a:t>
            </a:r>
            <a:r>
              <a:rPr lang="en-US" sz="7200" b="1" dirty="0">
                <a:solidFill>
                  <a:schemeClr val="bg1"/>
                </a:solidFill>
                <a:latin typeface="NikoshBAN" pitchFamily="2" charset="0"/>
                <a:cs typeface="NikoshBAN" pitchFamily="2" charset="0"/>
              </a:rPr>
              <a:t> </a:t>
            </a:r>
            <a:r>
              <a:rPr lang="en-US" sz="7200" b="1" dirty="0" err="1">
                <a:solidFill>
                  <a:schemeClr val="bg1"/>
                </a:solidFill>
                <a:latin typeface="NikoshBAN" pitchFamily="2" charset="0"/>
                <a:cs typeface="NikoshBAN" pitchFamily="2" charset="0"/>
              </a:rPr>
              <a:t>কাজ</a:t>
            </a:r>
            <a:r>
              <a:rPr lang="en-US" sz="7200" b="1" dirty="0">
                <a:solidFill>
                  <a:schemeClr val="bg1"/>
                </a:solidFill>
                <a:latin typeface="NikoshBAN" pitchFamily="2" charset="0"/>
                <a:cs typeface="NikoshBAN" pitchFamily="2" charset="0"/>
              </a:rPr>
              <a:t>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923" b="6696"/>
          <a:stretch/>
        </p:blipFill>
        <p:spPr>
          <a:xfrm>
            <a:off x="5109030" y="67629"/>
            <a:ext cx="6923314" cy="4199571"/>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44" y="1334124"/>
            <a:ext cx="4963886" cy="2933076"/>
          </a:xfrm>
          <a:prstGeom prst="rect">
            <a:avLst/>
          </a:prstGeom>
        </p:spPr>
      </p:pic>
      <p:sp>
        <p:nvSpPr>
          <p:cNvPr id="25" name="Horizontal Scroll 24"/>
          <p:cNvSpPr/>
          <p:nvPr/>
        </p:nvSpPr>
        <p:spPr>
          <a:xfrm>
            <a:off x="130630" y="3933371"/>
            <a:ext cx="11901714" cy="2844800"/>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b="1" dirty="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তোমার এলাকায় পঞ্চাশের উপর মহিলাদের জীবন ধারা, খাদ্য গ্রহণের তথ্য সংগ্রহ কর। তাদের মধ্যে </a:t>
            </a:r>
            <a:r>
              <a:rPr lang="bn-BD" sz="4400" b="1" dirty="0">
                <a:solidFill>
                  <a:srgbClr val="002060"/>
                </a:solidFill>
                <a:latin typeface="NikoshBAN" pitchFamily="2" charset="0"/>
                <a:cs typeface="NikoshBAN" pitchFamily="2" charset="0"/>
              </a:rPr>
              <a:t>অস্টিওপোরোসিস ও আরথ্রাইটিসের কারণ অনুসন্ধান </a:t>
            </a:r>
            <a:r>
              <a:rPr lang="en-US" sz="4400" b="1" dirty="0">
                <a:solidFill>
                  <a:srgbClr val="002060"/>
                </a:solidFill>
                <a:latin typeface="NikoshBAN" pitchFamily="2" charset="0"/>
                <a:cs typeface="NikoshBAN" pitchFamily="2" charset="0"/>
              </a:rPr>
              <a:t>ক</a:t>
            </a:r>
            <a:r>
              <a:rPr lang="bn-BD" sz="4400" b="1" dirty="0">
                <a:solidFill>
                  <a:srgbClr val="002060"/>
                </a:solidFill>
                <a:latin typeface="NikoshBAN" pitchFamily="2" charset="0"/>
                <a:cs typeface="NikoshBAN" pitchFamily="2" charset="0"/>
              </a:rPr>
              <a:t>রে লিপিবদ্ধ করে আনবে। </a:t>
            </a:r>
            <a:endParaRPr lang="en-US" sz="1600" b="1" dirty="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endParaRPr>
          </a:p>
        </p:txBody>
      </p:sp>
    </p:spTree>
    <p:extLst>
      <p:ext uri="{BB962C8B-B14F-4D97-AF65-F5344CB8AC3E}">
        <p14:creationId xmlns:p14="http://schemas.microsoft.com/office/powerpoint/2010/main" val="124387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hammer.wav"/>
          </p:stSnd>
        </p:sndAc>
      </p:transition>
    </mc:Choice>
    <mc:Fallback xmlns="">
      <p:transition spd="slow">
        <p:fade/>
        <p:sndAc>
          <p:stSnd>
            <p:snd r:embed="rId5"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heel(1)">
                                      <p:cBhvr>
                                        <p:cTn id="21" dur="2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5"/>
                                        </p:tgtEl>
                                        <p:attrNameLst>
                                          <p:attrName>style.visibility</p:attrName>
                                        </p:attrNameLst>
                                      </p:cBhvr>
                                      <p:to>
                                        <p:strVal val="visible"/>
                                      </p:to>
                                    </p:set>
                                    <p:anim by="(-#ppt_w*2)" calcmode="lin" valueType="num">
                                      <p:cBhvr rctx="PPT">
                                        <p:cTn id="26" dur="500" autoRev="1" fill="hold">
                                          <p:stCondLst>
                                            <p:cond delay="0"/>
                                          </p:stCondLst>
                                        </p:cTn>
                                        <p:tgtEl>
                                          <p:spTgt spid="25"/>
                                        </p:tgtEl>
                                        <p:attrNameLst>
                                          <p:attrName>ppt_w</p:attrName>
                                        </p:attrNameLst>
                                      </p:cBhvr>
                                    </p:anim>
                                    <p:anim by="(#ppt_w*0.50)" calcmode="lin" valueType="num">
                                      <p:cBhvr>
                                        <p:cTn id="27" dur="500" decel="50000" autoRev="1" fill="hold">
                                          <p:stCondLst>
                                            <p:cond delay="0"/>
                                          </p:stCondLst>
                                        </p:cTn>
                                        <p:tgtEl>
                                          <p:spTgt spid="25"/>
                                        </p:tgtEl>
                                        <p:attrNameLst>
                                          <p:attrName>ppt_x</p:attrName>
                                        </p:attrNameLst>
                                      </p:cBhvr>
                                    </p:anim>
                                    <p:anim from="(-#ppt_h/2)" to="(#ppt_y)" calcmode="lin" valueType="num">
                                      <p:cBhvr>
                                        <p:cTn id="28" dur="1000" fill="hold">
                                          <p:stCondLst>
                                            <p:cond delay="0"/>
                                          </p:stCondLst>
                                        </p:cTn>
                                        <p:tgtEl>
                                          <p:spTgt spid="25"/>
                                        </p:tgtEl>
                                        <p:attrNameLst>
                                          <p:attrName>ppt_y</p:attrName>
                                        </p:attrNameLst>
                                      </p:cBhvr>
                                    </p:anim>
                                    <p:animRot by="21600000">
                                      <p:cBhvr>
                                        <p:cTn id="29"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770" y="0"/>
            <a:ext cx="4743321" cy="6691086"/>
          </a:xfrm>
          <a:prstGeom prst="rect">
            <a:avLst/>
          </a:prstGeom>
        </p:spPr>
      </p:pic>
      <p:grpSp>
        <p:nvGrpSpPr>
          <p:cNvPr id="11" name="Group 10"/>
          <p:cNvGrpSpPr/>
          <p:nvPr/>
        </p:nvGrpSpPr>
        <p:grpSpPr>
          <a:xfrm>
            <a:off x="87087" y="0"/>
            <a:ext cx="7178141" cy="6858000"/>
            <a:chOff x="101601" y="-2"/>
            <a:chExt cx="7178141" cy="6712188"/>
          </a:xfrm>
        </p:grpSpPr>
        <p:grpSp>
          <p:nvGrpSpPr>
            <p:cNvPr id="23" name="Group 22"/>
            <p:cNvGrpSpPr/>
            <p:nvPr/>
          </p:nvGrpSpPr>
          <p:grpSpPr>
            <a:xfrm>
              <a:off x="101601" y="-2"/>
              <a:ext cx="7178141" cy="6712188"/>
              <a:chOff x="568391" y="88416"/>
              <a:chExt cx="7600364" cy="433777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91" y="88416"/>
                <a:ext cx="7600364" cy="4337773"/>
              </a:xfrm>
              <a:prstGeom prst="rect">
                <a:avLst/>
              </a:prstGeom>
            </p:spPr>
          </p:pic>
          <p:sp>
            <p:nvSpPr>
              <p:cNvPr id="7" name="Rectangle 6"/>
              <p:cNvSpPr/>
              <p:nvPr/>
            </p:nvSpPr>
            <p:spPr>
              <a:xfrm>
                <a:off x="1181484" y="1465099"/>
                <a:ext cx="6448542" cy="224658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rgbClr val="002060"/>
                    </a:solidFill>
                    <a:latin typeface="NikoshBAN" panose="02000000000000000000" pitchFamily="2" charset="0"/>
                    <a:cs typeface="NikoshBAN" panose="02000000000000000000" pitchFamily="2" charset="0"/>
                  </a:rPr>
                  <a:t>যদি হাড় মজবুত রাখতে চাও</a:t>
                </a:r>
              </a:p>
              <a:p>
                <a:pPr algn="ctr"/>
                <a:r>
                  <a:rPr lang="bn-BD" sz="4800" b="1" dirty="0">
                    <a:solidFill>
                      <a:srgbClr val="002060"/>
                    </a:solidFill>
                    <a:latin typeface="NikoshBAN" panose="02000000000000000000" pitchFamily="2" charset="0"/>
                    <a:cs typeface="NikoshBAN" panose="02000000000000000000" pitchFamily="2" charset="0"/>
                  </a:rPr>
                  <a:t> ক্যালসিয়াম সমৃদ্ধ খাবার খাও </a:t>
                </a:r>
                <a:endParaRPr lang="en-US" sz="4800" b="1" dirty="0">
                  <a:solidFill>
                    <a:srgbClr val="002060"/>
                  </a:solidFill>
                  <a:latin typeface="NikoshBAN" panose="02000000000000000000" pitchFamily="2" charset="0"/>
                  <a:cs typeface="NikoshBAN" panose="02000000000000000000" pitchFamily="2" charset="0"/>
                </a:endParaRPr>
              </a:p>
            </p:txBody>
          </p:sp>
        </p:gr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017" t="12117"/>
            <a:stretch/>
          </p:blipFill>
          <p:spPr>
            <a:xfrm>
              <a:off x="4037972" y="4690922"/>
              <a:ext cx="2732969" cy="17335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635" y="1371277"/>
              <a:ext cx="2590800" cy="176212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7972" y="1371277"/>
              <a:ext cx="2732969" cy="176212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635" y="4690920"/>
              <a:ext cx="2590800" cy="1739859"/>
            </a:xfrm>
            <a:prstGeom prst="rect">
              <a:avLst/>
            </a:prstGeom>
          </p:spPr>
        </p:pic>
      </p:grpSp>
    </p:spTree>
    <p:extLst>
      <p:ext uri="{BB962C8B-B14F-4D97-AF65-F5344CB8AC3E}">
        <p14:creationId xmlns:p14="http://schemas.microsoft.com/office/powerpoint/2010/main" val="2650000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9"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ultidocument 6">
            <a:extLst>
              <a:ext uri="{FF2B5EF4-FFF2-40B4-BE49-F238E27FC236}">
                <a16:creationId xmlns:a16="http://schemas.microsoft.com/office/drawing/2014/main" id="{F419E4EC-2F47-40C6-A269-D40BA1E5D699}"/>
              </a:ext>
            </a:extLst>
          </p:cNvPr>
          <p:cNvSpPr/>
          <p:nvPr/>
        </p:nvSpPr>
        <p:spPr>
          <a:xfrm>
            <a:off x="7390151" y="149900"/>
            <a:ext cx="4047343" cy="6385810"/>
          </a:xfrm>
          <a:prstGeom prst="flowChartMultidocumen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bg2">
                  <a:lumMod val="75000"/>
                </a:schemeClr>
              </a:solidFill>
            </a:endParaRPr>
          </a:p>
        </p:txBody>
      </p:sp>
      <p:sp>
        <p:nvSpPr>
          <p:cNvPr id="5" name="Rectangle 4"/>
          <p:cNvSpPr/>
          <p:nvPr/>
        </p:nvSpPr>
        <p:spPr>
          <a:xfrm>
            <a:off x="8244589" y="1434753"/>
            <a:ext cx="1369427" cy="4524315"/>
          </a:xfrm>
          <a:prstGeom prst="rect">
            <a:avLst/>
          </a:prstGeom>
        </p:spPr>
        <p:txBody>
          <a:bodyPr wrap="square">
            <a:spAutoFit/>
          </a:bodyPr>
          <a:lstStyle/>
          <a:p>
            <a:pPr algn="ctr"/>
            <a:r>
              <a:rPr lang="en-US" sz="7200" dirty="0" err="1">
                <a:solidFill>
                  <a:schemeClr val="tx2">
                    <a:lumMod val="75000"/>
                  </a:schemeClr>
                </a:solidFill>
              </a:rPr>
              <a:t>স্বা</a:t>
            </a:r>
            <a:endParaRPr lang="en-US" sz="7200" dirty="0">
              <a:solidFill>
                <a:schemeClr val="tx2">
                  <a:lumMod val="75000"/>
                </a:schemeClr>
              </a:solidFill>
            </a:endParaRPr>
          </a:p>
          <a:p>
            <a:pPr algn="ctr"/>
            <a:r>
              <a:rPr lang="en-US" sz="7200" dirty="0">
                <a:solidFill>
                  <a:schemeClr val="tx2">
                    <a:lumMod val="75000"/>
                  </a:schemeClr>
                </a:solidFill>
              </a:rPr>
              <a:t>গ</a:t>
            </a:r>
          </a:p>
          <a:p>
            <a:pPr algn="ctr"/>
            <a:r>
              <a:rPr lang="en-US" sz="7200" dirty="0">
                <a:solidFill>
                  <a:schemeClr val="tx2">
                    <a:lumMod val="75000"/>
                  </a:schemeClr>
                </a:solidFill>
              </a:rPr>
              <a:t>ত</a:t>
            </a:r>
          </a:p>
          <a:p>
            <a:pPr algn="ctr"/>
            <a:r>
              <a:rPr lang="en-US" sz="7200" dirty="0">
                <a:solidFill>
                  <a:schemeClr val="tx2">
                    <a:lumMod val="75000"/>
                  </a:schemeClr>
                </a:solidFill>
              </a:rPr>
              <a:t>ম</a:t>
            </a:r>
            <a:endParaRPr lang="en-US" dirty="0">
              <a:solidFill>
                <a:schemeClr val="tx2">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29" y="935504"/>
            <a:ext cx="7619100" cy="53984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04457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4" name="applaus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 y="0"/>
            <a:ext cx="12191999" cy="7209937"/>
            <a:chOff x="-1" y="-132280"/>
            <a:chExt cx="12191999" cy="7209937"/>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8076"/>
            <a:stretch/>
          </p:blipFill>
          <p:spPr>
            <a:xfrm>
              <a:off x="-1" y="-132280"/>
              <a:ext cx="12191999" cy="6990280"/>
            </a:xfrm>
            <a:prstGeom prst="rect">
              <a:avLst/>
            </a:prstGeom>
          </p:spPr>
        </p:pic>
        <p:sp>
          <p:nvSpPr>
            <p:cNvPr id="15" name="TextBox 14">
              <a:extLst>
                <a:ext uri="{FF2B5EF4-FFF2-40B4-BE49-F238E27FC236}">
                  <a16:creationId xmlns:a16="http://schemas.microsoft.com/office/drawing/2014/main" id="{DE232626-7063-499E-AF02-F28697C8072A}"/>
                </a:ext>
              </a:extLst>
            </p:cNvPr>
            <p:cNvSpPr txBox="1"/>
            <p:nvPr/>
          </p:nvSpPr>
          <p:spPr>
            <a:xfrm>
              <a:off x="128790" y="3476671"/>
              <a:ext cx="5488239" cy="36009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4800" b="1" dirty="0" err="1">
                  <a:solidFill>
                    <a:schemeClr val="bg1">
                      <a:lumMod val="95000"/>
                      <a:lumOff val="5000"/>
                    </a:schemeClr>
                  </a:solidFill>
                  <a:latin typeface="NikoshBAN" pitchFamily="2" charset="0"/>
                  <a:cs typeface="NikoshBAN" pitchFamily="2" charset="0"/>
                </a:rPr>
                <a:t>মোহাম্মদ</a:t>
              </a:r>
              <a:r>
                <a:rPr lang="en-US" sz="4800" b="1" dirty="0">
                  <a:solidFill>
                    <a:schemeClr val="bg1">
                      <a:lumMod val="95000"/>
                      <a:lumOff val="5000"/>
                    </a:schemeClr>
                  </a:solidFill>
                  <a:latin typeface="NikoshBAN" pitchFamily="2" charset="0"/>
                  <a:cs typeface="NikoshBAN" pitchFamily="2" charset="0"/>
                </a:rPr>
                <a:t> </a:t>
              </a:r>
              <a:r>
                <a:rPr lang="en-US" sz="4800" b="1" dirty="0" err="1">
                  <a:solidFill>
                    <a:schemeClr val="bg1">
                      <a:lumMod val="95000"/>
                      <a:lumOff val="5000"/>
                    </a:schemeClr>
                  </a:solidFill>
                  <a:latin typeface="NikoshBAN" pitchFamily="2" charset="0"/>
                  <a:cs typeface="NikoshBAN" pitchFamily="2" charset="0"/>
                </a:rPr>
                <a:t>জাহাঙ্গীর</a:t>
              </a:r>
              <a:r>
                <a:rPr lang="en-US" sz="4800" b="1" dirty="0">
                  <a:solidFill>
                    <a:schemeClr val="bg1">
                      <a:lumMod val="95000"/>
                      <a:lumOff val="5000"/>
                    </a:schemeClr>
                  </a:solidFill>
                  <a:latin typeface="NikoshBAN" pitchFamily="2" charset="0"/>
                  <a:cs typeface="NikoshBAN" pitchFamily="2" charset="0"/>
                </a:rPr>
                <a:t> </a:t>
              </a:r>
              <a:r>
                <a:rPr lang="en-US" sz="4800" b="1" dirty="0" err="1">
                  <a:solidFill>
                    <a:schemeClr val="bg1">
                      <a:lumMod val="95000"/>
                      <a:lumOff val="5000"/>
                    </a:schemeClr>
                  </a:solidFill>
                  <a:latin typeface="NikoshBAN" pitchFamily="2" charset="0"/>
                  <a:cs typeface="NikoshBAN" pitchFamily="2" charset="0"/>
                </a:rPr>
                <a:t>আলম</a:t>
              </a:r>
              <a:r>
                <a:rPr lang="en-US" sz="4800" b="1" dirty="0">
                  <a:solidFill>
                    <a:schemeClr val="bg1">
                      <a:lumMod val="95000"/>
                      <a:lumOff val="5000"/>
                    </a:schemeClr>
                  </a:solidFill>
                  <a:latin typeface="NikoshBAN" pitchFamily="2" charset="0"/>
                  <a:cs typeface="NikoshBAN" pitchFamily="2" charset="0"/>
                </a:rPr>
                <a:t>  </a:t>
              </a:r>
              <a:r>
                <a:rPr lang="bn-BD" sz="4800" b="1" dirty="0">
                  <a:solidFill>
                    <a:schemeClr val="bg1">
                      <a:lumMod val="95000"/>
                      <a:lumOff val="5000"/>
                    </a:schemeClr>
                  </a:solidFill>
                  <a:latin typeface="NikoshBAN" pitchFamily="2" charset="0"/>
                  <a:cs typeface="NikoshBAN" pitchFamily="2" charset="0"/>
                </a:rPr>
                <a:t> </a:t>
              </a:r>
            </a:p>
            <a:p>
              <a:r>
                <a:rPr lang="en-US" sz="4000" dirty="0" err="1">
                  <a:solidFill>
                    <a:schemeClr val="bg1">
                      <a:lumMod val="95000"/>
                      <a:lumOff val="5000"/>
                    </a:schemeClr>
                  </a:solidFill>
                  <a:latin typeface="NikoshBAN" pitchFamily="2" charset="0"/>
                  <a:cs typeface="NikoshBAN" pitchFamily="2" charset="0"/>
                </a:rPr>
                <a:t>সহকারি</a:t>
              </a:r>
              <a:r>
                <a:rPr lang="en-US" sz="4000" dirty="0">
                  <a:solidFill>
                    <a:schemeClr val="bg1">
                      <a:lumMod val="95000"/>
                      <a:lumOff val="5000"/>
                    </a:schemeClr>
                  </a:solidFill>
                  <a:latin typeface="NikoshBAN" pitchFamily="2" charset="0"/>
                  <a:cs typeface="NikoshBAN" pitchFamily="2" charset="0"/>
                </a:rPr>
                <a:t> </a:t>
              </a:r>
              <a:r>
                <a:rPr lang="en-US" sz="4000" dirty="0" err="1">
                  <a:solidFill>
                    <a:schemeClr val="bg1">
                      <a:lumMod val="95000"/>
                      <a:lumOff val="5000"/>
                    </a:schemeClr>
                  </a:solidFill>
                  <a:latin typeface="NikoshBAN" pitchFamily="2" charset="0"/>
                  <a:cs typeface="NikoshBAN" pitchFamily="2" charset="0"/>
                </a:rPr>
                <a:t>প্রধান</a:t>
              </a:r>
              <a:r>
                <a:rPr lang="en-US" sz="4000" dirty="0">
                  <a:solidFill>
                    <a:schemeClr val="bg1">
                      <a:lumMod val="95000"/>
                      <a:lumOff val="5000"/>
                    </a:schemeClr>
                  </a:solidFill>
                  <a:latin typeface="NikoshBAN" pitchFamily="2" charset="0"/>
                  <a:cs typeface="NikoshBAN" pitchFamily="2" charset="0"/>
                </a:rPr>
                <a:t> </a:t>
              </a:r>
              <a:r>
                <a:rPr lang="en-US" sz="4000" dirty="0" err="1">
                  <a:solidFill>
                    <a:schemeClr val="bg1">
                      <a:lumMod val="95000"/>
                      <a:lumOff val="5000"/>
                    </a:schemeClr>
                  </a:solidFill>
                  <a:latin typeface="NikoshBAN" pitchFamily="2" charset="0"/>
                  <a:cs typeface="NikoshBAN" pitchFamily="2" charset="0"/>
                </a:rPr>
                <a:t>শিক্ষক</a:t>
              </a:r>
              <a:endParaRPr lang="en-US" sz="4000" dirty="0">
                <a:solidFill>
                  <a:schemeClr val="bg1">
                    <a:lumMod val="95000"/>
                    <a:lumOff val="5000"/>
                  </a:schemeClr>
                </a:solidFill>
                <a:latin typeface="NikoshBAN" pitchFamily="2" charset="0"/>
                <a:cs typeface="NikoshBAN" pitchFamily="2" charset="0"/>
              </a:endParaRPr>
            </a:p>
            <a:p>
              <a:r>
                <a:rPr lang="en-US" sz="4000" b="1" dirty="0" err="1">
                  <a:solidFill>
                    <a:schemeClr val="bg1">
                      <a:lumMod val="95000"/>
                      <a:lumOff val="5000"/>
                    </a:schemeClr>
                  </a:solidFill>
                  <a:latin typeface="NikoshBAN" pitchFamily="2" charset="0"/>
                  <a:cs typeface="NikoshBAN" pitchFamily="2" charset="0"/>
                </a:rPr>
                <a:t>গুয়াপঞ্চক</a:t>
              </a:r>
              <a:r>
                <a:rPr lang="en-US" sz="4000" b="1" dirty="0">
                  <a:solidFill>
                    <a:schemeClr val="bg1">
                      <a:lumMod val="95000"/>
                      <a:lumOff val="5000"/>
                    </a:schemeClr>
                  </a:solidFill>
                  <a:latin typeface="NikoshBAN" pitchFamily="2" charset="0"/>
                  <a:cs typeface="NikoshBAN" pitchFamily="2" charset="0"/>
                </a:rPr>
                <a:t> </a:t>
              </a:r>
              <a:r>
                <a:rPr lang="en-US" sz="4000" b="1" dirty="0" err="1">
                  <a:solidFill>
                    <a:schemeClr val="bg1">
                      <a:lumMod val="95000"/>
                      <a:lumOff val="5000"/>
                    </a:schemeClr>
                  </a:solidFill>
                  <a:latin typeface="NikoshBAN" pitchFamily="2" charset="0"/>
                  <a:cs typeface="NikoshBAN" pitchFamily="2" charset="0"/>
                </a:rPr>
                <a:t>উচ্চ</a:t>
              </a:r>
              <a:r>
                <a:rPr lang="en-US" sz="4000" b="1" dirty="0">
                  <a:solidFill>
                    <a:schemeClr val="bg1">
                      <a:lumMod val="95000"/>
                      <a:lumOff val="5000"/>
                    </a:schemeClr>
                  </a:solidFill>
                  <a:latin typeface="NikoshBAN" pitchFamily="2" charset="0"/>
                  <a:cs typeface="NikoshBAN" pitchFamily="2" charset="0"/>
                </a:rPr>
                <a:t> </a:t>
              </a:r>
              <a:r>
                <a:rPr lang="en-US" sz="4000" b="1" dirty="0" err="1">
                  <a:solidFill>
                    <a:schemeClr val="bg1">
                      <a:lumMod val="95000"/>
                      <a:lumOff val="5000"/>
                    </a:schemeClr>
                  </a:solidFill>
                  <a:latin typeface="NikoshBAN" pitchFamily="2" charset="0"/>
                  <a:cs typeface="NikoshBAN" pitchFamily="2" charset="0"/>
                </a:rPr>
                <a:t>বিদ্যালয়</a:t>
              </a:r>
              <a:endParaRPr lang="en-US" sz="4000" b="1" dirty="0">
                <a:solidFill>
                  <a:schemeClr val="bg1">
                    <a:lumMod val="95000"/>
                    <a:lumOff val="5000"/>
                  </a:schemeClr>
                </a:solidFill>
                <a:latin typeface="NikoshBAN" pitchFamily="2" charset="0"/>
                <a:cs typeface="NikoshBAN" pitchFamily="2" charset="0"/>
              </a:endParaRPr>
            </a:p>
            <a:p>
              <a:r>
                <a:rPr lang="en-US" sz="3200" b="1" dirty="0" err="1">
                  <a:solidFill>
                    <a:schemeClr val="bg1">
                      <a:lumMod val="95000"/>
                      <a:lumOff val="5000"/>
                    </a:schemeClr>
                  </a:solidFill>
                  <a:latin typeface="NikoshBAN" pitchFamily="2" charset="0"/>
                  <a:cs typeface="NikoshBAN" pitchFamily="2" charset="0"/>
                </a:rPr>
                <a:t>আনোয়ারা</a:t>
              </a:r>
              <a:r>
                <a:rPr lang="en-US" sz="3200" b="1" dirty="0">
                  <a:solidFill>
                    <a:schemeClr val="bg1">
                      <a:lumMod val="95000"/>
                      <a:lumOff val="5000"/>
                    </a:schemeClr>
                  </a:solidFill>
                  <a:latin typeface="NikoshBAN" pitchFamily="2" charset="0"/>
                  <a:cs typeface="NikoshBAN" pitchFamily="2" charset="0"/>
                </a:rPr>
                <a:t>, </a:t>
              </a:r>
              <a:r>
                <a:rPr lang="en-US" sz="3200" b="1" dirty="0" err="1">
                  <a:solidFill>
                    <a:schemeClr val="bg1">
                      <a:lumMod val="95000"/>
                      <a:lumOff val="5000"/>
                    </a:schemeClr>
                  </a:solidFill>
                  <a:latin typeface="NikoshBAN" pitchFamily="2" charset="0"/>
                  <a:cs typeface="NikoshBAN" pitchFamily="2" charset="0"/>
                </a:rPr>
                <a:t>চট্টগ্রাম</a:t>
              </a:r>
              <a:r>
                <a:rPr lang="bn-BD" sz="3200" b="1" dirty="0">
                  <a:solidFill>
                    <a:schemeClr val="bg1">
                      <a:lumMod val="95000"/>
                      <a:lumOff val="5000"/>
                    </a:schemeClr>
                  </a:solidFill>
                  <a:latin typeface="NikoshBAN" pitchFamily="2" charset="0"/>
                  <a:cs typeface="NikoshBAN" pitchFamily="2" charset="0"/>
                </a:rPr>
                <a:t>।</a:t>
              </a:r>
              <a:r>
                <a:rPr lang="en-US" sz="3200" b="1" dirty="0">
                  <a:solidFill>
                    <a:schemeClr val="bg1">
                      <a:lumMod val="95000"/>
                      <a:lumOff val="5000"/>
                    </a:schemeClr>
                  </a:solidFill>
                  <a:latin typeface="NikoshBAN" pitchFamily="2" charset="0"/>
                  <a:cs typeface="NikoshBAN" pitchFamily="2" charset="0"/>
                </a:rPr>
                <a:t> </a:t>
              </a:r>
            </a:p>
            <a:p>
              <a:r>
                <a:rPr lang="en-US" sz="3200" b="1" dirty="0" err="1">
                  <a:solidFill>
                    <a:schemeClr val="bg1">
                      <a:lumMod val="95000"/>
                      <a:lumOff val="5000"/>
                    </a:schemeClr>
                  </a:solidFill>
                  <a:latin typeface="NikoshBAN" pitchFamily="2" charset="0"/>
                  <a:cs typeface="NikoshBAN" pitchFamily="2" charset="0"/>
                </a:rPr>
                <a:t>মোবাইলঃ</a:t>
              </a:r>
              <a:r>
                <a:rPr lang="en-US" sz="3200" b="1" dirty="0">
                  <a:solidFill>
                    <a:schemeClr val="bg1">
                      <a:lumMod val="95000"/>
                      <a:lumOff val="5000"/>
                    </a:schemeClr>
                  </a:solidFill>
                  <a:latin typeface="NikoshBAN" pitchFamily="2" charset="0"/>
                  <a:cs typeface="NikoshBAN" pitchFamily="2" charset="0"/>
                </a:rPr>
                <a:t> ০১৮১৫৪১১৭৬২</a:t>
              </a:r>
            </a:p>
            <a:p>
              <a:r>
                <a:rPr lang="en-US" sz="2400" b="1" dirty="0">
                  <a:solidFill>
                    <a:schemeClr val="bg1">
                      <a:lumMod val="95000"/>
                      <a:lumOff val="5000"/>
                    </a:schemeClr>
                  </a:solidFill>
                  <a:latin typeface="NikoshBAN" pitchFamily="2" charset="0"/>
                  <a:cs typeface="NikoshBAN" pitchFamily="2" charset="0"/>
                </a:rPr>
                <a:t>Email</a:t>
              </a:r>
              <a:r>
                <a:rPr lang="en-US" sz="2800" b="1" dirty="0">
                  <a:solidFill>
                    <a:schemeClr val="bg1">
                      <a:lumMod val="95000"/>
                      <a:lumOff val="5000"/>
                    </a:schemeClr>
                  </a:solidFill>
                  <a:latin typeface="NikoshBAN" pitchFamily="2" charset="0"/>
                  <a:cs typeface="NikoshBAN" pitchFamily="2" charset="0"/>
                </a:rPr>
                <a:t>. </a:t>
              </a:r>
              <a:r>
                <a:rPr lang="en-US" sz="2000" b="1" dirty="0">
                  <a:solidFill>
                    <a:schemeClr val="bg1">
                      <a:lumMod val="95000"/>
                      <a:lumOff val="5000"/>
                    </a:schemeClr>
                  </a:solidFill>
                  <a:latin typeface="NikoshBAN" pitchFamily="2" charset="0"/>
                  <a:cs typeface="NikoshBAN" pitchFamily="2" charset="0"/>
                </a:rPr>
                <a:t>mjahangirkaptai@gmail.com</a:t>
              </a:r>
              <a:endParaRPr lang="en-US" sz="3200" b="1" dirty="0">
                <a:solidFill>
                  <a:schemeClr val="bg1">
                    <a:lumMod val="95000"/>
                    <a:lumOff val="5000"/>
                  </a:schemeClr>
                </a:solidFill>
                <a:latin typeface="NikoshBAN" pitchFamily="2" charset="0"/>
                <a:cs typeface="NikoshBAN" pitchFamily="2" charset="0"/>
              </a:endParaRPr>
            </a:p>
          </p:txBody>
        </p:sp>
        <p:pic>
          <p:nvPicPr>
            <p:cNvPr id="16" name="Picture 15">
              <a:extLst>
                <a:ext uri="{FF2B5EF4-FFF2-40B4-BE49-F238E27FC236}">
                  <a16:creationId xmlns:a16="http://schemas.microsoft.com/office/drawing/2014/main" id="{062275B4-52A6-4B74-962F-95037540F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883" y="77042"/>
              <a:ext cx="3183172" cy="3697483"/>
            </a:xfrm>
            <a:prstGeom prst="ellipse">
              <a:avLst/>
            </a:prstGeom>
            <a:ln>
              <a:noFill/>
            </a:ln>
            <a:effectLst>
              <a:softEdge rad="112500"/>
            </a:effectLst>
          </p:spPr>
        </p:pic>
        <p:sp>
          <p:nvSpPr>
            <p:cNvPr id="18" name="Speech Bubble: Rectangle with Corners Rounded 15">
              <a:extLst>
                <a:ext uri="{FF2B5EF4-FFF2-40B4-BE49-F238E27FC236}">
                  <a16:creationId xmlns:a16="http://schemas.microsoft.com/office/drawing/2014/main" id="{7EC4746C-125E-477E-B313-70888A09C866}"/>
                </a:ext>
              </a:extLst>
            </p:cNvPr>
            <p:cNvSpPr/>
            <p:nvPr/>
          </p:nvSpPr>
          <p:spPr>
            <a:xfrm>
              <a:off x="4586860" y="508523"/>
              <a:ext cx="2752913" cy="1059314"/>
            </a:xfrm>
            <a:prstGeom prst="wedgeRoundRect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6000" b="1" dirty="0">
                  <a:solidFill>
                    <a:srgbClr val="002060"/>
                  </a:solidFill>
                  <a:latin typeface="NikoshBAN" pitchFamily="2" charset="0"/>
                  <a:cs typeface="NikoshBAN" pitchFamily="2" charset="0"/>
                </a:rPr>
                <a:t>প</a:t>
              </a:r>
              <a:r>
                <a:rPr lang="en-US" sz="6000" b="1" dirty="0">
                  <a:solidFill>
                    <a:srgbClr val="002060"/>
                  </a:solidFill>
                  <a:latin typeface="NikoshBAN" pitchFamily="2" charset="0"/>
                  <a:cs typeface="NikoshBAN" pitchFamily="2" charset="0"/>
                </a:rPr>
                <a:t>র</a:t>
              </a:r>
              <a:r>
                <a:rPr lang="as-IN" sz="6000" b="1" dirty="0">
                  <a:solidFill>
                    <a:srgbClr val="002060"/>
                  </a:solidFill>
                  <a:latin typeface="NikoshBAN" pitchFamily="2" charset="0"/>
                  <a:cs typeface="NikoshBAN" pitchFamily="2" charset="0"/>
                </a:rPr>
                <a:t>ি</a:t>
              </a:r>
              <a:r>
                <a:rPr lang="en-US" sz="6000" b="1" dirty="0">
                  <a:solidFill>
                    <a:srgbClr val="002060"/>
                  </a:solidFill>
                  <a:latin typeface="NikoshBAN" pitchFamily="2" charset="0"/>
                  <a:cs typeface="NikoshBAN" pitchFamily="2" charset="0"/>
                </a:rPr>
                <a:t>চ</a:t>
              </a:r>
              <a:r>
                <a:rPr lang="as-IN" sz="6000" b="1" dirty="0">
                  <a:solidFill>
                    <a:srgbClr val="002060"/>
                  </a:solidFill>
                  <a:latin typeface="NikoshBAN" pitchFamily="2" charset="0"/>
                  <a:cs typeface="NikoshBAN" pitchFamily="2" charset="0"/>
                </a:rPr>
                <a:t>ি</a:t>
              </a:r>
              <a:r>
                <a:rPr lang="en-US" sz="6000" b="1" dirty="0">
                  <a:solidFill>
                    <a:srgbClr val="002060"/>
                  </a:solidFill>
                  <a:latin typeface="NikoshBAN" pitchFamily="2" charset="0"/>
                  <a:cs typeface="NikoshBAN" pitchFamily="2" charset="0"/>
                </a:rPr>
                <a:t>ত</a:t>
              </a:r>
              <a:r>
                <a:rPr lang="as-IN" sz="6000" b="1" dirty="0">
                  <a:solidFill>
                    <a:srgbClr val="002060"/>
                  </a:solidFill>
                  <a:latin typeface="NikoshBAN" pitchFamily="2" charset="0"/>
                  <a:cs typeface="NikoshBAN" pitchFamily="2" charset="0"/>
                </a:rPr>
                <a:t>ি</a:t>
              </a:r>
              <a:r>
                <a:rPr lang="en-US" sz="6000" b="1" dirty="0">
                  <a:solidFill>
                    <a:srgbClr val="FFFF00"/>
                  </a:solidFill>
                  <a:latin typeface="NikoshBAN" pitchFamily="2" charset="0"/>
                  <a:cs typeface="NikoshBAN" pitchFamily="2" charset="0"/>
                </a:rPr>
                <a:t> </a:t>
              </a:r>
              <a:endParaRPr lang="en-US" sz="6000" dirty="0"/>
            </a:p>
          </p:txBody>
        </p:sp>
        <p:pic>
          <p:nvPicPr>
            <p:cNvPr id="21" name="Picture 20">
              <a:extLst>
                <a:ext uri="{FF2B5EF4-FFF2-40B4-BE49-F238E27FC236}">
                  <a16:creationId xmlns:a16="http://schemas.microsoft.com/office/drawing/2014/main" id="{493A3B11-4A6C-402D-B716-8C7E8FD9C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7492" y="172363"/>
              <a:ext cx="1844067" cy="22968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r="15110"/>
            <a:stretch/>
          </p:blipFill>
          <p:spPr>
            <a:xfrm flipH="1">
              <a:off x="5304972" y="2902068"/>
              <a:ext cx="3599542" cy="4072861"/>
            </a:xfrm>
            <a:prstGeom prst="rect">
              <a:avLst/>
            </a:prstGeom>
            <a:ln>
              <a:noFill/>
            </a:ln>
            <a:effectLst>
              <a:softEdge rad="112500"/>
            </a:effectLst>
          </p:spPr>
        </p:pic>
      </p:grpSp>
      <p:sp>
        <p:nvSpPr>
          <p:cNvPr id="4" name="Rounded Rectangle 3"/>
          <p:cNvSpPr/>
          <p:nvPr/>
        </p:nvSpPr>
        <p:spPr>
          <a:xfrm>
            <a:off x="8904516" y="3034348"/>
            <a:ext cx="3124352" cy="395593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904516" y="3433965"/>
            <a:ext cx="3124352" cy="2985433"/>
          </a:xfrm>
          <a:prstGeom prst="rect">
            <a:avLst/>
          </a:prstGeom>
        </p:spPr>
        <p:txBody>
          <a:bodyPr wrap="square">
            <a:spAutoFit/>
          </a:bodyPr>
          <a:lstStyle/>
          <a:p>
            <a:pPr algn="ctr"/>
            <a:r>
              <a:rPr lang="en-US" sz="4800" b="1" dirty="0" err="1">
                <a:solidFill>
                  <a:schemeClr val="bg1"/>
                </a:solidFill>
                <a:latin typeface="NikoshBAN" pitchFamily="2" charset="0"/>
                <a:cs typeface="NikoshBAN" pitchFamily="2" charset="0"/>
              </a:rPr>
              <a:t>জীব</a:t>
            </a:r>
            <a:r>
              <a:rPr lang="en-US" sz="4800" b="1" dirty="0">
                <a:solidFill>
                  <a:schemeClr val="bg1"/>
                </a:solidFill>
                <a:latin typeface="NikoshBAN" pitchFamily="2" charset="0"/>
                <a:cs typeface="NikoshBAN" pitchFamily="2" charset="0"/>
              </a:rPr>
              <a:t> </a:t>
            </a:r>
            <a:r>
              <a:rPr lang="en-US" sz="4800" b="1" dirty="0" err="1">
                <a:solidFill>
                  <a:schemeClr val="bg1"/>
                </a:solidFill>
                <a:latin typeface="NikoshBAN" pitchFamily="2" charset="0"/>
                <a:cs typeface="NikoshBAN" pitchFamily="2" charset="0"/>
              </a:rPr>
              <a:t>বিজ্ঞান</a:t>
            </a:r>
            <a:endParaRPr lang="en-US" sz="4800" b="1" dirty="0">
              <a:solidFill>
                <a:schemeClr val="bg1"/>
              </a:solidFill>
              <a:latin typeface="NikoshBAN" pitchFamily="2" charset="0"/>
              <a:cs typeface="NikoshBAN" pitchFamily="2" charset="0"/>
            </a:endParaRPr>
          </a:p>
          <a:p>
            <a:pPr algn="ctr"/>
            <a:r>
              <a:rPr lang="en-US" sz="4800" b="1" dirty="0">
                <a:solidFill>
                  <a:schemeClr val="bg1"/>
                </a:solidFill>
                <a:latin typeface="NikoshBAN" pitchFamily="2" charset="0"/>
                <a:cs typeface="NikoshBAN" pitchFamily="2" charset="0"/>
              </a:rPr>
              <a:t>৯ম-১০ম </a:t>
            </a:r>
            <a:r>
              <a:rPr lang="en-US" sz="4800" b="1" dirty="0" err="1">
                <a:solidFill>
                  <a:schemeClr val="bg1"/>
                </a:solidFill>
                <a:latin typeface="NikoshBAN" pitchFamily="2" charset="0"/>
                <a:cs typeface="NikoshBAN" pitchFamily="2" charset="0"/>
              </a:rPr>
              <a:t>শ্রেণি</a:t>
            </a:r>
            <a:endParaRPr lang="en-US" sz="4800" b="1" dirty="0">
              <a:solidFill>
                <a:schemeClr val="bg1"/>
              </a:solidFill>
              <a:latin typeface="NikoshBAN" pitchFamily="2" charset="0"/>
              <a:cs typeface="NikoshBAN" pitchFamily="2" charset="0"/>
            </a:endParaRPr>
          </a:p>
          <a:p>
            <a:pPr algn="ctr"/>
            <a:r>
              <a:rPr lang="en-US" sz="4800" b="1" dirty="0" err="1">
                <a:solidFill>
                  <a:schemeClr val="bg1"/>
                </a:solidFill>
                <a:latin typeface="NikoshBAN" pitchFamily="2" charset="0"/>
                <a:cs typeface="NikoshBAN" pitchFamily="2" charset="0"/>
              </a:rPr>
              <a:t>নবম</a:t>
            </a:r>
            <a:r>
              <a:rPr lang="en-US" sz="4800" b="1" dirty="0">
                <a:solidFill>
                  <a:schemeClr val="bg1"/>
                </a:solidFill>
                <a:latin typeface="NikoshBAN" pitchFamily="2" charset="0"/>
                <a:cs typeface="NikoshBAN" pitchFamily="2" charset="0"/>
              </a:rPr>
              <a:t> </a:t>
            </a:r>
            <a:r>
              <a:rPr lang="en-US" sz="4800" b="1" dirty="0" err="1">
                <a:solidFill>
                  <a:schemeClr val="bg1"/>
                </a:solidFill>
                <a:latin typeface="NikoshBAN" pitchFamily="2" charset="0"/>
                <a:cs typeface="NikoshBAN" pitchFamily="2" charset="0"/>
              </a:rPr>
              <a:t>অধ্যায়</a:t>
            </a:r>
            <a:r>
              <a:rPr lang="en-US" sz="4800" b="1" dirty="0">
                <a:solidFill>
                  <a:schemeClr val="bg1"/>
                </a:solidFill>
                <a:latin typeface="NikoshBAN" pitchFamily="2" charset="0"/>
                <a:cs typeface="NikoshBAN" pitchFamily="2" charset="0"/>
              </a:rPr>
              <a:t> </a:t>
            </a:r>
            <a:endParaRPr lang="bn-BD" sz="4800" b="1" dirty="0">
              <a:solidFill>
                <a:schemeClr val="bg1"/>
              </a:solidFill>
              <a:latin typeface="NikoshBAN" pitchFamily="2" charset="0"/>
              <a:cs typeface="NikoshBAN" pitchFamily="2" charset="0"/>
            </a:endParaRPr>
          </a:p>
          <a:p>
            <a:pPr algn="ctr"/>
            <a:r>
              <a:rPr lang="en-US" sz="4400" b="1" dirty="0" err="1">
                <a:solidFill>
                  <a:srgbClr val="FF0000"/>
                </a:solidFill>
                <a:latin typeface="NikoshBAN" pitchFamily="2" charset="0"/>
                <a:cs typeface="NikoshBAN" pitchFamily="2" charset="0"/>
              </a:rPr>
              <a:t>অস্থিসংক্রান্ত</a:t>
            </a:r>
            <a:r>
              <a:rPr lang="en-US" sz="4400" b="1" dirty="0">
                <a:solidFill>
                  <a:srgbClr val="FF0000"/>
                </a:solidFill>
                <a:latin typeface="NikoshBAN" pitchFamily="2" charset="0"/>
                <a:cs typeface="NikoshBAN" pitchFamily="2" charset="0"/>
              </a:rPr>
              <a:t> </a:t>
            </a:r>
            <a:r>
              <a:rPr lang="en-US" sz="4400" b="1" dirty="0" err="1">
                <a:solidFill>
                  <a:srgbClr val="FF0000"/>
                </a:solidFill>
                <a:latin typeface="NikoshBAN" pitchFamily="2" charset="0"/>
                <a:cs typeface="NikoshBAN" pitchFamily="2" charset="0"/>
              </a:rPr>
              <a:t>রোগ</a:t>
            </a:r>
            <a:r>
              <a:rPr lang="en-US" sz="4400" b="1" dirty="0">
                <a:solidFill>
                  <a:srgbClr val="FF0000"/>
                </a:solidFill>
                <a:latin typeface="NikoshBAN" pitchFamily="2" charset="0"/>
                <a:cs typeface="NikoshBAN" pitchFamily="2" charset="0"/>
              </a:rPr>
              <a:t> </a:t>
            </a:r>
          </a:p>
        </p:txBody>
      </p:sp>
    </p:spTree>
    <p:extLst>
      <p:ext uri="{BB962C8B-B14F-4D97-AF65-F5344CB8AC3E}">
        <p14:creationId xmlns:p14="http://schemas.microsoft.com/office/powerpoint/2010/main" val="13177391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9EB66A-11ED-4818-BF84-E9D39483CC87}"/>
              </a:ext>
            </a:extLst>
          </p:cNvPr>
          <p:cNvSpPr/>
          <p:nvPr/>
        </p:nvSpPr>
        <p:spPr>
          <a:xfrm>
            <a:off x="704538" y="2863125"/>
            <a:ext cx="8786367" cy="1031855"/>
          </a:xfrm>
          <a:prstGeom prst="rect">
            <a:avLst/>
          </a:prstGeom>
        </p:spPr>
        <p:txBody>
          <a:bodyPr wrap="square">
            <a:spAutoFit/>
          </a:bodyPr>
          <a:lstStyle/>
          <a:p>
            <a:r>
              <a:rPr lang="hi-IN" sz="6000" b="1" dirty="0">
                <a:solidFill>
                  <a:srgbClr val="002060"/>
                </a:solidFill>
                <a:latin typeface="NikoshBAN" charset="0"/>
                <a:cs typeface="NikoshBAN" charset="0"/>
              </a:rPr>
              <a:t>এই পাঠ শেষে শিক্ষার্থীরা </a:t>
            </a:r>
            <a:r>
              <a:rPr lang="en-US" sz="6000" b="1" dirty="0">
                <a:solidFill>
                  <a:srgbClr val="002060"/>
                </a:solidFill>
                <a:latin typeface="NikoshBAN" charset="0"/>
              </a:rPr>
              <a:t>..........</a:t>
            </a:r>
          </a:p>
        </p:txBody>
      </p:sp>
      <p:sp>
        <p:nvSpPr>
          <p:cNvPr id="4" name="Cloud Callout 2">
            <a:extLst>
              <a:ext uri="{FF2B5EF4-FFF2-40B4-BE49-F238E27FC236}">
                <a16:creationId xmlns:a16="http://schemas.microsoft.com/office/drawing/2014/main" id="{3FAC8F45-0414-421B-932C-2564728F0990}"/>
              </a:ext>
            </a:extLst>
          </p:cNvPr>
          <p:cNvSpPr/>
          <p:nvPr/>
        </p:nvSpPr>
        <p:spPr>
          <a:xfrm flipH="1">
            <a:off x="707428" y="62132"/>
            <a:ext cx="4708634" cy="2351284"/>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600" b="1" dirty="0">
                <a:solidFill>
                  <a:srgbClr val="CC0066"/>
                </a:solidFill>
                <a:latin typeface="NikoshBAN" pitchFamily="2" charset="0"/>
                <a:cs typeface="NikoshBAN" pitchFamily="2" charset="0"/>
              </a:rPr>
              <a:t>শিখনফল</a:t>
            </a:r>
            <a:endParaRPr lang="en-US" sz="6600" b="1" dirty="0">
              <a:solidFill>
                <a:srgbClr val="CC0066"/>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164" y="0"/>
            <a:ext cx="6345836" cy="2758190"/>
          </a:xfrm>
          <a:prstGeom prst="rect">
            <a:avLst/>
          </a:prstGeom>
        </p:spPr>
      </p:pic>
      <p:sp>
        <p:nvSpPr>
          <p:cNvPr id="5" name="Rounded Rectangle 4"/>
          <p:cNvSpPr/>
          <p:nvPr/>
        </p:nvSpPr>
        <p:spPr>
          <a:xfrm>
            <a:off x="321972" y="3894981"/>
            <a:ext cx="11668259" cy="280203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2060"/>
                </a:solidFill>
                <a:latin typeface="NikoshBAN" pitchFamily="2" charset="0"/>
                <a:cs typeface="NikoshBAN" pitchFamily="2" charset="0"/>
              </a:rPr>
              <a:t>১। </a:t>
            </a:r>
            <a:r>
              <a:rPr lang="bn-BD" sz="4000" b="1" dirty="0">
                <a:solidFill>
                  <a:srgbClr val="002060"/>
                </a:solidFill>
                <a:latin typeface="NikoshBAN" pitchFamily="2" charset="0"/>
                <a:cs typeface="NikoshBAN" pitchFamily="2" charset="0"/>
              </a:rPr>
              <a:t>অস্টিওপোরোসিস </a:t>
            </a:r>
            <a:r>
              <a:rPr lang="en-US" sz="4000" b="1" dirty="0" err="1">
                <a:solidFill>
                  <a:srgbClr val="002060"/>
                </a:solidFill>
                <a:latin typeface="NikoshBAN" pitchFamily="2" charset="0"/>
                <a:cs typeface="NikoshBAN" pitchFamily="2" charset="0"/>
              </a:rPr>
              <a:t>কী</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তা</a:t>
            </a:r>
            <a:r>
              <a:rPr lang="en-US" sz="4000" b="1" dirty="0">
                <a:solidFill>
                  <a:srgbClr val="002060"/>
                </a:solidFill>
                <a:latin typeface="NikoshBAN" pitchFamily="2" charset="0"/>
                <a:cs typeface="NikoshBAN" pitchFamily="2" charset="0"/>
              </a:rPr>
              <a:t> </a:t>
            </a:r>
            <a:r>
              <a:rPr lang="bn-BD" sz="4000" b="1" dirty="0">
                <a:solidFill>
                  <a:srgbClr val="002060"/>
                </a:solidFill>
                <a:latin typeface="NikoshBAN" pitchFamily="2" charset="0"/>
                <a:cs typeface="NikoshBAN" pitchFamily="2" charset="0"/>
              </a:rPr>
              <a:t>বলতে</a:t>
            </a:r>
            <a:r>
              <a:rPr lang="bn-IN" sz="4000" b="1" dirty="0">
                <a:solidFill>
                  <a:srgbClr val="002060"/>
                </a:solidFill>
                <a:latin typeface="NikoshBAN" pitchFamily="2" charset="0"/>
                <a:cs typeface="NikoshBAN" pitchFamily="2" charset="0"/>
              </a:rPr>
              <a:t> পারবে</a:t>
            </a:r>
            <a:r>
              <a:rPr lang="en-US" sz="4000" b="1" dirty="0">
                <a:solidFill>
                  <a:srgbClr val="002060"/>
                </a:solidFill>
                <a:latin typeface="NikoshBAN" pitchFamily="2" charset="0"/>
                <a:cs typeface="NikoshBAN" pitchFamily="2" charset="0"/>
              </a:rPr>
              <a:t>।</a:t>
            </a:r>
          </a:p>
          <a:p>
            <a:r>
              <a:rPr lang="en-US" sz="4000" b="1" dirty="0">
                <a:solidFill>
                  <a:srgbClr val="002060"/>
                </a:solidFill>
                <a:latin typeface="NikoshBAN" pitchFamily="2" charset="0"/>
                <a:cs typeface="NikoshBAN" pitchFamily="2" charset="0"/>
              </a:rPr>
              <a:t>২</a:t>
            </a:r>
            <a:r>
              <a:rPr lang="bn-BD" sz="4000" b="1" dirty="0">
                <a:solidFill>
                  <a:srgbClr val="002060"/>
                </a:solidFill>
                <a:latin typeface="NikoshBAN" pitchFamily="2" charset="0"/>
                <a:cs typeface="NikoshBAN" pitchFamily="2" charset="0"/>
              </a:rPr>
              <a:t>। অস্টিওপোরোসিসের কারণ,লক্ষণ ও প্রতিকার  বর্ণনা</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করতে</a:t>
            </a:r>
            <a:r>
              <a:rPr lang="en-US" sz="4000" b="1" dirty="0">
                <a:solidFill>
                  <a:srgbClr val="002060"/>
                </a:solidFill>
                <a:latin typeface="NikoshBAN" pitchFamily="2" charset="0"/>
                <a:cs typeface="NikoshBAN" pitchFamily="2" charset="0"/>
              </a:rPr>
              <a:t> </a:t>
            </a:r>
            <a:r>
              <a:rPr lang="bn-IN" sz="4000" b="1" dirty="0">
                <a:solidFill>
                  <a:srgbClr val="002060"/>
                </a:solidFill>
                <a:latin typeface="NikoshBAN" pitchFamily="2" charset="0"/>
                <a:cs typeface="NikoshBAN" pitchFamily="2" charset="0"/>
              </a:rPr>
              <a:t>পারবে</a:t>
            </a:r>
            <a:r>
              <a:rPr lang="en-US" sz="4000" b="1" dirty="0">
                <a:solidFill>
                  <a:srgbClr val="002060"/>
                </a:solidFill>
                <a:latin typeface="NikoshBAN" pitchFamily="2" charset="0"/>
                <a:cs typeface="NikoshBAN" pitchFamily="2" charset="0"/>
              </a:rPr>
              <a:t>।</a:t>
            </a:r>
          </a:p>
          <a:p>
            <a:r>
              <a:rPr lang="en-US" sz="4000" b="1" dirty="0">
                <a:solidFill>
                  <a:srgbClr val="002060"/>
                </a:solidFill>
                <a:latin typeface="NikoshBAN" pitchFamily="2" charset="0"/>
                <a:cs typeface="NikoshBAN" pitchFamily="2" charset="0"/>
              </a:rPr>
              <a:t>3।</a:t>
            </a:r>
            <a:r>
              <a:rPr lang="bn-BD" sz="4000" b="1" dirty="0">
                <a:solidFill>
                  <a:srgbClr val="002060"/>
                </a:solidFill>
                <a:latin typeface="NikoshBAN" pitchFamily="2" charset="0"/>
                <a:cs typeface="NikoshBAN" pitchFamily="2" charset="0"/>
              </a:rPr>
              <a:t> আরথ্রাইটিসের কারণ, লক্ষণ ও প্রতিকার  বর্ণনা</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করতে</a:t>
            </a:r>
            <a:r>
              <a:rPr lang="en-US" sz="4000" b="1" dirty="0">
                <a:solidFill>
                  <a:srgbClr val="002060"/>
                </a:solidFill>
                <a:latin typeface="NikoshBAN" pitchFamily="2" charset="0"/>
                <a:cs typeface="NikoshBAN" pitchFamily="2" charset="0"/>
              </a:rPr>
              <a:t> </a:t>
            </a:r>
            <a:r>
              <a:rPr lang="bn-IN" sz="4000" b="1" dirty="0">
                <a:solidFill>
                  <a:srgbClr val="002060"/>
                </a:solidFill>
                <a:latin typeface="NikoshBAN" pitchFamily="2" charset="0"/>
                <a:cs typeface="NikoshBAN" pitchFamily="2" charset="0"/>
              </a:rPr>
              <a:t>পারবে</a:t>
            </a:r>
            <a:r>
              <a:rPr lang="en-US" sz="4000" b="1" dirty="0">
                <a:solidFill>
                  <a:srgbClr val="002060"/>
                </a:solidFill>
                <a:latin typeface="NikoshBAN" pitchFamily="2" charset="0"/>
                <a:cs typeface="NikoshBAN" pitchFamily="2" charset="0"/>
              </a:rPr>
              <a:t>।</a:t>
            </a:r>
            <a:endParaRPr lang="bn-BD" sz="4000" b="1" dirty="0">
              <a:solidFill>
                <a:srgbClr val="002060"/>
              </a:solidFill>
              <a:latin typeface="NikoshBAN" pitchFamily="2" charset="0"/>
              <a:cs typeface="NikoshBAN" pitchFamily="2" charset="0"/>
            </a:endParaRPr>
          </a:p>
          <a:p>
            <a:r>
              <a:rPr lang="bn-BD" sz="4000" b="1" dirty="0">
                <a:solidFill>
                  <a:srgbClr val="002060"/>
                </a:solidFill>
                <a:latin typeface="NikoshBAN" pitchFamily="2" charset="0"/>
                <a:cs typeface="NikoshBAN" pitchFamily="2" charset="0"/>
              </a:rPr>
              <a:t>৪। অস্টিওপোরোসিস ও আরথ্রাইটিসের কারণ  অনুসন্ধান </a:t>
            </a:r>
            <a:r>
              <a:rPr lang="en-US" sz="4000" b="1" dirty="0" err="1">
                <a:solidFill>
                  <a:srgbClr val="002060"/>
                </a:solidFill>
                <a:latin typeface="NikoshBAN" pitchFamily="2" charset="0"/>
                <a:cs typeface="NikoshBAN" pitchFamily="2" charset="0"/>
              </a:rPr>
              <a:t>করতে</a:t>
            </a:r>
            <a:r>
              <a:rPr lang="en-US" sz="4000" b="1" dirty="0">
                <a:solidFill>
                  <a:srgbClr val="002060"/>
                </a:solidFill>
                <a:latin typeface="NikoshBAN" pitchFamily="2" charset="0"/>
                <a:cs typeface="NikoshBAN" pitchFamily="2" charset="0"/>
              </a:rPr>
              <a:t> </a:t>
            </a:r>
            <a:r>
              <a:rPr lang="bn-IN" sz="4000" b="1" dirty="0">
                <a:solidFill>
                  <a:srgbClr val="002060"/>
                </a:solidFill>
                <a:latin typeface="NikoshBAN" pitchFamily="2" charset="0"/>
                <a:cs typeface="NikoshBAN" pitchFamily="2" charset="0"/>
              </a:rPr>
              <a:t>পারবে</a:t>
            </a:r>
            <a:r>
              <a:rPr lang="en-US" sz="4000" b="1" dirty="0">
                <a:solidFill>
                  <a:srgbClr val="002060"/>
                </a:solidFill>
                <a:latin typeface="NikoshBAN" pitchFamily="2" charset="0"/>
                <a:cs typeface="NikoshBAN" pitchFamily="2" charset="0"/>
              </a:rPr>
              <a:t>।</a:t>
            </a:r>
          </a:p>
        </p:txBody>
      </p:sp>
    </p:spTree>
    <p:extLst>
      <p:ext uri="{BB962C8B-B14F-4D97-AF65-F5344CB8AC3E}">
        <p14:creationId xmlns:p14="http://schemas.microsoft.com/office/powerpoint/2010/main" val="1679759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26655D2-D95A-46A0-BAE0-A287389B34B7}"/>
              </a:ext>
            </a:extLst>
          </p:cNvPr>
          <p:cNvSpPr/>
          <p:nvPr/>
        </p:nvSpPr>
        <p:spPr>
          <a:xfrm>
            <a:off x="4262907" y="488112"/>
            <a:ext cx="1978712" cy="10303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93CC005-416D-44D8-A495-E8B7DADB99D4}"/>
              </a:ext>
            </a:extLst>
          </p:cNvPr>
          <p:cNvSpPr txBox="1"/>
          <p:nvPr/>
        </p:nvSpPr>
        <p:spPr>
          <a:xfrm>
            <a:off x="132408" y="362047"/>
            <a:ext cx="4165885" cy="707886"/>
          </a:xfrm>
          <a:prstGeom prst="rect">
            <a:avLst/>
          </a:prstGeom>
          <a:noFill/>
        </p:spPr>
        <p:txBody>
          <a:bodyPr wrap="square" rtlCol="0">
            <a:spAutoFit/>
          </a:bodyPr>
          <a:lstStyle/>
          <a:p>
            <a:r>
              <a:rPr lang="en-US" sz="4000" b="1" dirty="0" err="1">
                <a:solidFill>
                  <a:schemeClr val="bg1"/>
                </a:solidFill>
                <a:latin typeface="NikoshBAN" panose="02000000000000000000" pitchFamily="2" charset="0"/>
                <a:cs typeface="NikoshBAN" panose="02000000000000000000" pitchFamily="2" charset="0"/>
              </a:rPr>
              <a:t>ছবিতে</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কী</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দেখা</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যাচ্ছে</a:t>
            </a:r>
            <a:r>
              <a:rPr lang="en-US" sz="4000" b="1" dirty="0">
                <a:solidFill>
                  <a:schemeClr val="bg1"/>
                </a:solidFill>
                <a:latin typeface="NikoshBAN" panose="02000000000000000000" pitchFamily="2" charset="0"/>
                <a:cs typeface="NikoshBAN" panose="02000000000000000000" pitchFamily="2" charset="0"/>
              </a:rPr>
              <a:t>  ? </a:t>
            </a:r>
          </a:p>
        </p:txBody>
      </p:sp>
      <p:sp>
        <p:nvSpPr>
          <p:cNvPr id="7" name="TextBox 6">
            <a:extLst>
              <a:ext uri="{FF2B5EF4-FFF2-40B4-BE49-F238E27FC236}">
                <a16:creationId xmlns:a16="http://schemas.microsoft.com/office/drawing/2014/main" id="{D23569A8-BFD2-4E2C-B9F9-B838D61C2AD3}"/>
              </a:ext>
            </a:extLst>
          </p:cNvPr>
          <p:cNvSpPr txBox="1"/>
          <p:nvPr/>
        </p:nvSpPr>
        <p:spPr>
          <a:xfrm>
            <a:off x="132400" y="1531425"/>
            <a:ext cx="5985065" cy="769441"/>
          </a:xfrm>
          <a:prstGeom prst="rect">
            <a:avLst/>
          </a:prstGeom>
          <a:noFill/>
        </p:spPr>
        <p:txBody>
          <a:bodyPr wrap="square" rtlCol="0">
            <a:spAutoFit/>
          </a:bodyPr>
          <a:lstStyle/>
          <a:p>
            <a:r>
              <a:rPr lang="bn-IN" sz="4400" b="1" dirty="0">
                <a:solidFill>
                  <a:schemeClr val="bg1"/>
                </a:solidFill>
                <a:latin typeface="NikoshBAN" panose="02000000000000000000" pitchFamily="2" charset="0"/>
                <a:cs typeface="NikoshBAN" panose="02000000000000000000" pitchFamily="2" charset="0"/>
              </a:rPr>
              <a:t>মানুষের </a:t>
            </a:r>
            <a:r>
              <a:rPr lang="en-US" sz="4400" b="1" dirty="0" err="1">
                <a:solidFill>
                  <a:schemeClr val="bg1"/>
                </a:solidFill>
                <a:latin typeface="NikoshBAN" panose="02000000000000000000" pitchFamily="2" charset="0"/>
                <a:cs typeface="NikoshBAN" panose="02000000000000000000" pitchFamily="2" charset="0"/>
              </a:rPr>
              <a:t>কঙ্কাল</a:t>
            </a:r>
            <a:r>
              <a:rPr lang="en-US" sz="4400" b="1" dirty="0">
                <a:solidFill>
                  <a:schemeClr val="bg1"/>
                </a:solidFill>
                <a:latin typeface="NikoshBAN" panose="02000000000000000000" pitchFamily="2" charset="0"/>
                <a:cs typeface="NikoshBAN" panose="02000000000000000000" pitchFamily="2" charset="0"/>
              </a:rPr>
              <a:t> </a:t>
            </a:r>
            <a:r>
              <a:rPr lang="bn-IN" sz="4400" b="1" dirty="0">
                <a:solidFill>
                  <a:schemeClr val="bg1"/>
                </a:solidFill>
                <a:latin typeface="NikoshBAN" panose="02000000000000000000" pitchFamily="2" charset="0"/>
                <a:cs typeface="NikoshBAN" panose="02000000000000000000" pitchFamily="2" charset="0"/>
              </a:rPr>
              <a:t>কী </a:t>
            </a:r>
            <a:r>
              <a:rPr lang="bn-BD" sz="4400" b="1" dirty="0">
                <a:solidFill>
                  <a:schemeClr val="bg1"/>
                </a:solidFill>
                <a:latin typeface="NikoshBAN" panose="02000000000000000000" pitchFamily="2" charset="0"/>
                <a:cs typeface="NikoshBAN" panose="02000000000000000000" pitchFamily="2" charset="0"/>
              </a:rPr>
              <a:t>দ্বারা গঠিত</a:t>
            </a:r>
            <a:r>
              <a:rPr lang="bn-IN" sz="4400" b="1" dirty="0">
                <a:solidFill>
                  <a:schemeClr val="bg1"/>
                </a:solidFill>
                <a:latin typeface="NikoshBAN" panose="02000000000000000000" pitchFamily="2" charset="0"/>
                <a:cs typeface="NikoshBAN" panose="02000000000000000000" pitchFamily="2" charset="0"/>
              </a:rPr>
              <a:t> ?</a:t>
            </a:r>
            <a:endParaRPr lang="en-US" sz="4400" b="1" dirty="0">
              <a:solidFill>
                <a:schemeClr val="bg1"/>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0911E6B5-25E4-4F75-9AD7-75A0B2A8C2E9}"/>
              </a:ext>
            </a:extLst>
          </p:cNvPr>
          <p:cNvSpPr txBox="1"/>
          <p:nvPr/>
        </p:nvSpPr>
        <p:spPr>
          <a:xfrm>
            <a:off x="8492248" y="807048"/>
            <a:ext cx="1126651"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অস্থি</a:t>
            </a:r>
            <a:r>
              <a:rPr lang="bn-IN" sz="3200" dirty="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78D58B18-5833-477C-9C0D-38EE679ED297}"/>
              </a:ext>
            </a:extLst>
          </p:cNvPr>
          <p:cNvSpPr txBox="1"/>
          <p:nvPr/>
        </p:nvSpPr>
        <p:spPr>
          <a:xfrm>
            <a:off x="6286327" y="788136"/>
            <a:ext cx="2903091"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মান</a:t>
            </a:r>
            <a:r>
              <a:rPr lang="bn-BD" sz="3200" dirty="0">
                <a:latin typeface="NikoshBAN" panose="02000000000000000000" pitchFamily="2" charset="0"/>
                <a:cs typeface="NikoshBAN" panose="02000000000000000000" pitchFamily="2" charset="0"/>
              </a:rPr>
              <a:t>ব দেহ ও কঙ্কাল </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99F8F25A-8932-4394-A4CF-7150D2E0D9DF}"/>
              </a:ext>
            </a:extLst>
          </p:cNvPr>
          <p:cNvSpPr txBox="1"/>
          <p:nvPr/>
        </p:nvSpPr>
        <p:spPr>
          <a:xfrm>
            <a:off x="0" y="2385882"/>
            <a:ext cx="8184944" cy="1323439"/>
          </a:xfrm>
          <a:prstGeom prst="rect">
            <a:avLst/>
          </a:prstGeom>
          <a:noFill/>
        </p:spPr>
        <p:txBody>
          <a:bodyPr wrap="square" rtlCol="0">
            <a:spAutoFit/>
          </a:bodyPr>
          <a:lstStyle/>
          <a:p>
            <a:r>
              <a:rPr lang="bn-IN" sz="4000" b="1" dirty="0">
                <a:solidFill>
                  <a:schemeClr val="bg1"/>
                </a:solidFill>
                <a:latin typeface="NikoshBAN" panose="02000000000000000000" pitchFamily="2" charset="0"/>
                <a:cs typeface="NikoshBAN" panose="02000000000000000000" pitchFamily="2" charset="0"/>
              </a:rPr>
              <a:t>মানুষের </a:t>
            </a:r>
            <a:r>
              <a:rPr lang="en-US" sz="4000" b="1" dirty="0" err="1">
                <a:solidFill>
                  <a:schemeClr val="bg1"/>
                </a:solidFill>
                <a:latin typeface="NikoshBAN" panose="02000000000000000000" pitchFamily="2" charset="0"/>
                <a:cs typeface="NikoshBAN" panose="02000000000000000000" pitchFamily="2" charset="0"/>
              </a:rPr>
              <a:t>অস্থি</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বা</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অঙ্গ-প্রত্যঙ্গ</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সঞ্চালন</a:t>
            </a:r>
            <a:r>
              <a:rPr lang="bn-BD"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বা</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চলাফেরায়</a:t>
            </a:r>
            <a:r>
              <a:rPr lang="en-US" sz="4000" b="1" dirty="0">
                <a:solidFill>
                  <a:schemeClr val="bg1"/>
                </a:solidFill>
                <a:latin typeface="NikoshBAN" panose="02000000000000000000" pitchFamily="2" charset="0"/>
                <a:cs typeface="NikoshBAN" panose="02000000000000000000" pitchFamily="2" charset="0"/>
              </a:rPr>
              <a:t> </a:t>
            </a:r>
            <a:r>
              <a:rPr lang="bn-BD" sz="4000" b="1" dirty="0">
                <a:solidFill>
                  <a:schemeClr val="bg1"/>
                </a:solidFill>
                <a:latin typeface="NikoshBAN" panose="02000000000000000000" pitchFamily="2" charset="0"/>
                <a:cs typeface="NikoshBAN" panose="02000000000000000000" pitchFamily="2" charset="0"/>
              </a:rPr>
              <a:t>যখন সমস্যার সৃষ্টি হয় তখন তাকে কি বলে</a:t>
            </a:r>
            <a:r>
              <a:rPr lang="en-US" sz="4000" b="1" dirty="0">
                <a:solidFill>
                  <a:schemeClr val="bg1"/>
                </a:solidFill>
                <a:latin typeface="NikoshBAN" panose="02000000000000000000" pitchFamily="2" charset="0"/>
                <a:cs typeface="NikoshBAN" panose="02000000000000000000" pitchFamily="2" charset="0"/>
              </a:rPr>
              <a:t> ?</a:t>
            </a:r>
            <a:endParaRPr lang="en-US" sz="3200" b="1" dirty="0">
              <a:solidFill>
                <a:schemeClr val="bg1"/>
              </a:solidFill>
            </a:endParaRPr>
          </a:p>
        </p:txBody>
      </p:sp>
      <p:sp>
        <p:nvSpPr>
          <p:cNvPr id="8" name="TextBox 7">
            <a:extLst>
              <a:ext uri="{FF2B5EF4-FFF2-40B4-BE49-F238E27FC236}">
                <a16:creationId xmlns:a16="http://schemas.microsoft.com/office/drawing/2014/main" id="{02F42B79-156B-45A9-ABAD-9828DFDC45F5}"/>
              </a:ext>
            </a:extLst>
          </p:cNvPr>
          <p:cNvSpPr txBox="1"/>
          <p:nvPr/>
        </p:nvSpPr>
        <p:spPr>
          <a:xfrm>
            <a:off x="7808686" y="655665"/>
            <a:ext cx="3379506" cy="769441"/>
          </a:xfrm>
          <a:prstGeom prst="rect">
            <a:avLst/>
          </a:prstGeom>
          <a:noFill/>
        </p:spPr>
        <p:txBody>
          <a:bodyPr wrap="square" rtlCol="0">
            <a:spAutoFit/>
          </a:bodyPr>
          <a:lstStyle/>
          <a:p>
            <a:r>
              <a:rPr lang="bn-BD" sz="4400" dirty="0">
                <a:solidFill>
                  <a:srgbClr val="FF0000"/>
                </a:solidFill>
                <a:latin typeface="NikoshBAN" panose="02000000000000000000" pitchFamily="2" charset="0"/>
                <a:cs typeface="NikoshBAN" panose="02000000000000000000" pitchFamily="2" charset="0"/>
              </a:rPr>
              <a:t>অস্থিসংক্রান্ত রোগ</a:t>
            </a:r>
            <a:endParaRPr lang="en-US" dirty="0">
              <a:solidFill>
                <a:srgbClr val="FF0000"/>
              </a:solidFill>
            </a:endParaRPr>
          </a:p>
        </p:txBody>
      </p:sp>
      <p:sp>
        <p:nvSpPr>
          <p:cNvPr id="16" name="Flowchart: Stored Data 15">
            <a:extLst>
              <a:ext uri="{FF2B5EF4-FFF2-40B4-BE49-F238E27FC236}">
                <a16:creationId xmlns:a16="http://schemas.microsoft.com/office/drawing/2014/main" id="{20C6F2DB-BB7D-4803-B3BB-27AA9EC228AA}"/>
              </a:ext>
            </a:extLst>
          </p:cNvPr>
          <p:cNvSpPr/>
          <p:nvPr/>
        </p:nvSpPr>
        <p:spPr>
          <a:xfrm rot="10800000">
            <a:off x="5138939" y="495707"/>
            <a:ext cx="6579706" cy="1015160"/>
          </a:xfrm>
          <a:prstGeom prst="flowChartOnlineStorage">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8288024" y="1372911"/>
            <a:ext cx="3802376" cy="5394551"/>
            <a:chOff x="8026772" y="1543206"/>
            <a:chExt cx="3686258" cy="4965997"/>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772" y="1543206"/>
              <a:ext cx="1858069" cy="4965997"/>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767" r="9257"/>
            <a:stretch/>
          </p:blipFill>
          <p:spPr>
            <a:xfrm>
              <a:off x="9869714" y="1543206"/>
              <a:ext cx="1843316" cy="4959194"/>
            </a:xfrm>
            <a:prstGeom prst="rect">
              <a:avLst/>
            </a:prstGeom>
          </p:spPr>
        </p:pic>
      </p:grpSp>
      <p:grpSp>
        <p:nvGrpSpPr>
          <p:cNvPr id="26" name="Group 25"/>
          <p:cNvGrpSpPr/>
          <p:nvPr/>
        </p:nvGrpSpPr>
        <p:grpSpPr>
          <a:xfrm>
            <a:off x="188689" y="4078514"/>
            <a:ext cx="3904340" cy="2701373"/>
            <a:chOff x="1857828" y="3119034"/>
            <a:chExt cx="6140371" cy="3602797"/>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3282"/>
            <a:stretch/>
          </p:blipFill>
          <p:spPr>
            <a:xfrm>
              <a:off x="5973629" y="3119034"/>
              <a:ext cx="2024570" cy="173073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0510" y="4849772"/>
              <a:ext cx="2857500" cy="1853171"/>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13055"/>
            <a:stretch/>
          </p:blipFill>
          <p:spPr>
            <a:xfrm>
              <a:off x="1857828" y="4849773"/>
              <a:ext cx="2293257" cy="1872058"/>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9087" y="3121381"/>
              <a:ext cx="2297329" cy="1728392"/>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79658" y="3119034"/>
              <a:ext cx="1793969" cy="1730737"/>
            </a:xfrm>
            <a:prstGeom prst="rect">
              <a:avLst/>
            </a:prstGeom>
          </p:spPr>
        </p:pic>
        <p:pic>
          <p:nvPicPr>
            <p:cNvPr id="25" name="Picture 24"/>
            <p:cNvPicPr>
              <a:picLocks noChangeAspect="1"/>
            </p:cNvPicPr>
            <p:nvPr/>
          </p:nvPicPr>
          <p:blipFill rotWithShape="1">
            <a:blip r:embed="rId10">
              <a:extLst>
                <a:ext uri="{28A0092B-C50C-407E-A947-70E740481C1C}">
                  <a14:useLocalDpi xmlns:a14="http://schemas.microsoft.com/office/drawing/2010/main" val="0"/>
                </a:ext>
              </a:extLst>
            </a:blip>
            <a:srcRect l="15015" r="14438"/>
            <a:stretch/>
          </p:blipFill>
          <p:spPr>
            <a:xfrm>
              <a:off x="4159343" y="4849772"/>
              <a:ext cx="1814285" cy="1853171"/>
            </a:xfrm>
            <a:prstGeom prst="rect">
              <a:avLst/>
            </a:prstGeom>
          </p:spPr>
        </p:pic>
      </p:grpSp>
      <p:grpSp>
        <p:nvGrpSpPr>
          <p:cNvPr id="37" name="Group 36"/>
          <p:cNvGrpSpPr/>
          <p:nvPr/>
        </p:nvGrpSpPr>
        <p:grpSpPr>
          <a:xfrm>
            <a:off x="4298294" y="4078514"/>
            <a:ext cx="3886650" cy="2688948"/>
            <a:chOff x="4117291" y="3392082"/>
            <a:chExt cx="3886650" cy="3057696"/>
          </a:xfrm>
        </p:grpSpPr>
        <p:pic>
          <p:nvPicPr>
            <p:cNvPr id="31" name="Picture 30"/>
            <p:cNvPicPr>
              <a:picLocks noChangeAspect="1"/>
            </p:cNvPicPr>
            <p:nvPr/>
          </p:nvPicPr>
          <p:blipFill rotWithShape="1">
            <a:blip r:embed="rId11">
              <a:extLst>
                <a:ext uri="{28A0092B-C50C-407E-A947-70E740481C1C}">
                  <a14:useLocalDpi xmlns:a14="http://schemas.microsoft.com/office/drawing/2010/main" val="0"/>
                </a:ext>
              </a:extLst>
            </a:blip>
            <a:srcRect t="17191" r="2166" b="25186"/>
            <a:stretch/>
          </p:blipFill>
          <p:spPr>
            <a:xfrm rot="5400000">
              <a:off x="4396984" y="4399708"/>
              <a:ext cx="3047039" cy="1031787"/>
            </a:xfrm>
            <a:prstGeom prst="rect">
              <a:avLst/>
            </a:prstGeom>
          </p:spPr>
        </p:pic>
        <p:pic>
          <p:nvPicPr>
            <p:cNvPr id="33" name="Picture 32"/>
            <p:cNvPicPr>
              <a:picLocks noChangeAspect="1"/>
            </p:cNvPicPr>
            <p:nvPr/>
          </p:nvPicPr>
          <p:blipFill rotWithShape="1">
            <a:blip r:embed="rId12">
              <a:extLst>
                <a:ext uri="{28A0092B-C50C-407E-A947-70E740481C1C}">
                  <a14:useLocalDpi xmlns:a14="http://schemas.microsoft.com/office/drawing/2010/main" val="0"/>
                </a:ext>
              </a:extLst>
            </a:blip>
            <a:srcRect l="26622" t="1592" r="22298" b="9948"/>
            <a:stretch/>
          </p:blipFill>
          <p:spPr>
            <a:xfrm>
              <a:off x="4117291" y="3392082"/>
              <a:ext cx="1333113" cy="3047038"/>
            </a:xfrm>
            <a:prstGeom prst="rect">
              <a:avLst/>
            </a:prstGeom>
          </p:spPr>
        </p:pic>
        <p:pic>
          <p:nvPicPr>
            <p:cNvPr id="34" name="Picture 33"/>
            <p:cNvPicPr>
              <a:picLocks noChangeAspect="1"/>
            </p:cNvPicPr>
            <p:nvPr/>
          </p:nvPicPr>
          <p:blipFill rotWithShape="1">
            <a:blip r:embed="rId13">
              <a:extLst>
                <a:ext uri="{28A0092B-C50C-407E-A947-70E740481C1C}">
                  <a14:useLocalDpi xmlns:a14="http://schemas.microsoft.com/office/drawing/2010/main" val="0"/>
                </a:ext>
              </a:extLst>
            </a:blip>
            <a:srcRect l="11672" t="5169" r="12488" b="7107"/>
            <a:stretch/>
          </p:blipFill>
          <p:spPr>
            <a:xfrm>
              <a:off x="6436398" y="3392082"/>
              <a:ext cx="1567543" cy="3057696"/>
            </a:xfrm>
            <a:prstGeom prst="rect">
              <a:avLst/>
            </a:prstGeom>
          </p:spPr>
        </p:pic>
      </p:grpSp>
    </p:spTree>
    <p:extLst>
      <p:ext uri="{BB962C8B-B14F-4D97-AF65-F5344CB8AC3E}">
        <p14:creationId xmlns:p14="http://schemas.microsoft.com/office/powerpoint/2010/main" val="263101402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1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75E-6 -7.40741E-7 L -0.47318 0.01574 " pathEditMode="relative" rAng="0" ptsTypes="AA">
                                      <p:cBhvr>
                                        <p:cTn id="18" dur="2000" fill="hold"/>
                                        <p:tgtEl>
                                          <p:spTgt spid="10"/>
                                        </p:tgtEl>
                                        <p:attrNameLst>
                                          <p:attrName>ppt_x</p:attrName>
                                          <p:attrName>ppt_y</p:attrName>
                                        </p:attrNameLst>
                                      </p:cBhvr>
                                      <p:rCtr x="-23659" y="787"/>
                                    </p:animMotion>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0.15716 0.01226 L -0.15716 0.0125 L -0.1711 0.01875 C -0.17331 0.01944 -0.17513 0.02175 -0.17722 0.02175 C -0.19427 0.02175 -0.21107 0.01967 -0.228 0.01875 C -0.23047 0.01759 -0.23307 0.01643 -0.23555 0.01527 C -0.23724 0.01435 -0.23854 0.01273 -0.24024 0.01226 C -0.24701 0.00879 -0.25664 0.00694 -0.26315 0.00578 L -0.31224 0.00879 L -0.4349 0.01226 C -0.43711 0.01226 -0.43906 0.01458 -0.44115 0.01527 C -0.44727 0.01666 -0.45339 0.01759 -0.45951 0.01875 C -0.46485 0.02083 -0.47136 0.02361 -0.4763 0.02523 C -0.48151 0.02615 -0.48659 0.02731 -0.49167 0.02824 C -0.49479 0.03055 -0.49805 0.03171 -0.50091 0.03518 C -0.503 0.03726 -0.50508 0.03958 -0.50703 0.04166 C -0.50912 0.04282 -0.51133 0.04305 -0.51328 0.04467 C -0.51537 0.04652 -0.51732 0.04907 -0.5194 0.05115 C -0.52097 0.05254 -0.52253 0.05277 -0.52396 0.05462 C -0.52722 0.05856 -0.53307 0.06759 -0.53307 0.06782 C -0.53412 0.07106 -0.5349 0.07476 -0.5362 0.07754 C -0.54831 0.10324 -0.53281 0.06157 -0.54544 0.09398 C -0.55182 0.11041 -0.54466 0.09837 -0.55313 0.11041 C -0.56133 0.13634 -0.55052 0.10486 -0.56081 0.12685 C -0.57097 0.14837 -0.55612 0.12546 -0.56849 0.14282 C -0.57057 0.14976 -0.5711 0.15972 -0.57461 0.16273 L -0.57904 0.16574 L -0.57904 0.16643 L -0.57904 0.16574 " pathEditMode="relative" rAng="0" ptsTypes="AAAAAAAAAAAAAAAAAAAAAAAAAAAAA">
                                      <p:cBhvr>
                                        <p:cTn id="29" dur="2000" fill="hold"/>
                                        <p:tgtEl>
                                          <p:spTgt spid="9"/>
                                        </p:tgtEl>
                                        <p:attrNameLst>
                                          <p:attrName>ppt_x</p:attrName>
                                          <p:attrName>ppt_y</p:attrName>
                                        </p:attrNameLst>
                                      </p:cBhvr>
                                      <p:rCtr x="-21094" y="7384"/>
                                    </p:animMotion>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strips(downLeft)">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0" presetClass="path" presetSubtype="0" accel="50000" decel="50000" fill="hold" grpId="0" nodeType="clickEffect">
                                  <p:stCondLst>
                                    <p:cond delay="0"/>
                                  </p:stCondLst>
                                  <p:childTnLst>
                                    <p:animMotion origin="layout" path="M 0.00078 0.02847 L -0.2961 0.02847 C -0.42917 0.02847 -0.59258 0.12755 -0.59258 0.2088 L -0.59258 0.39028 " pathEditMode="relative" rAng="0" ptsTypes="AAAA">
                                      <p:cBhvr>
                                        <p:cTn id="45" dur="2000" fill="hold"/>
                                        <p:tgtEl>
                                          <p:spTgt spid="8"/>
                                        </p:tgtEl>
                                        <p:attrNameLst>
                                          <p:attrName>ppt_x</p:attrName>
                                          <p:attrName>ppt_y</p:attrName>
                                        </p:attrNameLst>
                                      </p:cBhvr>
                                      <p:rCtr x="-29674" y="18079"/>
                                    </p:animMotion>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strips(downLeft)">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 y="-571"/>
            <a:ext cx="12192001" cy="726286"/>
            <a:chOff x="0" y="-572"/>
            <a:chExt cx="9629646" cy="1110377"/>
          </a:xfrm>
        </p:grpSpPr>
        <p:sp>
          <p:nvSpPr>
            <p:cNvPr id="42" name="Rectangle: Rounded Corners 72">
              <a:extLst>
                <a:ext uri="{FF2B5EF4-FFF2-40B4-BE49-F238E27FC236}">
                  <a16:creationId xmlns:a16="http://schemas.microsoft.com/office/drawing/2014/main" id="{36C3589B-21D7-4A37-814A-EC61FDDAE5C9}"/>
                </a:ext>
              </a:extLst>
            </p:cNvPr>
            <p:cNvSpPr txBox="1">
              <a:spLocks/>
            </p:cNvSpPr>
            <p:nvPr/>
          </p:nvSpPr>
          <p:spPr>
            <a:xfrm>
              <a:off x="2929980" y="67452"/>
              <a:ext cx="3920525" cy="965208"/>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6000" b="1" dirty="0">
                  <a:solidFill>
                    <a:schemeClr val="bg2">
                      <a:lumMod val="75000"/>
                    </a:schemeClr>
                  </a:solidFill>
                  <a:latin typeface="NikoshBAN" pitchFamily="2" charset="0"/>
                  <a:cs typeface="NikoshBAN" pitchFamily="2" charset="0"/>
                </a:rPr>
                <a:t> </a:t>
              </a:r>
              <a:r>
                <a:rPr lang="bn-BD" sz="4800" b="1" dirty="0">
                  <a:solidFill>
                    <a:srgbClr val="002060"/>
                  </a:solidFill>
                  <a:latin typeface="NikoshBAN" pitchFamily="2" charset="0"/>
                  <a:cs typeface="NikoshBAN" pitchFamily="2" charset="0"/>
                </a:rPr>
                <a:t>অস্টিওপোরোসিস</a:t>
              </a:r>
              <a:r>
                <a:rPr lang="en-US" sz="4800" b="1" dirty="0">
                  <a:solidFill>
                    <a:srgbClr val="002060"/>
                  </a:solidFill>
                  <a:latin typeface="NikoshBAN" pitchFamily="2" charset="0"/>
                  <a:cs typeface="NikoshBAN" pitchFamily="2" charset="0"/>
                </a:rPr>
                <a:t>  </a:t>
              </a:r>
              <a:endParaRPr lang="en-US" sz="6000" b="1" dirty="0">
                <a:solidFill>
                  <a:srgbClr val="FF0000"/>
                </a:solidFill>
                <a:latin typeface="NikoshBAN" pitchFamily="2" charset="0"/>
                <a:cs typeface="NikoshBAN" pitchFamily="2"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2"/>
              <a:ext cx="2857500" cy="1110377"/>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23766"/>
            <a:stretch/>
          </p:blipFill>
          <p:spPr>
            <a:xfrm>
              <a:off x="6922985" y="13505"/>
              <a:ext cx="2706661" cy="1082222"/>
            </a:xfrm>
            <a:prstGeom prst="rect">
              <a:avLst/>
            </a:prstGeom>
          </p:spPr>
        </p:pic>
      </p:grpSp>
      <p:grpSp>
        <p:nvGrpSpPr>
          <p:cNvPr id="3" name="Group 2"/>
          <p:cNvGrpSpPr/>
          <p:nvPr/>
        </p:nvGrpSpPr>
        <p:grpSpPr>
          <a:xfrm>
            <a:off x="7662931" y="725715"/>
            <a:ext cx="4529070" cy="6081070"/>
            <a:chOff x="8899301" y="725715"/>
            <a:chExt cx="3292699" cy="608107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9301" y="725715"/>
              <a:ext cx="3292699" cy="236521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7609" y="3119776"/>
              <a:ext cx="1790010" cy="179855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9344" y="4918329"/>
              <a:ext cx="1638275" cy="188845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9301" y="4937966"/>
              <a:ext cx="1793072" cy="186881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99301" y="3100139"/>
              <a:ext cx="2420716" cy="1818190"/>
            </a:xfrm>
            <a:prstGeom prst="rect">
              <a:avLst/>
            </a:prstGeom>
          </p:spPr>
        </p:pic>
      </p:grpSp>
      <p:sp>
        <p:nvSpPr>
          <p:cNvPr id="5" name="Rounded Rectangle 4"/>
          <p:cNvSpPr/>
          <p:nvPr/>
        </p:nvSpPr>
        <p:spPr>
          <a:xfrm>
            <a:off x="129713" y="867383"/>
            <a:ext cx="7334342" cy="56879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err="1">
                <a:solidFill>
                  <a:schemeClr val="bg1"/>
                </a:solidFill>
                <a:latin typeface="NikoshBAN" panose="02000000000000000000" pitchFamily="2" charset="0"/>
                <a:cs typeface="NikoshBAN" panose="02000000000000000000" pitchFamily="2" charset="0"/>
              </a:rPr>
              <a:t>অস্থির</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গঠন</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এবং</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দৃঢ়তার</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জন্য</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ক্যালসিয়াম</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একটি</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গুরুত্বপূর্ণ</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উপাদান</a:t>
            </a:r>
            <a:r>
              <a:rPr lang="bn-BD" sz="5400" b="1" dirty="0">
                <a:solidFill>
                  <a:schemeClr val="bg1"/>
                </a:solidFill>
                <a:latin typeface="NikoshBAN" pitchFamily="2" charset="0"/>
                <a:cs typeface="NikoshBAN" pitchFamily="2" charset="0"/>
              </a:rPr>
              <a:t>।</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অস্থির</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বৃদ্ধির</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জন্য</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চাই</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ভিটামিন</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এবং</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ক্যালসিয়াম</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সমৃদ্ধ</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খাদ্য</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অস্টিওপোরোসিস</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ক্যালসিয়ামের</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অভাবজনিত</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একটি</a:t>
            </a:r>
            <a:r>
              <a:rPr lang="en-US" sz="5400" b="1" dirty="0">
                <a:solidFill>
                  <a:schemeClr val="bg1"/>
                </a:solidFill>
                <a:latin typeface="NikoshBAN" pitchFamily="2" charset="0"/>
                <a:cs typeface="NikoshBAN" pitchFamily="2" charset="0"/>
              </a:rPr>
              <a:t> </a:t>
            </a:r>
            <a:r>
              <a:rPr lang="en-US" sz="5400" b="1" dirty="0" err="1">
                <a:solidFill>
                  <a:schemeClr val="bg1"/>
                </a:solidFill>
                <a:latin typeface="NikoshBAN" pitchFamily="2" charset="0"/>
                <a:cs typeface="NikoshBAN" pitchFamily="2" charset="0"/>
              </a:rPr>
              <a:t>রোগ</a:t>
            </a:r>
            <a:r>
              <a:rPr lang="en-US" sz="5400" b="1" dirty="0">
                <a:solidFill>
                  <a:schemeClr val="bg1"/>
                </a:solidFill>
                <a:latin typeface="NikoshBAN" pitchFamily="2" charset="0"/>
                <a:cs typeface="NikoshBAN" pitchFamily="2" charset="0"/>
              </a:rPr>
              <a:t>। </a:t>
            </a:r>
            <a:endParaRPr lang="bn-BD" sz="54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527088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214" y="772732"/>
            <a:ext cx="11694015" cy="45333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b="1" dirty="0">
                <a:solidFill>
                  <a:schemeClr val="bg1"/>
                </a:solidFill>
                <a:latin typeface="NikoshBAN" pitchFamily="2" charset="0"/>
                <a:cs typeface="NikoshBAN" pitchFamily="2" charset="0"/>
              </a:rPr>
              <a:t>বয়স্ক পুরুষ ও নারিদের সাধারণত এ রোগটি হয়। যেসব বয়স্ক পুরুষ বহুদিন যাবত স্টেরওয়েড যুক্ত ঔষধ সেবন করেন, তাদের ও নারীদের মেনোপজ (মাসিক চিরতরে বন্ধ হওয়া) হওয়ার পর এ রোগ হওয়ার আশঙ্কা বেশি। যারা অলস জীবনযাপন করেন কিংবা কায়িক পরিশ্রম কম করেন, তাদেরও এ রোগ হওয়ার আশঙ্কা থাকে। তাছাড়া অনেক দিন ধরে আথ্রাইটিসে ভুগলে এ রোগ হওয়ার আশঙ্কা অনেক বেশি হয়। </a:t>
            </a:r>
            <a:endParaRPr lang="en-US" sz="4400" dirty="0">
              <a:solidFill>
                <a:schemeClr val="bg1"/>
              </a:solidFill>
            </a:endParaRPr>
          </a:p>
        </p:txBody>
      </p:sp>
      <p:grpSp>
        <p:nvGrpSpPr>
          <p:cNvPr id="3" name="Group 2"/>
          <p:cNvGrpSpPr/>
          <p:nvPr/>
        </p:nvGrpSpPr>
        <p:grpSpPr>
          <a:xfrm>
            <a:off x="656823" y="5422006"/>
            <a:ext cx="10895526" cy="1435994"/>
            <a:chOff x="103966" y="4748617"/>
            <a:chExt cx="8025040" cy="164782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3336" y="4748617"/>
              <a:ext cx="2545670" cy="164782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9593" b="22163"/>
            <a:stretch/>
          </p:blipFill>
          <p:spPr>
            <a:xfrm>
              <a:off x="2961466" y="4748617"/>
              <a:ext cx="2621870" cy="16478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66" y="4748617"/>
              <a:ext cx="2857500" cy="1647825"/>
            </a:xfrm>
            <a:prstGeom prst="rect">
              <a:avLst/>
            </a:prstGeom>
          </p:spPr>
        </p:pic>
      </p:grpSp>
      <p:grpSp>
        <p:nvGrpSpPr>
          <p:cNvPr id="8" name="Group 7"/>
          <p:cNvGrpSpPr/>
          <p:nvPr/>
        </p:nvGrpSpPr>
        <p:grpSpPr>
          <a:xfrm>
            <a:off x="-1" y="-571"/>
            <a:ext cx="12192001" cy="726286"/>
            <a:chOff x="0" y="-572"/>
            <a:chExt cx="9629646" cy="1110377"/>
          </a:xfrm>
        </p:grpSpPr>
        <p:sp>
          <p:nvSpPr>
            <p:cNvPr id="9" name="Rectangle: Rounded Corners 72">
              <a:extLst>
                <a:ext uri="{FF2B5EF4-FFF2-40B4-BE49-F238E27FC236}">
                  <a16:creationId xmlns:a16="http://schemas.microsoft.com/office/drawing/2014/main" id="{36C3589B-21D7-4A37-814A-EC61FDDAE5C9}"/>
                </a:ext>
              </a:extLst>
            </p:cNvPr>
            <p:cNvSpPr txBox="1">
              <a:spLocks/>
            </p:cNvSpPr>
            <p:nvPr/>
          </p:nvSpPr>
          <p:spPr>
            <a:xfrm>
              <a:off x="2929980" y="67452"/>
              <a:ext cx="3920525" cy="965208"/>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6000" b="1" dirty="0">
                  <a:solidFill>
                    <a:schemeClr val="bg2">
                      <a:lumMod val="75000"/>
                    </a:schemeClr>
                  </a:solidFill>
                  <a:latin typeface="NikoshBAN" pitchFamily="2" charset="0"/>
                  <a:cs typeface="NikoshBAN" pitchFamily="2" charset="0"/>
                </a:rPr>
                <a:t> </a:t>
              </a:r>
              <a:r>
                <a:rPr lang="bn-BD" sz="4800" b="1" dirty="0">
                  <a:solidFill>
                    <a:srgbClr val="002060"/>
                  </a:solidFill>
                  <a:latin typeface="NikoshBAN" pitchFamily="2" charset="0"/>
                  <a:cs typeface="NikoshBAN" pitchFamily="2" charset="0"/>
                </a:rPr>
                <a:t>অস্টিওপোরোসিস</a:t>
              </a:r>
              <a:r>
                <a:rPr lang="en-US" sz="4800" b="1" dirty="0">
                  <a:solidFill>
                    <a:srgbClr val="002060"/>
                  </a:solidFill>
                  <a:latin typeface="NikoshBAN" pitchFamily="2" charset="0"/>
                  <a:cs typeface="NikoshBAN" pitchFamily="2" charset="0"/>
                </a:rPr>
                <a:t>  </a:t>
              </a:r>
              <a:endParaRPr lang="en-US" sz="6000" b="1" dirty="0">
                <a:solidFill>
                  <a:srgbClr val="FF0000"/>
                </a:solidFill>
                <a:latin typeface="NikoshBAN" pitchFamily="2" charset="0"/>
                <a:cs typeface="NikoshBAN" pitchFamily="2"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2"/>
              <a:ext cx="2857500" cy="1110377"/>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23766"/>
            <a:stretch/>
          </p:blipFill>
          <p:spPr>
            <a:xfrm>
              <a:off x="6922985" y="13505"/>
              <a:ext cx="2706661" cy="1082222"/>
            </a:xfrm>
            <a:prstGeom prst="rect">
              <a:avLst/>
            </a:prstGeom>
          </p:spPr>
        </p:pic>
      </p:grpSp>
    </p:spTree>
    <p:extLst>
      <p:ext uri="{BB962C8B-B14F-4D97-AF65-F5344CB8AC3E}">
        <p14:creationId xmlns:p14="http://schemas.microsoft.com/office/powerpoint/2010/main" val="234021066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72">
            <a:extLst>
              <a:ext uri="{FF2B5EF4-FFF2-40B4-BE49-F238E27FC236}">
                <a16:creationId xmlns:a16="http://schemas.microsoft.com/office/drawing/2014/main" id="{36C3589B-21D7-4A37-814A-EC61FDDAE5C9}"/>
              </a:ext>
            </a:extLst>
          </p:cNvPr>
          <p:cNvSpPr txBox="1">
            <a:spLocks/>
          </p:cNvSpPr>
          <p:nvPr/>
        </p:nvSpPr>
        <p:spPr>
          <a:xfrm>
            <a:off x="413594" y="52102"/>
            <a:ext cx="6728431" cy="643748"/>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6000" b="1" dirty="0">
                <a:solidFill>
                  <a:srgbClr val="002060"/>
                </a:solidFill>
                <a:latin typeface="NikoshBAN" pitchFamily="2" charset="0"/>
                <a:cs typeface="NikoshBAN" pitchFamily="2" charset="0"/>
              </a:rPr>
              <a:t>অস্টিওপোরোসিস</a:t>
            </a:r>
            <a:r>
              <a:rPr lang="en-US" sz="6000" b="1" dirty="0" err="1">
                <a:solidFill>
                  <a:srgbClr val="002060"/>
                </a:solidFill>
                <a:latin typeface="NikoshBAN" pitchFamily="2" charset="0"/>
                <a:cs typeface="NikoshBAN" pitchFamily="2" charset="0"/>
              </a:rPr>
              <a:t>ের</a:t>
            </a:r>
            <a:r>
              <a:rPr lang="en-US" sz="6000" b="1" dirty="0">
                <a:solidFill>
                  <a:srgbClr val="002060"/>
                </a:solidFill>
                <a:latin typeface="NikoshBAN" pitchFamily="2" charset="0"/>
                <a:cs typeface="NikoshBAN" pitchFamily="2" charset="0"/>
              </a:rPr>
              <a:t> </a:t>
            </a:r>
            <a:r>
              <a:rPr lang="en-US" sz="6000" b="1" dirty="0" err="1">
                <a:solidFill>
                  <a:srgbClr val="002060"/>
                </a:solidFill>
                <a:latin typeface="NikoshBAN" pitchFamily="2" charset="0"/>
                <a:cs typeface="NikoshBAN" pitchFamily="2" charset="0"/>
              </a:rPr>
              <a:t>কারণ</a:t>
            </a:r>
            <a:r>
              <a:rPr lang="en-US" sz="7200" b="1" dirty="0">
                <a:solidFill>
                  <a:srgbClr val="002060"/>
                </a:solidFill>
                <a:latin typeface="NikoshBAN" pitchFamily="2" charset="0"/>
                <a:cs typeface="NikoshBAN" pitchFamily="2" charset="0"/>
              </a:rPr>
              <a:t> </a:t>
            </a:r>
            <a:r>
              <a:rPr lang="en-US" sz="8800" b="1" dirty="0">
                <a:solidFill>
                  <a:srgbClr val="002060"/>
                </a:solidFill>
                <a:latin typeface="NikoshBAN" pitchFamily="2" charset="0"/>
                <a:cs typeface="NikoshBAN" pitchFamily="2" charset="0"/>
              </a:rPr>
              <a:t>  </a:t>
            </a:r>
            <a:endParaRPr lang="en-US" sz="11500" b="1" dirty="0">
              <a:solidFill>
                <a:srgbClr val="FF0000"/>
              </a:solidFill>
              <a:latin typeface="NikoshBAN" pitchFamily="2" charset="0"/>
              <a:cs typeface="NikoshBAN" pitchFamily="2" charset="0"/>
            </a:endParaRPr>
          </a:p>
        </p:txBody>
      </p:sp>
      <p:sp>
        <p:nvSpPr>
          <p:cNvPr id="7" name="Rectangle: Rounded Corners 72">
            <a:extLst>
              <a:ext uri="{FF2B5EF4-FFF2-40B4-BE49-F238E27FC236}">
                <a16:creationId xmlns:a16="http://schemas.microsoft.com/office/drawing/2014/main" id="{36C3589B-21D7-4A37-814A-EC61FDDAE5C9}"/>
              </a:ext>
            </a:extLst>
          </p:cNvPr>
          <p:cNvSpPr txBox="1">
            <a:spLocks/>
          </p:cNvSpPr>
          <p:nvPr/>
        </p:nvSpPr>
        <p:spPr>
          <a:xfrm>
            <a:off x="4047862" y="2433170"/>
            <a:ext cx="7480145" cy="1061267"/>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6000" b="1" dirty="0">
                <a:solidFill>
                  <a:schemeClr val="bg2">
                    <a:lumMod val="75000"/>
                  </a:schemeClr>
                </a:solidFill>
                <a:latin typeface="NikoshBAN" pitchFamily="2" charset="0"/>
                <a:cs typeface="NikoshBAN" pitchFamily="2" charset="0"/>
              </a:rPr>
              <a:t> </a:t>
            </a:r>
            <a:r>
              <a:rPr lang="bn-BD" sz="6000" b="1" dirty="0">
                <a:solidFill>
                  <a:srgbClr val="002060"/>
                </a:solidFill>
                <a:latin typeface="NikoshBAN" pitchFamily="2" charset="0"/>
                <a:cs typeface="NikoshBAN" pitchFamily="2" charset="0"/>
              </a:rPr>
              <a:t>অস্টিওপোরোসিস</a:t>
            </a:r>
            <a:r>
              <a:rPr lang="en-US" sz="6000" b="1" dirty="0" err="1">
                <a:solidFill>
                  <a:srgbClr val="002060"/>
                </a:solidFill>
                <a:latin typeface="NikoshBAN" pitchFamily="2" charset="0"/>
                <a:cs typeface="NikoshBAN" pitchFamily="2" charset="0"/>
              </a:rPr>
              <a:t>ের</a:t>
            </a:r>
            <a:r>
              <a:rPr lang="en-US" sz="6000" b="1" dirty="0">
                <a:solidFill>
                  <a:srgbClr val="002060"/>
                </a:solidFill>
                <a:latin typeface="NikoshBAN" pitchFamily="2" charset="0"/>
                <a:cs typeface="NikoshBAN" pitchFamily="2" charset="0"/>
              </a:rPr>
              <a:t> </a:t>
            </a:r>
            <a:r>
              <a:rPr lang="bn-BD" sz="6000" b="1" dirty="0">
                <a:solidFill>
                  <a:srgbClr val="002060"/>
                </a:solidFill>
                <a:latin typeface="NikoshBAN" pitchFamily="2" charset="0"/>
                <a:cs typeface="NikoshBAN" pitchFamily="2" charset="0"/>
              </a:rPr>
              <a:t>লক্ষণ</a:t>
            </a:r>
            <a:r>
              <a:rPr lang="en-US" sz="6000" b="1" dirty="0">
                <a:solidFill>
                  <a:srgbClr val="002060"/>
                </a:solidFill>
                <a:latin typeface="NikoshBAN" pitchFamily="2" charset="0"/>
                <a:cs typeface="NikoshBAN" pitchFamily="2" charset="0"/>
              </a:rPr>
              <a:t>   </a:t>
            </a:r>
            <a:endParaRPr lang="en-US" sz="11500" b="1" dirty="0">
              <a:solidFill>
                <a:srgbClr val="FF0000"/>
              </a:solidFill>
              <a:latin typeface="NikoshBAN" pitchFamily="2" charset="0"/>
              <a:cs typeface="NikoshBAN" pitchFamily="2" charset="0"/>
            </a:endParaRPr>
          </a:p>
        </p:txBody>
      </p:sp>
      <p:grpSp>
        <p:nvGrpSpPr>
          <p:cNvPr id="13" name="Group 12"/>
          <p:cNvGrpSpPr/>
          <p:nvPr/>
        </p:nvGrpSpPr>
        <p:grpSpPr>
          <a:xfrm>
            <a:off x="51064" y="2975428"/>
            <a:ext cx="3996798" cy="3882572"/>
            <a:chOff x="-2" y="2975428"/>
            <a:chExt cx="3996798" cy="388257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916774"/>
              <a:ext cx="3996798" cy="1941226"/>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75428"/>
              <a:ext cx="3996795" cy="1941345"/>
            </a:xfrm>
            <a:prstGeom prst="rect">
              <a:avLst/>
            </a:prstGeom>
          </p:spPr>
        </p:pic>
      </p:grpSp>
      <p:sp>
        <p:nvSpPr>
          <p:cNvPr id="11" name="Rounded Rectangle 10"/>
          <p:cNvSpPr/>
          <p:nvPr/>
        </p:nvSpPr>
        <p:spPr>
          <a:xfrm>
            <a:off x="413593" y="772240"/>
            <a:ext cx="11679669" cy="163561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b="1" dirty="0">
                <a:solidFill>
                  <a:schemeClr val="bg1"/>
                </a:solidFill>
                <a:latin typeface="NikoshBAN" pitchFamily="2" charset="0"/>
                <a:cs typeface="NikoshBAN" pitchFamily="2" charset="0"/>
              </a:rPr>
              <a:t>দেহে খনিজ লবণ বিশেষ করে </a:t>
            </a:r>
            <a:r>
              <a:rPr lang="en-US" sz="4000" b="1" dirty="0" err="1">
                <a:solidFill>
                  <a:schemeClr val="bg1"/>
                </a:solidFill>
                <a:latin typeface="NikoshBAN" pitchFamily="2" charset="0"/>
                <a:cs typeface="NikoshBAN" pitchFamily="2" charset="0"/>
              </a:rPr>
              <a:t>ক্যালসিয়ামের</a:t>
            </a:r>
            <a:r>
              <a:rPr lang="en-US" sz="4000" b="1" dirty="0">
                <a:solidFill>
                  <a:schemeClr val="bg1"/>
                </a:solidFill>
                <a:latin typeface="NikoshBAN" pitchFamily="2" charset="0"/>
                <a:cs typeface="NikoshBAN" pitchFamily="2" charset="0"/>
              </a:rPr>
              <a:t> </a:t>
            </a:r>
            <a:r>
              <a:rPr lang="bn-BD" sz="4000" b="1" dirty="0">
                <a:solidFill>
                  <a:schemeClr val="bg1"/>
                </a:solidFill>
                <a:latin typeface="NikoshBAN" pitchFamily="2" charset="0"/>
                <a:cs typeface="NikoshBAN" pitchFamily="2" charset="0"/>
              </a:rPr>
              <a:t>ঘাটতির কারণে এ </a:t>
            </a:r>
            <a:r>
              <a:rPr lang="en-US" sz="4000" b="1" dirty="0" err="1">
                <a:solidFill>
                  <a:schemeClr val="bg1"/>
                </a:solidFill>
                <a:latin typeface="NikoshBAN" pitchFamily="2" charset="0"/>
                <a:cs typeface="NikoshBAN" pitchFamily="2" charset="0"/>
              </a:rPr>
              <a:t>রোগ</a:t>
            </a:r>
            <a:r>
              <a:rPr lang="bn-BD" sz="4000" b="1" dirty="0">
                <a:solidFill>
                  <a:schemeClr val="bg1"/>
                </a:solidFill>
                <a:latin typeface="NikoshBAN" pitchFamily="2" charset="0"/>
                <a:cs typeface="NikoshBAN" pitchFamily="2" charset="0"/>
              </a:rPr>
              <a:t> হয়</a:t>
            </a:r>
            <a:r>
              <a:rPr lang="en-US" sz="4000" b="1" dirty="0">
                <a:solidFill>
                  <a:schemeClr val="bg1"/>
                </a:solidFill>
                <a:latin typeface="NikoshBAN" pitchFamily="2" charset="0"/>
                <a:cs typeface="NikoshBAN" pitchFamily="2" charset="0"/>
              </a:rPr>
              <a:t>।</a:t>
            </a:r>
            <a:r>
              <a:rPr lang="bn-BD"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নারীদের</a:t>
            </a:r>
            <a:r>
              <a:rPr lang="en-US"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মেনোপজ</a:t>
            </a:r>
            <a:r>
              <a:rPr lang="en-US"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হওয়ার</a:t>
            </a:r>
            <a:r>
              <a:rPr lang="en-US"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পর</a:t>
            </a:r>
            <a:r>
              <a:rPr lang="en-US"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অস্থির</a:t>
            </a:r>
            <a:r>
              <a:rPr lang="en-US"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ঘনত্ব</a:t>
            </a:r>
            <a:r>
              <a:rPr lang="en-US"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এবং</a:t>
            </a:r>
            <a:r>
              <a:rPr lang="en-US"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পুরুত</a:t>
            </a:r>
            <a:r>
              <a:rPr lang="bn-BD" sz="4000" b="1" dirty="0">
                <a:solidFill>
                  <a:schemeClr val="bg1"/>
                </a:solidFill>
                <a:latin typeface="NikoshBAN" pitchFamily="2" charset="0"/>
                <a:cs typeface="NikoshBAN" pitchFamily="2" charset="0"/>
              </a:rPr>
              <a:t>্ব</a:t>
            </a:r>
            <a:r>
              <a:rPr lang="en-US"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কমতে</a:t>
            </a:r>
            <a:r>
              <a:rPr lang="en-US"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থাকে</a:t>
            </a:r>
            <a:r>
              <a:rPr lang="en-US" sz="4000" b="1" dirty="0">
                <a:solidFill>
                  <a:schemeClr val="bg1"/>
                </a:solidFill>
                <a:latin typeface="NikoshBAN" pitchFamily="2" charset="0"/>
                <a:cs typeface="NikoshBAN" pitchFamily="2" charset="0"/>
              </a:rPr>
              <a:t>।</a:t>
            </a:r>
            <a:r>
              <a:rPr lang="en-US" sz="4400" b="1" dirty="0">
                <a:solidFill>
                  <a:schemeClr val="bg1"/>
                </a:solidFill>
                <a:latin typeface="NikoshBAN" pitchFamily="2" charset="0"/>
                <a:cs typeface="NikoshBAN" pitchFamily="2" charset="0"/>
              </a:rPr>
              <a:t>  </a:t>
            </a:r>
            <a:endParaRPr lang="bn-BD" sz="4400" b="1" dirty="0">
              <a:solidFill>
                <a:schemeClr val="bg1"/>
              </a:solidFill>
              <a:latin typeface="NikoshBAN" pitchFamily="2" charset="0"/>
              <a:cs typeface="NikoshBAN" pitchFamily="2" charset="0"/>
            </a:endParaRPr>
          </a:p>
        </p:txBody>
      </p:sp>
      <p:sp>
        <p:nvSpPr>
          <p:cNvPr id="14" name="Rounded Rectangle 13"/>
          <p:cNvSpPr/>
          <p:nvPr/>
        </p:nvSpPr>
        <p:spPr>
          <a:xfrm>
            <a:off x="3996795" y="3620277"/>
            <a:ext cx="7764098" cy="317058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866819" y="3740978"/>
            <a:ext cx="6788563" cy="707886"/>
          </a:xfrm>
          <a:prstGeom prst="rect">
            <a:avLst/>
          </a:prstGeom>
        </p:spPr>
        <p:txBody>
          <a:bodyPr wrap="square">
            <a:spAutoFit/>
          </a:bodyPr>
          <a:lstStyle/>
          <a:p>
            <a:r>
              <a:rPr lang="en-US" sz="4000" b="1" dirty="0" err="1">
                <a:solidFill>
                  <a:schemeClr val="bg1"/>
                </a:solidFill>
                <a:latin typeface="NikoshBAN" pitchFamily="2" charset="0"/>
                <a:cs typeface="NikoshBAN" pitchFamily="2" charset="0"/>
              </a:rPr>
              <a:t>অস্থি</a:t>
            </a:r>
            <a:r>
              <a:rPr lang="bn-BD" sz="4000" b="1" dirty="0">
                <a:solidFill>
                  <a:schemeClr val="bg1"/>
                </a:solidFill>
                <a:latin typeface="NikoshBAN" pitchFamily="2" charset="0"/>
                <a:cs typeface="NikoshBAN" pitchFamily="2" charset="0"/>
              </a:rPr>
              <a:t> ভঙ্গুর হয়ে যায়, </a:t>
            </a:r>
            <a:r>
              <a:rPr lang="en-US"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ঘনত্ব</a:t>
            </a:r>
            <a:r>
              <a:rPr lang="en-US" sz="4000" b="1" dirty="0">
                <a:solidFill>
                  <a:schemeClr val="bg1"/>
                </a:solidFill>
                <a:latin typeface="NikoshBAN" pitchFamily="2" charset="0"/>
                <a:cs typeface="NikoshBAN" pitchFamily="2" charset="0"/>
              </a:rPr>
              <a:t> </a:t>
            </a:r>
            <a:r>
              <a:rPr lang="bn-BD" sz="4000" b="1" dirty="0">
                <a:solidFill>
                  <a:schemeClr val="bg1"/>
                </a:solidFill>
                <a:latin typeface="NikoshBAN" pitchFamily="2" charset="0"/>
                <a:cs typeface="NikoshBAN" pitchFamily="2" charset="0"/>
              </a:rPr>
              <a:t>কমতে থাকে।</a:t>
            </a:r>
            <a:endParaRPr lang="en-US" sz="4000" dirty="0">
              <a:solidFill>
                <a:schemeClr val="bg1"/>
              </a:solidFill>
            </a:endParaRPr>
          </a:p>
        </p:txBody>
      </p:sp>
      <p:sp>
        <p:nvSpPr>
          <p:cNvPr id="29" name="Rectangle 28"/>
          <p:cNvSpPr/>
          <p:nvPr/>
        </p:nvSpPr>
        <p:spPr>
          <a:xfrm>
            <a:off x="4985717" y="5359147"/>
            <a:ext cx="4733850" cy="707886"/>
          </a:xfrm>
          <a:prstGeom prst="rect">
            <a:avLst/>
          </a:prstGeom>
        </p:spPr>
        <p:txBody>
          <a:bodyPr wrap="square">
            <a:spAutoFit/>
          </a:bodyPr>
          <a:lstStyle/>
          <a:p>
            <a:r>
              <a:rPr lang="bn-BD" sz="4000" b="1" dirty="0">
                <a:solidFill>
                  <a:schemeClr val="bg1"/>
                </a:solidFill>
                <a:latin typeface="NikoshBAN" pitchFamily="2" charset="0"/>
                <a:cs typeface="NikoshBAN" pitchFamily="2" charset="0"/>
              </a:rPr>
              <a:t>পেশির শক্তি কমতে থাকে।</a:t>
            </a:r>
            <a:endParaRPr lang="en-US" sz="4000" dirty="0">
              <a:solidFill>
                <a:schemeClr val="bg1"/>
              </a:solidFill>
            </a:endParaRPr>
          </a:p>
        </p:txBody>
      </p:sp>
      <p:sp>
        <p:nvSpPr>
          <p:cNvPr id="30" name="Rectangle 29"/>
          <p:cNvSpPr/>
          <p:nvPr/>
        </p:nvSpPr>
        <p:spPr>
          <a:xfrm>
            <a:off x="4968310" y="4552079"/>
            <a:ext cx="6429492" cy="707886"/>
          </a:xfrm>
          <a:prstGeom prst="rect">
            <a:avLst/>
          </a:prstGeom>
        </p:spPr>
        <p:txBody>
          <a:bodyPr wrap="square">
            <a:spAutoFit/>
          </a:bodyPr>
          <a:lstStyle/>
          <a:p>
            <a:r>
              <a:rPr lang="bn-BD" sz="4000" b="1" dirty="0">
                <a:solidFill>
                  <a:schemeClr val="bg1"/>
                </a:solidFill>
                <a:latin typeface="NikoshBAN" pitchFamily="2" charset="0"/>
                <a:cs typeface="NikoshBAN" pitchFamily="2" charset="0"/>
              </a:rPr>
              <a:t>পিঠের পিছন দিকে ব্যথা অনুভব হয়।</a:t>
            </a:r>
            <a:endParaRPr lang="en-US" sz="4000" dirty="0">
              <a:solidFill>
                <a:schemeClr val="bg1"/>
              </a:solidFill>
            </a:endParaRPr>
          </a:p>
        </p:txBody>
      </p:sp>
      <p:sp>
        <p:nvSpPr>
          <p:cNvPr id="31" name="Rectangle 30"/>
          <p:cNvSpPr/>
          <p:nvPr/>
        </p:nvSpPr>
        <p:spPr>
          <a:xfrm>
            <a:off x="4937972" y="6159368"/>
            <a:ext cx="4408107" cy="707886"/>
          </a:xfrm>
          <a:prstGeom prst="rect">
            <a:avLst/>
          </a:prstGeom>
          <a:ln>
            <a:noFill/>
          </a:ln>
        </p:spPr>
        <p:txBody>
          <a:bodyPr wrap="square">
            <a:spAutoFit/>
          </a:bodyPr>
          <a:lstStyle/>
          <a:p>
            <a:r>
              <a:rPr lang="bn-BD" sz="2800" b="1" dirty="0">
                <a:solidFill>
                  <a:srgbClr val="002060"/>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অস্থি</a:t>
            </a:r>
            <a:r>
              <a:rPr lang="bn-BD" sz="4000" b="1" dirty="0">
                <a:solidFill>
                  <a:schemeClr val="bg1"/>
                </a:solidFill>
                <a:latin typeface="NikoshBAN" pitchFamily="2" charset="0"/>
                <a:cs typeface="NikoshBAN" pitchFamily="2" charset="0"/>
              </a:rPr>
              <a:t>তে ব্যথা অনুভব হয়।</a:t>
            </a:r>
            <a:endParaRPr lang="en-US" sz="4000" dirty="0">
              <a:solidFill>
                <a:schemeClr val="bg1"/>
              </a:solidFill>
            </a:endParaRPr>
          </a:p>
        </p:txBody>
      </p:sp>
      <p:sp>
        <p:nvSpPr>
          <p:cNvPr id="32" name="Curved Right Arrow 31"/>
          <p:cNvSpPr/>
          <p:nvPr/>
        </p:nvSpPr>
        <p:spPr>
          <a:xfrm>
            <a:off x="4136617" y="5262504"/>
            <a:ext cx="770233" cy="764805"/>
          </a:xfrm>
          <a:prstGeom prst="curv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Right Arrow 32"/>
          <p:cNvSpPr/>
          <p:nvPr/>
        </p:nvSpPr>
        <p:spPr>
          <a:xfrm>
            <a:off x="4047862" y="3649478"/>
            <a:ext cx="664409" cy="680405"/>
          </a:xfrm>
          <a:prstGeom prst="curv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urved Right Arrow 33"/>
          <p:cNvSpPr/>
          <p:nvPr/>
        </p:nvSpPr>
        <p:spPr>
          <a:xfrm>
            <a:off x="4171210" y="6059646"/>
            <a:ext cx="797100" cy="755662"/>
          </a:xfrm>
          <a:prstGeom prst="curv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urved Right Arrow 34"/>
          <p:cNvSpPr/>
          <p:nvPr/>
        </p:nvSpPr>
        <p:spPr>
          <a:xfrm>
            <a:off x="4085102" y="4505798"/>
            <a:ext cx="715830" cy="699773"/>
          </a:xfrm>
          <a:prstGeom prst="curv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29648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4" grpId="0" animBg="1"/>
      <p:bldP spid="28" grpId="0"/>
      <p:bldP spid="29" grpId="0"/>
      <p:bldP spid="30" grpId="0"/>
      <p:bldP spid="31" grpId="0"/>
      <p:bldP spid="32" grpId="0" animBg="1"/>
      <p:bldP spid="33"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72">
            <a:extLst>
              <a:ext uri="{FF2B5EF4-FFF2-40B4-BE49-F238E27FC236}">
                <a16:creationId xmlns:a16="http://schemas.microsoft.com/office/drawing/2014/main" id="{36C3589B-21D7-4A37-814A-EC61FDDAE5C9}"/>
              </a:ext>
            </a:extLst>
          </p:cNvPr>
          <p:cNvSpPr txBox="1">
            <a:spLocks/>
          </p:cNvSpPr>
          <p:nvPr/>
        </p:nvSpPr>
        <p:spPr>
          <a:xfrm>
            <a:off x="845305" y="82682"/>
            <a:ext cx="5021948" cy="592948"/>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6000" b="1" dirty="0">
                <a:solidFill>
                  <a:schemeClr val="bg2">
                    <a:lumMod val="75000"/>
                  </a:schemeClr>
                </a:solidFill>
                <a:latin typeface="NikoshBAN" pitchFamily="2" charset="0"/>
                <a:cs typeface="NikoshBAN" pitchFamily="2" charset="0"/>
              </a:rPr>
              <a:t> </a:t>
            </a:r>
            <a:r>
              <a:rPr lang="bn-BD" sz="4000" b="1" dirty="0">
                <a:solidFill>
                  <a:srgbClr val="002060"/>
                </a:solidFill>
                <a:latin typeface="NikoshBAN" pitchFamily="2" charset="0"/>
                <a:cs typeface="NikoshBAN" pitchFamily="2" charset="0"/>
              </a:rPr>
              <a:t>অস্টিওপোরোসিস রোগ নির্ণয় </a:t>
            </a:r>
            <a:endParaRPr lang="en-US" sz="6000" b="1" dirty="0">
              <a:solidFill>
                <a:srgbClr val="FF0000"/>
              </a:solidFill>
              <a:latin typeface="NikoshBAN" pitchFamily="2" charset="0"/>
              <a:cs typeface="NikoshBAN" pitchFamily="2" charset="0"/>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1633" t="15448" r="8949"/>
          <a:stretch/>
        </p:blipFill>
        <p:spPr>
          <a:xfrm>
            <a:off x="7199290" y="180305"/>
            <a:ext cx="4739425" cy="6439435"/>
          </a:xfrm>
          <a:prstGeom prst="rect">
            <a:avLst/>
          </a:prstGeom>
        </p:spPr>
      </p:pic>
      <p:sp>
        <p:nvSpPr>
          <p:cNvPr id="3" name="Rounded Rectangle 2"/>
          <p:cNvSpPr/>
          <p:nvPr/>
        </p:nvSpPr>
        <p:spPr>
          <a:xfrm>
            <a:off x="296214" y="809493"/>
            <a:ext cx="6040191" cy="590039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002060"/>
                </a:solidFill>
                <a:latin typeface="NikoshBAN" pitchFamily="2" charset="0"/>
                <a:cs typeface="NikoshBAN" pitchFamily="2" charset="0"/>
              </a:rPr>
              <a:t>ঘনত্ব</a:t>
            </a:r>
            <a:r>
              <a:rPr lang="en-US" sz="4400" b="1" dirty="0">
                <a:solidFill>
                  <a:srgbClr val="002060"/>
                </a:solidFill>
                <a:latin typeface="NikoshBAN" pitchFamily="2" charset="0"/>
                <a:cs typeface="NikoshBAN" pitchFamily="2" charset="0"/>
              </a:rPr>
              <a:t> </a:t>
            </a:r>
            <a:r>
              <a:rPr lang="bn-BD" sz="4400" b="1" dirty="0">
                <a:solidFill>
                  <a:srgbClr val="002060"/>
                </a:solidFill>
                <a:latin typeface="NikoshBAN" pitchFamily="2" charset="0"/>
                <a:cs typeface="NikoshBAN" pitchFamily="2" charset="0"/>
              </a:rPr>
              <a:t>মাপক যন্ত্রের সাহায্যে অস্থির খনিজ পদার্থের এ রোগ নির্ণয় করা হয়। রোগের প্রাথমিক অবস্থায় তেমন কোনো উপসর্গ দেখা দেয় না। হঠাৎ করেই সামান্য আঘাতে কোমর বা দেহের অন্যান্য কোনো অঙ্গের হাড় ভেঙ্গে যায়।  </a:t>
            </a:r>
          </a:p>
        </p:txBody>
      </p:sp>
    </p:spTree>
    <p:extLst>
      <p:ext uri="{BB962C8B-B14F-4D97-AF65-F5344CB8AC3E}">
        <p14:creationId xmlns:p14="http://schemas.microsoft.com/office/powerpoint/2010/main" val="1476076564"/>
      </p:ext>
    </p:extLst>
  </p:cSld>
  <p:clrMapOvr>
    <a:masterClrMapping/>
  </p:clrMapOvr>
  <p:transition spd="slow">
    <p:push dir="u"/>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ppt_w</p:attrName>
                                        </p:attrNameLst>
                                      </p:cBhvr>
                                      <p:tavLst>
                                        <p:tav tm="0" fmla="#ppt_w*sin(2.5*pi*$)">
                                          <p:val>
                                            <p:fltVal val="0"/>
                                          </p:val>
                                        </p:tav>
                                        <p:tav tm="100000">
                                          <p:val>
                                            <p:fltVal val="1"/>
                                          </p:val>
                                        </p:tav>
                                      </p:tavLst>
                                    </p:anim>
                                    <p:anim calcmode="lin" valueType="num">
                                      <p:cBhvr>
                                        <p:cTn id="17"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2996</TotalTime>
  <Words>617</Words>
  <Application>Microsoft Office PowerPoint</Application>
  <PresentationFormat>Widescreen</PresentationFormat>
  <Paragraphs>71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NikoshBAN</vt:lpstr>
      <vt:lpstr>Tw Cen MT</vt:lpstr>
      <vt:lpstr>Wingdings 2</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721</cp:revision>
  <dcterms:created xsi:type="dcterms:W3CDTF">2020-06-06T17:34:34Z</dcterms:created>
  <dcterms:modified xsi:type="dcterms:W3CDTF">2021-07-12T17:08:30Z</dcterms:modified>
</cp:coreProperties>
</file>