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71" r:id="rId10"/>
    <p:sldId id="264" r:id="rId11"/>
    <p:sldId id="265" r:id="rId12"/>
    <p:sldId id="266" r:id="rId13"/>
    <p:sldId id="268" r:id="rId14"/>
    <p:sldId id="267" r:id="rId15"/>
    <p:sldId id="273" r:id="rId16"/>
    <p:sldId id="269" r:id="rId17"/>
    <p:sldId id="270" r:id="rId18"/>
    <p:sldId id="272" r:id="rId19"/>
    <p:sldId id="274" r:id="rId20"/>
    <p:sldId id="275" r:id="rId21"/>
    <p:sldId id="276" r:id="rId22"/>
    <p:sldId id="277" r:id="rId2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76" autoAdjust="0"/>
    <p:restoredTop sz="92213" autoAdjust="0"/>
  </p:normalViewPr>
  <p:slideViewPr>
    <p:cSldViewPr>
      <p:cViewPr varScale="1">
        <p:scale>
          <a:sx n="81" d="100"/>
          <a:sy n="81" d="100"/>
        </p:scale>
        <p:origin x="-1056" y="-7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5.xml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824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J:\ataur\Landscapes &amp; Nature\'''mohebur'''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"/>
            <a:ext cx="8839200" cy="4648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4762500"/>
            <a:ext cx="8839200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সবাইকে অভিনন্দন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90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4305300"/>
            <a:ext cx="7391400" cy="1077218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সোনা ও রুপার কুড়াল বেঁচে কাঠুরে অনেক টাকা পেল।তার দিন কাটতে লাগল সুখে।  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443925"/>
            <a:ext cx="5486400" cy="584775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ggggg.jpg"/>
          <p:cNvPicPr>
            <a:picLocks noChangeAspect="1"/>
          </p:cNvPicPr>
          <p:nvPr/>
        </p:nvPicPr>
        <p:blipFill>
          <a:blip r:embed="rId2" cstate="print"/>
          <a:srcRect l="-938" t="31667" r="938"/>
          <a:stretch>
            <a:fillRect/>
          </a:stretch>
        </p:blipFill>
        <p:spPr>
          <a:xfrm>
            <a:off x="685800" y="1257300"/>
            <a:ext cx="4114800" cy="2743200"/>
          </a:xfrm>
          <a:prstGeom prst="roundRect">
            <a:avLst/>
          </a:prstGeom>
        </p:spPr>
      </p:pic>
      <p:pic>
        <p:nvPicPr>
          <p:cNvPr id="7" name="Picture 6" descr="Stream_1316003112_4-taka_picture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333500"/>
            <a:ext cx="3537857" cy="2667000"/>
          </a:xfrm>
          <a:prstGeom prst="round2Diag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c\Desktop\Download\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1" y="1485900"/>
            <a:ext cx="2514599" cy="2303813"/>
          </a:xfrm>
          <a:prstGeom prst="flowChartAlternateProcess">
            <a:avLst/>
          </a:prstGeom>
          <a:noFill/>
        </p:spPr>
      </p:pic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367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443925"/>
            <a:ext cx="5486400" cy="584775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457700"/>
            <a:ext cx="7696200" cy="954107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 লোভী কাঠুরে ঘটনা শুনে কাঠ কাটতে এলো নদীর ধারে । 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ac\Desktop\Download\k4.jpg"/>
          <p:cNvPicPr>
            <a:picLocks noChangeAspect="1" noChangeArrowheads="1"/>
          </p:cNvPicPr>
          <p:nvPr/>
        </p:nvPicPr>
        <p:blipFill>
          <a:blip r:embed="rId3" cstate="print"/>
          <a:srcRect l="26923" r="42308"/>
          <a:stretch>
            <a:fillRect/>
          </a:stretch>
        </p:blipFill>
        <p:spPr bwMode="auto">
          <a:xfrm>
            <a:off x="1600200" y="1409700"/>
            <a:ext cx="2514600" cy="2371165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3167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443925"/>
            <a:ext cx="5486400" cy="584775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4610100"/>
            <a:ext cx="6934200" cy="584775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ইচ্ছে করেই কুড়ালটি ফেলে দিল নদীতে ।  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4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257300"/>
            <a:ext cx="5562600" cy="3216925"/>
          </a:xfrm>
          <a:prstGeom prst="flowChartAlternateProcess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4610100"/>
            <a:ext cx="6934200" cy="584775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তারপর মিছেমিছি কাঁদতে লাগল।  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443925"/>
            <a:ext cx="5486400" cy="584775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381500"/>
            <a:ext cx="8077200" cy="1077218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এবার ওঠে এলো জলপরি । সব শুনে নিয়ে এলো সোনার কুড়াল। বলল,  এটা কি তোমার কুড়াল? 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0" y="1257300"/>
            <a:ext cx="2819400" cy="2971798"/>
            <a:chOff x="9220201" y="419098"/>
            <a:chExt cx="3228471" cy="3200398"/>
          </a:xfrm>
        </p:grpSpPr>
        <p:pic>
          <p:nvPicPr>
            <p:cNvPr id="7" name="Picture 6" descr="ddss.jpg"/>
            <p:cNvPicPr>
              <a:picLocks noChangeAspect="1"/>
            </p:cNvPicPr>
            <p:nvPr/>
          </p:nvPicPr>
          <p:blipFill>
            <a:blip r:embed="rId2" cstate="print"/>
            <a:srcRect l="50651" t="30000" r="-139" b="13624"/>
            <a:stretch>
              <a:fillRect/>
            </a:stretch>
          </p:blipFill>
          <p:spPr>
            <a:xfrm>
              <a:off x="9220201" y="419098"/>
              <a:ext cx="3228471" cy="3200398"/>
            </a:xfrm>
            <a:prstGeom prst="roundRect">
              <a:avLst/>
            </a:prstGeom>
          </p:spPr>
        </p:pic>
        <p:pic>
          <p:nvPicPr>
            <p:cNvPr id="8" name="Picture 7" descr="ggggg.jpg"/>
            <p:cNvPicPr>
              <a:picLocks noChangeAspect="1"/>
            </p:cNvPicPr>
            <p:nvPr/>
          </p:nvPicPr>
          <p:blipFill>
            <a:blip r:embed="rId3" cstate="print"/>
            <a:srcRect l="18749" t="63218" r="66218" b="23738"/>
            <a:stretch>
              <a:fillRect/>
            </a:stretch>
          </p:blipFill>
          <p:spPr>
            <a:xfrm>
              <a:off x="9601201" y="2019298"/>
              <a:ext cx="1752599" cy="641089"/>
            </a:xfrm>
            <a:prstGeom prst="roundRect">
              <a:avLst/>
            </a:prstGeom>
          </p:spPr>
        </p:pic>
      </p:grpSp>
      <p:pic>
        <p:nvPicPr>
          <p:cNvPr id="9" name="Picture 8" descr="10rabigol3.jpg"/>
          <p:cNvPicPr>
            <a:picLocks noChangeAspect="1"/>
          </p:cNvPicPr>
          <p:nvPr/>
        </p:nvPicPr>
        <p:blipFill>
          <a:blip r:embed="rId4" cstate="print"/>
          <a:srcRect t="5455" r="27119"/>
          <a:stretch>
            <a:fillRect/>
          </a:stretch>
        </p:blipFill>
        <p:spPr>
          <a:xfrm>
            <a:off x="914399" y="1257300"/>
            <a:ext cx="2895601" cy="3048000"/>
          </a:xfrm>
          <a:prstGeom prst="flowChartAlternateProcess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0" y="4610100"/>
            <a:ext cx="6553200" cy="584775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কাঠুরে বলল, হ্যাঁ এটাই আমার কুড়াল। 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900"/>
            </a:avLst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443925"/>
            <a:ext cx="5486400" cy="584775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4371082"/>
            <a:ext cx="6248400" cy="1077218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জলপরি শুনে খুব রাগ হলো । সাথে সাথে নদীতে ডুব দিল । আর এলো না। 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4610100"/>
            <a:ext cx="6477000" cy="584775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লোভী কাঠুরে লোভ করে নিজের কুড়ালটাও হারাল।  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10200" y="1257300"/>
            <a:ext cx="2819400" cy="2971798"/>
            <a:chOff x="9220201" y="419098"/>
            <a:chExt cx="3228471" cy="3200398"/>
          </a:xfrm>
        </p:grpSpPr>
        <p:pic>
          <p:nvPicPr>
            <p:cNvPr id="10" name="Picture 9" descr="ddss.jpg"/>
            <p:cNvPicPr>
              <a:picLocks noChangeAspect="1"/>
            </p:cNvPicPr>
            <p:nvPr/>
          </p:nvPicPr>
          <p:blipFill>
            <a:blip r:embed="rId2" cstate="print"/>
            <a:srcRect l="50651" t="30000" r="-139" b="13624"/>
            <a:stretch>
              <a:fillRect/>
            </a:stretch>
          </p:blipFill>
          <p:spPr>
            <a:xfrm>
              <a:off x="9220201" y="419098"/>
              <a:ext cx="3228471" cy="3200398"/>
            </a:xfrm>
            <a:prstGeom prst="round2DiagRect">
              <a:avLst/>
            </a:prstGeom>
          </p:spPr>
        </p:pic>
        <p:pic>
          <p:nvPicPr>
            <p:cNvPr id="11" name="Picture 10" descr="ggggg.jpg"/>
            <p:cNvPicPr>
              <a:picLocks noChangeAspect="1"/>
            </p:cNvPicPr>
            <p:nvPr/>
          </p:nvPicPr>
          <p:blipFill>
            <a:blip r:embed="rId3" cstate="print"/>
            <a:srcRect l="18749" t="63218" r="66218" b="23738"/>
            <a:stretch>
              <a:fillRect/>
            </a:stretch>
          </p:blipFill>
          <p:spPr>
            <a:xfrm>
              <a:off x="9601201" y="2019298"/>
              <a:ext cx="1752599" cy="641089"/>
            </a:xfrm>
            <a:prstGeom prst="round2DiagRect">
              <a:avLst/>
            </a:prstGeom>
          </p:spPr>
        </p:pic>
      </p:grpSp>
      <p:pic>
        <p:nvPicPr>
          <p:cNvPr id="12" name="Picture 11" descr="10rabigol3.jpg"/>
          <p:cNvPicPr>
            <a:picLocks noChangeAspect="1"/>
          </p:cNvPicPr>
          <p:nvPr/>
        </p:nvPicPr>
        <p:blipFill>
          <a:blip r:embed="rId4" cstate="print"/>
          <a:srcRect t="5455" r="27119"/>
          <a:stretch>
            <a:fillRect/>
          </a:stretch>
        </p:blipFill>
        <p:spPr>
          <a:xfrm>
            <a:off x="990599" y="1181100"/>
            <a:ext cx="2743201" cy="3048000"/>
          </a:xfrm>
          <a:prstGeom prst="round2Diag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266700"/>
            <a:ext cx="4648200" cy="584775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028700"/>
            <a:ext cx="6096000" cy="461665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খালি জায়গায় শব্দ বসিয়ে বাক্য তৈরী  করি। 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425125"/>
            <a:ext cx="6553200" cy="461665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কাঠুরে উপহার </a:t>
            </a:r>
            <a:r>
              <a:rPr lang="bn-BD" sz="24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পেয়ে </a:t>
            </a:r>
            <a:r>
              <a:rPr lang="en-US" sz="24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</a:t>
            </a:r>
            <a:r>
              <a:rPr lang="bn-BD" sz="24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-----</a:t>
            </a:r>
            <a:r>
              <a:rPr lang="en-US" sz="24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---</a:t>
            </a:r>
            <a:r>
              <a:rPr lang="bn-BD" sz="24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দিন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কাটতে লাগল।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3187125"/>
            <a:ext cx="6553200" cy="461665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(খ) কাঠুরে গরিব তাই কুড়াল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-----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----------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-----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পারল না।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3996035"/>
            <a:ext cx="6019800" cy="461665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(গ) লোভী কাঠুরে মিছা </a:t>
            </a:r>
            <a:r>
              <a:rPr lang="bn-BD" sz="24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মিছি </a:t>
            </a:r>
            <a:r>
              <a:rPr lang="bn-BD" sz="24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-------</a:t>
            </a:r>
            <a:r>
              <a:rPr lang="en-US" sz="24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-------</a:t>
            </a:r>
            <a:r>
              <a:rPr lang="bn-BD" sz="24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---- </a:t>
            </a:r>
            <a:r>
              <a:rPr lang="bn-BD" sz="24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লাগল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4787325"/>
            <a:ext cx="6019800" cy="461665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(ঘ) কাঠুরে সোনার কুড়াল দেখে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------------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বলল। 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1714500"/>
            <a:ext cx="6096000" cy="584775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কিনতে , কাঁদতে , হ্যাঁ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সুখে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J:\students picture\IMG_20170323_133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" y="342900"/>
            <a:ext cx="2377440" cy="1783080"/>
          </a:xfrm>
          <a:prstGeom prst="flowChartAlternateProcess">
            <a:avLst/>
          </a:prstGeom>
          <a:noFill/>
          <a:ln>
            <a:solidFill>
              <a:srgbClr val="FF0000"/>
            </a:solidFill>
            <a:prstDash val="sysDash"/>
          </a:ln>
        </p:spPr>
      </p:pic>
      <p:sp>
        <p:nvSpPr>
          <p:cNvPr id="12" name="TextBox 11"/>
          <p:cNvSpPr txBox="1"/>
          <p:nvPr/>
        </p:nvSpPr>
        <p:spPr>
          <a:xfrm>
            <a:off x="5257800" y="23241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সুখে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30861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কিনতে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38481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কাঁদতে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46863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হ্যাঁ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>
            <a:hlinkClick r:id="rId3" action="ppaction://hlinksldjump"/>
          </p:cNvPr>
          <p:cNvSpPr/>
          <p:nvPr/>
        </p:nvSpPr>
        <p:spPr>
          <a:xfrm>
            <a:off x="304800" y="4914900"/>
            <a:ext cx="1066800" cy="381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367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342900"/>
            <a:ext cx="4648200" cy="584775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শিক্ষকের আদর্শ পাঠ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038880"/>
            <a:ext cx="85344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বইয়ের সাথে সংযোগ আমার বাংলা বই খোল 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(পৃষ্ঠা নং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২৪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 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4686300"/>
            <a:ext cx="6934200" cy="830997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পাঠ্যাংশটুকু প্রমিত উচ্চারণে পড়বে শিক্ষার্থীরা মনোযোগসহ 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নবে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া্নআ্বা্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790700"/>
            <a:ext cx="4263717" cy="2667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100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419100"/>
            <a:ext cx="6172200" cy="584775"/>
          </a:xfrm>
          <a:prstGeom prst="rect">
            <a:avLst/>
          </a:prstGeom>
          <a:noFill/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শিক্ষার্থীদের সরব  পাঠ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J:\ataur picture\IMG_20141029_135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81100"/>
            <a:ext cx="6629400" cy="4191000"/>
          </a:xfrm>
          <a:prstGeom prst="round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342900"/>
            <a:ext cx="4648200" cy="584775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  কাজ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1257300"/>
            <a:ext cx="4648200" cy="584775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বিপরীত শব্দ লিখি । 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2171700"/>
            <a:ext cx="1676400" cy="2062103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হাসতে 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 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বেচতে 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সুখে  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2243197"/>
            <a:ext cx="1905000" cy="2062103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কিনতে</a:t>
            </a:r>
          </a:p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দুঃখে </a:t>
            </a:r>
          </a:p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কাঁদতে </a:t>
            </a:r>
          </a:p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হ্যাঁ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-Right Arrow 8"/>
          <p:cNvSpPr/>
          <p:nvPr/>
        </p:nvSpPr>
        <p:spPr>
          <a:xfrm rot="20203237">
            <a:off x="4828280" y="2922947"/>
            <a:ext cx="2334588" cy="94950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-Right Arrow 9"/>
          <p:cNvSpPr/>
          <p:nvPr/>
        </p:nvSpPr>
        <p:spPr>
          <a:xfrm rot="20351237">
            <a:off x="4653101" y="3430442"/>
            <a:ext cx="2697027" cy="93977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-Right Arrow 10"/>
          <p:cNvSpPr/>
          <p:nvPr/>
        </p:nvSpPr>
        <p:spPr>
          <a:xfrm rot="1435176">
            <a:off x="4909215" y="2945708"/>
            <a:ext cx="2334588" cy="94950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-Right Arrow 11"/>
          <p:cNvSpPr/>
          <p:nvPr/>
        </p:nvSpPr>
        <p:spPr>
          <a:xfrm rot="1107557">
            <a:off x="4752797" y="3407906"/>
            <a:ext cx="2531792" cy="109456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J:\students picture\IMG_20170323_134131.jpg"/>
          <p:cNvPicPr>
            <a:picLocks noChangeAspect="1" noChangeArrowheads="1"/>
          </p:cNvPicPr>
          <p:nvPr/>
        </p:nvPicPr>
        <p:blipFill>
          <a:blip r:embed="rId2" cstate="print"/>
          <a:srcRect l="13371" t="27244" r="17097"/>
          <a:stretch>
            <a:fillRect/>
          </a:stretch>
        </p:blipFill>
        <p:spPr bwMode="auto">
          <a:xfrm>
            <a:off x="381000" y="1584960"/>
            <a:ext cx="2743200" cy="2110740"/>
          </a:xfrm>
          <a:prstGeom prst="ellipse">
            <a:avLst/>
          </a:prstGeom>
          <a:noFill/>
        </p:spPr>
      </p:pic>
      <p:sp>
        <p:nvSpPr>
          <p:cNvPr id="14" name="Right Arrow 13">
            <a:hlinkClick r:id="rId3" action="ppaction://hlinksldjump"/>
          </p:cNvPr>
          <p:cNvSpPr/>
          <p:nvPr/>
        </p:nvSpPr>
        <p:spPr>
          <a:xfrm>
            <a:off x="304800" y="4914900"/>
            <a:ext cx="1066800" cy="381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342900"/>
            <a:ext cx="4648200" cy="584775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মৌখিক মূল্যায়ন 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485900"/>
            <a:ext cx="6858000" cy="553998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জলপরি কাঠুরের উপর খুশি হলেন কেন?  </a:t>
            </a:r>
            <a:endParaRPr lang="en-US" sz="3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628900"/>
            <a:ext cx="7848600" cy="553998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লোভী কাঠুরের উপর জলপরি রাগ হলেন কেন ?  </a:t>
            </a:r>
            <a:endParaRPr lang="en-US" sz="3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771900"/>
            <a:ext cx="8458200" cy="553998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লোভি কাঠুরে জলপরির কাছ থেকে কী শিক্ষা পেল ?  </a:t>
            </a:r>
            <a:endParaRPr lang="en-US" sz="3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367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419100"/>
            <a:ext cx="312420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052108"/>
            <a:ext cx="3200400" cy="1938992"/>
          </a:xfrm>
          <a:prstGeom prst="rect">
            <a:avLst/>
          </a:prstGeom>
          <a:noFill/>
          <a:ln w="28575">
            <a:solidFill>
              <a:srgbClr val="16F6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রফিকুল</a:t>
            </a:r>
            <a:r>
              <a:rPr lang="en-US" sz="24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endParaRPr lang="bn-BD" sz="2400" dirty="0" smtClean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সহকারি শিক্ষক </a:t>
            </a:r>
            <a:endParaRPr lang="en-US" sz="2400" dirty="0" smtClean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খাগাইল</a:t>
            </a:r>
            <a:r>
              <a:rPr lang="en-US" sz="24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BD" sz="24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প্রাথমিক বিদ্যালয়। </a:t>
            </a:r>
            <a:r>
              <a:rPr lang="en-US" sz="240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গোপাল</a:t>
            </a:r>
            <a:r>
              <a:rPr lang="bn-BD" sz="24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গঞ্জ</a:t>
            </a:r>
            <a:r>
              <a:rPr lang="en-US" sz="24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 smtClean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3052108"/>
            <a:ext cx="3962400" cy="1938992"/>
          </a:xfrm>
          <a:prstGeom prst="rect">
            <a:avLst/>
          </a:prstGeom>
          <a:noFill/>
          <a:ln w="28575">
            <a:solidFill>
              <a:srgbClr val="16F6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আমার বাংলা বই </a:t>
            </a:r>
          </a:p>
          <a:p>
            <a:pPr algn="ctr"/>
            <a:r>
              <a:rPr lang="bn-BD" sz="24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২য় শ্রণী </a:t>
            </a:r>
          </a:p>
          <a:p>
            <a:pPr algn="ctr"/>
            <a:r>
              <a:rPr lang="bn-BD" sz="24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24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24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জলপরি ও কাঠুরে  </a:t>
            </a:r>
          </a:p>
          <a:p>
            <a:pPr algn="ctr"/>
            <a:r>
              <a:rPr lang="en-US" sz="24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24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ঃ </a:t>
            </a:r>
            <a:r>
              <a:rPr lang="bn-BD" sz="24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জলপরি </a:t>
            </a:r>
            <a:r>
              <a:rPr lang="bn-BD" sz="24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নদীতে ডুব দিল </a:t>
            </a:r>
            <a:r>
              <a:rPr lang="bn-BD" sz="24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---- </a:t>
            </a:r>
            <a:r>
              <a:rPr lang="bn-BD" sz="24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কুড়ালটাও হারালাম। ।   </a:t>
            </a:r>
            <a:endParaRPr lang="en-US" sz="24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1" descr="J:\bangla book picture\IMG_20170104_143752.jpg"/>
          <p:cNvPicPr>
            <a:picLocks noChangeAspect="1" noChangeArrowheads="1"/>
          </p:cNvPicPr>
          <p:nvPr/>
        </p:nvPicPr>
        <p:blipFill>
          <a:blip r:embed="rId4" cstate="print"/>
          <a:srcRect t="4667" r="7333" b="22000"/>
          <a:stretch>
            <a:fillRect/>
          </a:stretch>
        </p:blipFill>
        <p:spPr bwMode="auto">
          <a:xfrm>
            <a:off x="6248401" y="342900"/>
            <a:ext cx="2310938" cy="24384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</p:pic>
      <p:pic>
        <p:nvPicPr>
          <p:cNvPr id="8" name="Picture 3" descr="J:\ataur picture\vc4op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2247900"/>
            <a:ext cx="1019175" cy="2819400"/>
          </a:xfrm>
          <a:prstGeom prst="rect">
            <a:avLst/>
          </a:prstGeom>
          <a:noFill/>
        </p:spPr>
      </p:pic>
      <p:pic>
        <p:nvPicPr>
          <p:cNvPr id="9" name="Picture 8" descr="DSC_496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342900"/>
            <a:ext cx="1981200" cy="24384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42900"/>
            <a:ext cx="6019800" cy="584775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4533900"/>
            <a:ext cx="6019800" cy="584775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গল্প সম্পর্কে পাঁচটি বাক্য লিখি।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J:\ataur\ataur\10689614_862617390428028_111912453194119275_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04900"/>
            <a:ext cx="6019800" cy="3177705"/>
          </a:xfrm>
          <a:prstGeom prst="flowChartInternalStorage">
            <a:avLst/>
          </a:prstGeom>
          <a:noFill/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304800" y="4914900"/>
            <a:ext cx="1066800" cy="381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342900"/>
            <a:ext cx="4648200" cy="584775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4838700"/>
            <a:ext cx="4648200" cy="584775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J:\ataur\6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967168"/>
            <a:ext cx="3733800" cy="3795332"/>
          </a:xfrm>
          <a:prstGeom prst="rect">
            <a:avLst/>
          </a:prstGeom>
          <a:noFill/>
        </p:spPr>
      </p:pic>
      <p:pic>
        <p:nvPicPr>
          <p:cNvPr id="2051" name="Picture 3" descr="J:\ataur picture\vc4op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0425" y="1204913"/>
            <a:ext cx="1019175" cy="3305175"/>
          </a:xfrm>
          <a:prstGeom prst="rect">
            <a:avLst/>
          </a:prstGeom>
          <a:noFill/>
        </p:spPr>
      </p:pic>
      <p:pic>
        <p:nvPicPr>
          <p:cNvPr id="2052" name="Picture 4" descr="J:\ataur picture\vc4op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04913"/>
            <a:ext cx="1019175" cy="33051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342900"/>
            <a:ext cx="4648200" cy="584775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1752600" y="1419880"/>
            <a:ext cx="16764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5105400" y="4076700"/>
            <a:ext cx="15240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  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1409700"/>
            <a:ext cx="1582615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  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1828800" y="4152900"/>
            <a:ext cx="16764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  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1752600" y="2781300"/>
            <a:ext cx="1676400" cy="54358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>
            <a:off x="5029200" y="2705100"/>
            <a:ext cx="16002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 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366"/>
            </a:avLst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66700"/>
            <a:ext cx="5486400" cy="584775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ছবিগুলো মনোযোগসহ দেখি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4711125"/>
            <a:ext cx="5486400" cy="52322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ছবিগুলোতে কী দেখতে পাচ্ছো  ? 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ac\Downloads\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76350"/>
            <a:ext cx="3630706" cy="2571750"/>
          </a:xfrm>
          <a:prstGeom prst="flowChartAlternateProcess">
            <a:avLst/>
          </a:prstGeom>
          <a:noFill/>
        </p:spPr>
      </p:pic>
      <p:pic>
        <p:nvPicPr>
          <p:cNvPr id="4098" name="Picture 2" descr="C:\Users\ac\Desktop\Download\k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33500"/>
            <a:ext cx="3657600" cy="2590800"/>
          </a:xfrm>
          <a:prstGeom prst="round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4"/>
            </a:avLst>
          </a:prstGeom>
          <a:gradFill>
            <a:gsLst>
              <a:gs pos="6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ac\Desktop\Download\k5.jpg"/>
          <p:cNvPicPr>
            <a:picLocks noChangeAspect="1" noChangeArrowheads="1"/>
          </p:cNvPicPr>
          <p:nvPr/>
        </p:nvPicPr>
        <p:blipFill>
          <a:blip r:embed="rId2" cstate="print"/>
          <a:srcRect l="10771" t="12766" r="6649" b="19149"/>
          <a:stretch>
            <a:fillRect/>
          </a:stretch>
        </p:blipFill>
        <p:spPr bwMode="auto">
          <a:xfrm>
            <a:off x="1981200" y="1257300"/>
            <a:ext cx="5257800" cy="3352800"/>
          </a:xfrm>
          <a:prstGeom prst="round2Diag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05000" y="4787325"/>
            <a:ext cx="548640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জলপরি ও কাঠুরে (২য় অংশ)   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443925"/>
            <a:ext cx="4724400" cy="58477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 আমাদের পাঠ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304800" y="4914900"/>
            <a:ext cx="1066800" cy="381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5753100"/>
          </a:xfrm>
          <a:prstGeom prst="frame">
            <a:avLst>
              <a:gd name="adj1" fmla="val 2169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257300"/>
            <a:ext cx="4876800" cy="584775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…………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095500"/>
            <a:ext cx="7315200" cy="523220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১</a:t>
            </a:r>
            <a:r>
              <a:rPr lang="en-US" sz="2800" b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.</a:t>
            </a:r>
            <a:r>
              <a:rPr lang="bn-BD" sz="2800" b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৩ </a:t>
            </a:r>
            <a:r>
              <a:rPr lang="en-US" sz="2800" b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.</a:t>
            </a:r>
            <a:r>
              <a:rPr lang="bn-BD" sz="2800" b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১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গল্পাংশটুকু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সঠিক উচ্চারণে পড়তে  পারবে ।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771900"/>
            <a:ext cx="5715000" cy="523220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২</a:t>
            </a:r>
            <a:r>
              <a:rPr lang="en-US" sz="2800" b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.</a:t>
            </a:r>
            <a:r>
              <a:rPr lang="bn-BD" sz="2800" b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১</a:t>
            </a:r>
            <a:r>
              <a:rPr lang="en-US" sz="2800" b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. </a:t>
            </a:r>
            <a:r>
              <a:rPr lang="en-US" sz="2800" b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১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দিয়ে বাক্য বলতে পারবে ।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933700"/>
            <a:ext cx="7620000" cy="523220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১</a:t>
            </a:r>
            <a:r>
              <a:rPr lang="en-US" sz="2800" b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.</a:t>
            </a:r>
            <a:r>
              <a:rPr lang="bn-BD" sz="2800" b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৩ </a:t>
            </a:r>
            <a:r>
              <a:rPr lang="en-US" sz="2800" b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.২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গল্পাংশটুকুর মূলভাব 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 করতে  পারবে ।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342900"/>
            <a:ext cx="4800600" cy="584775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4686300"/>
            <a:ext cx="5257800" cy="461665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২</a:t>
            </a:r>
            <a:r>
              <a:rPr lang="en-US" sz="2400" b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.৩.</a:t>
            </a:r>
            <a:r>
              <a:rPr lang="bn-BD" sz="2400" b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২  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বিপরীত শব্দ গুলো বলতে পারবে। 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152400" y="114300"/>
            <a:ext cx="1066800" cy="381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dss.jpg"/>
          <p:cNvPicPr>
            <a:picLocks noChangeAspect="1"/>
          </p:cNvPicPr>
          <p:nvPr/>
        </p:nvPicPr>
        <p:blipFill>
          <a:blip r:embed="rId2" cstate="print"/>
          <a:srcRect l="50651" t="30000" r="-139" b="13624"/>
          <a:stretch>
            <a:fillRect/>
          </a:stretch>
        </p:blipFill>
        <p:spPr>
          <a:xfrm>
            <a:off x="5257800" y="1100254"/>
            <a:ext cx="3200400" cy="3052646"/>
          </a:xfrm>
          <a:prstGeom prst="round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638800" y="1257300"/>
            <a:ext cx="2819400" cy="2971798"/>
            <a:chOff x="9220201" y="419098"/>
            <a:chExt cx="3228471" cy="3200398"/>
          </a:xfrm>
        </p:grpSpPr>
        <p:pic>
          <p:nvPicPr>
            <p:cNvPr id="12" name="Picture 11" descr="ddss.jpg"/>
            <p:cNvPicPr>
              <a:picLocks noChangeAspect="1"/>
            </p:cNvPicPr>
            <p:nvPr/>
          </p:nvPicPr>
          <p:blipFill>
            <a:blip r:embed="rId2" cstate="print"/>
            <a:srcRect l="50651" t="30000" r="-139" b="13624"/>
            <a:stretch>
              <a:fillRect/>
            </a:stretch>
          </p:blipFill>
          <p:spPr>
            <a:xfrm>
              <a:off x="9220201" y="419098"/>
              <a:ext cx="3228471" cy="3200398"/>
            </a:xfrm>
            <a:prstGeom prst="roundRect">
              <a:avLst/>
            </a:prstGeom>
          </p:spPr>
        </p:pic>
        <p:pic>
          <p:nvPicPr>
            <p:cNvPr id="13" name="Picture 12" descr="ggggg.jpg"/>
            <p:cNvPicPr>
              <a:picLocks noChangeAspect="1"/>
            </p:cNvPicPr>
            <p:nvPr/>
          </p:nvPicPr>
          <p:blipFill>
            <a:blip r:embed="rId3" cstate="print"/>
            <a:srcRect l="18749" t="63218" r="66218" b="23738"/>
            <a:stretch>
              <a:fillRect/>
            </a:stretch>
          </p:blipFill>
          <p:spPr>
            <a:xfrm>
              <a:off x="9601201" y="2019298"/>
              <a:ext cx="1752599" cy="641089"/>
            </a:xfrm>
            <a:prstGeom prst="roundRect">
              <a:avLst/>
            </a:prstGeom>
          </p:spPr>
        </p:pic>
      </p:grpSp>
      <p:sp>
        <p:nvSpPr>
          <p:cNvPr id="2" name="Frame 1"/>
          <p:cNvSpPr/>
          <p:nvPr/>
        </p:nvSpPr>
        <p:spPr>
          <a:xfrm>
            <a:off x="-76200" y="0"/>
            <a:ext cx="9144000" cy="5715000"/>
          </a:xfrm>
          <a:prstGeom prst="frame">
            <a:avLst>
              <a:gd name="adj1" fmla="val 2900"/>
            </a:avLst>
          </a:prstGeom>
          <a:gradFill>
            <a:gsLst>
              <a:gs pos="10000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ddss.jpg"/>
          <p:cNvPicPr>
            <a:picLocks noChangeAspect="1"/>
          </p:cNvPicPr>
          <p:nvPr/>
        </p:nvPicPr>
        <p:blipFill>
          <a:blip r:embed="rId2" cstate="print"/>
          <a:srcRect l="2500" t="30000" r="53362" b="13624"/>
          <a:stretch>
            <a:fillRect/>
          </a:stretch>
        </p:blipFill>
        <p:spPr>
          <a:xfrm>
            <a:off x="990600" y="1028700"/>
            <a:ext cx="3017520" cy="3052646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291525"/>
            <a:ext cx="5486400" cy="584775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ছবির মাধ্যমে আলোচনা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4686300"/>
            <a:ext cx="5486400" cy="584775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জলপরি পানিতে ডুব  দিল । 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457700"/>
            <a:ext cx="8534400" cy="954107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একটু পরে হাতে একটা সোনার কুড়াল নিয়ে ওঠে এলো।</a:t>
            </a:r>
          </a:p>
          <a:p>
            <a:pPr algn="ctr"/>
            <a:r>
              <a:rPr lang="bn-BD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বলল এটা কি তোমার কুড়াল ?    </a:t>
            </a:r>
            <a:endParaRPr lang="en-US" sz="2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ac\Desktop\Download\k5.jpg"/>
          <p:cNvPicPr>
            <a:picLocks noChangeAspect="1" noChangeArrowheads="1"/>
          </p:cNvPicPr>
          <p:nvPr/>
        </p:nvPicPr>
        <p:blipFill>
          <a:blip r:embed="rId4" cstate="print"/>
          <a:srcRect l="41888" t="21277" r="18617" b="17021"/>
          <a:stretch>
            <a:fillRect/>
          </a:stretch>
        </p:blipFill>
        <p:spPr bwMode="auto">
          <a:xfrm>
            <a:off x="5410200" y="1104900"/>
            <a:ext cx="3121572" cy="3124200"/>
          </a:xfrm>
          <a:prstGeom prst="flowChartAlternateProcess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90600" y="4711125"/>
            <a:ext cx="7543800" cy="584775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কাঠুরে বলল , না । এটা  আমার কুড়াল না ।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4381500"/>
            <a:ext cx="7239000" cy="1077218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জলপরি আবার পানিতে ডুব দিল । নিয়ে এলো রুপার কুড়াল । বলল,এটা কি তোমার? 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4686300"/>
            <a:ext cx="6553200" cy="584775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কাঠুরে দেখে বলল, এটাও আমার না ।  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410200" y="1181100"/>
            <a:ext cx="3200400" cy="2971800"/>
            <a:chOff x="5105400" y="1943100"/>
            <a:chExt cx="2667000" cy="3052646"/>
          </a:xfrm>
        </p:grpSpPr>
        <p:pic>
          <p:nvPicPr>
            <p:cNvPr id="17" name="Picture 16" descr="ddss.jpg"/>
            <p:cNvPicPr>
              <a:picLocks noChangeAspect="1"/>
            </p:cNvPicPr>
            <p:nvPr/>
          </p:nvPicPr>
          <p:blipFill>
            <a:blip r:embed="rId2" cstate="print"/>
            <a:srcRect l="50651" t="30000" r="-139" b="13624"/>
            <a:stretch>
              <a:fillRect/>
            </a:stretch>
          </p:blipFill>
          <p:spPr>
            <a:xfrm>
              <a:off x="5105400" y="1943100"/>
              <a:ext cx="2667000" cy="3052646"/>
            </a:xfrm>
            <a:prstGeom prst="roundRect">
              <a:avLst/>
            </a:prstGeom>
          </p:spPr>
        </p:pic>
        <p:pic>
          <p:nvPicPr>
            <p:cNvPr id="18" name="Picture 2" descr="E:\content picture\drugb20160605134150.jpg"/>
            <p:cNvPicPr>
              <a:picLocks noChangeAspect="1" noChangeArrowheads="1"/>
            </p:cNvPicPr>
            <p:nvPr/>
          </p:nvPicPr>
          <p:blipFill>
            <a:blip r:embed="rId5" cstate="print"/>
            <a:srcRect l="8675" t="2604" r="6072" b="7812"/>
            <a:stretch>
              <a:fillRect/>
            </a:stretch>
          </p:blipFill>
          <p:spPr bwMode="auto">
            <a:xfrm rot="2267907" flipH="1">
              <a:off x="5807147" y="3195467"/>
              <a:ext cx="1084245" cy="67190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</p:pic>
      </p:grpSp>
      <p:sp>
        <p:nvSpPr>
          <p:cNvPr id="19" name="TextBox 18"/>
          <p:cNvSpPr txBox="1"/>
          <p:nvPr/>
        </p:nvSpPr>
        <p:spPr>
          <a:xfrm>
            <a:off x="1905000" y="4533900"/>
            <a:ext cx="6019800" cy="954107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জলপরি এবার লোহার কুড়াল নিয়ে এলো এবং বলল, এটা কি তোমার কুড়াল?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7400" y="4762500"/>
            <a:ext cx="5943600" cy="523220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কাঠুরে হেসে বলল, এটাই আমার কুড়াল। 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4" grpId="0" animBg="1"/>
      <p:bldP spid="14" grpId="1" animBg="1"/>
      <p:bldP spid="15" grpId="0" animBg="1"/>
      <p:bldP spid="15" grpId="1" animBg="1"/>
      <p:bldP spid="19" grpId="0" animBg="1"/>
      <p:bldP spid="19" grpId="1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900"/>
            </a:avLst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91525"/>
            <a:ext cx="5486400" cy="584775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honest+wood+cu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104900"/>
            <a:ext cx="5731762" cy="3220039"/>
          </a:xfrm>
          <a:prstGeom prst="round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71600" y="4696480"/>
            <a:ext cx="72390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কাঠুরের সততা দেখে জলপরি খুশি হলো ।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4"/>
            </a:avLst>
          </a:prstGeom>
          <a:gradFill>
            <a:gsLst>
              <a:gs pos="10000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E:\content picture\drugb20160605134150.jpg"/>
          <p:cNvPicPr>
            <a:picLocks noChangeAspect="1" noChangeArrowheads="1"/>
          </p:cNvPicPr>
          <p:nvPr/>
        </p:nvPicPr>
        <p:blipFill>
          <a:blip r:embed="rId2" cstate="print"/>
          <a:srcRect l="8675" t="2604" r="6072" b="7812"/>
          <a:stretch>
            <a:fillRect/>
          </a:stretch>
        </p:blipFill>
        <p:spPr bwMode="auto">
          <a:xfrm rot="1371674" flipH="1">
            <a:off x="941456" y="3197327"/>
            <a:ext cx="2074630" cy="1368317"/>
          </a:xfrm>
          <a:prstGeom prst="ellipse">
            <a:avLst/>
          </a:prstGeom>
          <a:solidFill>
            <a:schemeClr val="bg1"/>
          </a:solidFill>
        </p:spPr>
      </p:pic>
      <p:pic>
        <p:nvPicPr>
          <p:cNvPr id="4" name="Picture 3" descr="ggggg.jpg"/>
          <p:cNvPicPr>
            <a:picLocks noChangeAspect="1"/>
          </p:cNvPicPr>
          <p:nvPr/>
        </p:nvPicPr>
        <p:blipFill>
          <a:blip r:embed="rId3" cstate="print"/>
          <a:srcRect l="18749" t="63218" r="66218" b="23738"/>
          <a:stretch>
            <a:fillRect/>
          </a:stretch>
        </p:blipFill>
        <p:spPr>
          <a:xfrm>
            <a:off x="3549128" y="1485900"/>
            <a:ext cx="2165872" cy="990600"/>
          </a:xfrm>
          <a:prstGeom prst="round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581400" y="2933700"/>
            <a:ext cx="2073627" cy="762000"/>
            <a:chOff x="4495800" y="2857500"/>
            <a:chExt cx="2438400" cy="838200"/>
          </a:xfrm>
        </p:grpSpPr>
        <p:sp>
          <p:nvSpPr>
            <p:cNvPr id="7" name="Parallelogram 6"/>
            <p:cNvSpPr/>
            <p:nvPr/>
          </p:nvSpPr>
          <p:spPr>
            <a:xfrm flipH="1">
              <a:off x="4495800" y="2933700"/>
              <a:ext cx="533400" cy="762000"/>
            </a:xfrm>
            <a:prstGeom prst="parallelogram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lowchart: Punched Tape 7"/>
            <p:cNvSpPr/>
            <p:nvPr/>
          </p:nvSpPr>
          <p:spPr>
            <a:xfrm>
              <a:off x="4495800" y="2857500"/>
              <a:ext cx="2438400" cy="228600"/>
            </a:xfrm>
            <a:prstGeom prst="flowChartPunchedTap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81200" y="291525"/>
            <a:ext cx="5486400" cy="584775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4447282"/>
            <a:ext cx="7391400" cy="1077218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জলপরি তাকে লোহার কুড়ালটা দিল। আর উপহার হিসেবে দিল সোনা ও রুপার কুড়াল। 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mq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1246803"/>
            <a:ext cx="2819400" cy="1915497"/>
          </a:xfrm>
          <a:prstGeom prst="flowChartAlternateProcess">
            <a:avLst/>
          </a:prstGeom>
        </p:spPr>
      </p:pic>
      <p:pic>
        <p:nvPicPr>
          <p:cNvPr id="13" name="Picture 12" descr="10rabigol3.jpg"/>
          <p:cNvPicPr>
            <a:picLocks noChangeAspect="1"/>
          </p:cNvPicPr>
          <p:nvPr/>
        </p:nvPicPr>
        <p:blipFill>
          <a:blip r:embed="rId5" cstate="print"/>
          <a:srcRect t="5455" r="27119"/>
          <a:stretch>
            <a:fillRect/>
          </a:stretch>
        </p:blipFill>
        <p:spPr>
          <a:xfrm>
            <a:off x="457200" y="1485900"/>
            <a:ext cx="2484408" cy="1828800"/>
          </a:xfrm>
          <a:prstGeom prst="round2Diag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834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291525"/>
            <a:ext cx="3581400" cy="584775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2091035"/>
            <a:ext cx="5791200" cy="461665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কাঠুরের প্রতি জলপরি খুশি হলেন কেন ?  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3477280"/>
            <a:ext cx="63246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জলপরি খুশি হয়ে কাঠুরেকে কী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দিল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776835"/>
            <a:ext cx="6248400" cy="461665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কাঠুরের সততা দেখে জলপরি খুশি হলেন।  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4229100"/>
            <a:ext cx="6629400" cy="830997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খুশি হয়ে কাঠুরেকে লোহার কুড়ালের সাথে উপহার হিসাবে সোনার ও রুপার কুড়াল দিলেন।  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SHAHAB\Desktop\জীবন্ত ছবি\IMG_20141029_141646.jpg"/>
          <p:cNvPicPr>
            <a:picLocks noChangeAspect="1" noChangeArrowheads="1"/>
          </p:cNvPicPr>
          <p:nvPr/>
        </p:nvPicPr>
        <p:blipFill>
          <a:blip r:embed="rId2" cstate="print"/>
          <a:srcRect l="46032" t="50000" b="4762"/>
          <a:stretch>
            <a:fillRect/>
          </a:stretch>
        </p:blipFill>
        <p:spPr bwMode="auto">
          <a:xfrm>
            <a:off x="228600" y="1395478"/>
            <a:ext cx="2362200" cy="1919222"/>
          </a:xfrm>
          <a:prstGeom prst="teardrop">
            <a:avLst/>
          </a:prstGeom>
          <a:noFill/>
        </p:spPr>
      </p:pic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304800" y="4914900"/>
            <a:ext cx="1066800" cy="381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532</Words>
  <Application>Microsoft Office PowerPoint</Application>
  <PresentationFormat>On-screen Show (16:10)</PresentationFormat>
  <Paragraphs>90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Rafiqul Islam</dc:creator>
  <cp:lastModifiedBy>User</cp:lastModifiedBy>
  <cp:revision>131</cp:revision>
  <dcterms:created xsi:type="dcterms:W3CDTF">2006-08-16T00:00:00Z</dcterms:created>
  <dcterms:modified xsi:type="dcterms:W3CDTF">2021-07-12T12:26:00Z</dcterms:modified>
</cp:coreProperties>
</file>