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86" r:id="rId16"/>
    <p:sldId id="287" r:id="rId17"/>
    <p:sldId id="271" r:id="rId18"/>
    <p:sldId id="272" r:id="rId19"/>
    <p:sldId id="273" r:id="rId20"/>
    <p:sldId id="274" r:id="rId21"/>
    <p:sldId id="276" r:id="rId22"/>
    <p:sldId id="278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84962-3D79-4338-A1F7-EE99787F6F3C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5A488-2907-4974-92FA-3675AD3E0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tive_voice" TargetMode="External"/><Relationship Id="rId2" Type="http://schemas.openxmlformats.org/officeDocument/2006/relationships/hyperlink" Target="https://en.wikipedia.org/wiki/Subject_(grammar)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Passive_voic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erb_argument" TargetMode="External"/><Relationship Id="rId2" Type="http://schemas.openxmlformats.org/officeDocument/2006/relationships/hyperlink" Target="https://en.wikipedia.org/wiki/Grammar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200523_2314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1" y="1371600"/>
            <a:ext cx="4800600" cy="4343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6" name="Flowchart: Punched Tape 5"/>
          <p:cNvSpPr/>
          <p:nvPr/>
        </p:nvSpPr>
        <p:spPr>
          <a:xfrm>
            <a:off x="457200" y="1524000"/>
            <a:ext cx="3124200" cy="3200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Good Evening to all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3001"/>
            <a:ext cx="7772400" cy="175259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n-US" dirty="0" smtClean="0">
                <a:solidFill>
                  <a:srgbClr val="FFFF00"/>
                </a:solidFill>
              </a:rPr>
              <a:t>When the 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subject</a:t>
            </a:r>
            <a:r>
              <a:rPr lang="en-US" dirty="0" smtClean="0">
                <a:solidFill>
                  <a:srgbClr val="FFFF00"/>
                </a:solidFill>
              </a:rPr>
              <a:t> is the agent or doer of the action, the verb is in the </a:t>
            </a:r>
            <a:r>
              <a:rPr lang="en-US" dirty="0" smtClean="0">
                <a:solidFill>
                  <a:srgbClr val="FFFF00"/>
                </a:solidFill>
                <a:hlinkClick r:id="rId3"/>
              </a:rPr>
              <a:t>active voice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3886200"/>
            <a:ext cx="7772400" cy="167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When the subject is the patient, target or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undergoer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of the action, the verb is said to be in the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hlinkClick r:id="rId4"/>
              </a:rPr>
              <a:t>passive voice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teacher-and-student-grou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3002120"/>
            <a:ext cx="7010400" cy="2941479"/>
          </a:xfrm>
        </p:spPr>
      </p:pic>
      <p:sp>
        <p:nvSpPr>
          <p:cNvPr id="5" name="Flowchart: Multidocument 4"/>
          <p:cNvSpPr/>
          <p:nvPr/>
        </p:nvSpPr>
        <p:spPr>
          <a:xfrm>
            <a:off x="990600" y="990600"/>
            <a:ext cx="7543800" cy="1828800"/>
          </a:xfrm>
          <a:prstGeom prst="flowChartMulti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Today we're going to discuss on how to change the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Passive Voice </a:t>
            </a:r>
            <a:r>
              <a:rPr lang="en-US" dirty="0" smtClean="0"/>
              <a:t>into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Active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762" y="2518569"/>
            <a:ext cx="4694238" cy="27392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urved Down Ribbon 4"/>
          <p:cNvSpPr/>
          <p:nvPr/>
        </p:nvSpPr>
        <p:spPr>
          <a:xfrm>
            <a:off x="0" y="1981200"/>
            <a:ext cx="4191000" cy="3048000"/>
          </a:xfrm>
          <a:prstGeom prst="ellipse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Remember the 6 fundamental rules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838200" y="457200"/>
            <a:ext cx="7467600" cy="6019800"/>
          </a:xfrm>
          <a:prstGeom prst="parallelogram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2400" dirty="0" smtClean="0"/>
              <a:t>1.Object will be changed into Subject</a:t>
            </a:r>
          </a:p>
          <a:p>
            <a:pPr algn="ctr"/>
            <a:r>
              <a:rPr lang="en-US" sz="2400" dirty="0" smtClean="0"/>
              <a:t>2. Auxiliary verb(s) (See the upcoming list) </a:t>
            </a:r>
            <a:r>
              <a:rPr lang="en-US" sz="2400" dirty="0" smtClean="0">
                <a:solidFill>
                  <a:srgbClr val="FFFF00"/>
                </a:solidFill>
              </a:rPr>
              <a:t>N.B. May not be used</a:t>
            </a:r>
          </a:p>
          <a:p>
            <a:pPr algn="ctr"/>
            <a:r>
              <a:rPr lang="en-US" sz="2400" dirty="0" smtClean="0"/>
              <a:t>3. One of the five forms of the principle verb</a:t>
            </a:r>
          </a:p>
          <a:p>
            <a:pPr algn="ctr"/>
            <a:r>
              <a:rPr lang="en-US" sz="2400" dirty="0" smtClean="0"/>
              <a:t>4. Subject will be changed into Object</a:t>
            </a:r>
          </a:p>
          <a:p>
            <a:pPr algn="ctr"/>
            <a:r>
              <a:rPr lang="en-US" sz="2400" dirty="0" smtClean="0"/>
              <a:t>5. Extension</a:t>
            </a:r>
          </a:p>
          <a:p>
            <a:pPr algn="ctr"/>
            <a:r>
              <a:rPr lang="en-US" sz="2400" dirty="0" smtClean="0"/>
              <a:t>6. By/to will be eliminated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762" y="2518569"/>
            <a:ext cx="4694238" cy="27392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urved Down Ribbon 4"/>
          <p:cNvSpPr/>
          <p:nvPr/>
        </p:nvSpPr>
        <p:spPr>
          <a:xfrm>
            <a:off x="0" y="1981200"/>
            <a:ext cx="4191000" cy="3048000"/>
          </a:xfrm>
          <a:prstGeom prst="ellipse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the auxiliary verbs will be changed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609599"/>
          <a:ext cx="7696200" cy="5715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541812">
                <a:tc>
                  <a:txBody>
                    <a:bodyPr/>
                    <a:lstStyle/>
                    <a:p>
                      <a:r>
                        <a:rPr lang="en-US" dirty="0" smtClean="0"/>
                        <a:t>Passive Voice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 Voice</a:t>
                      </a:r>
                      <a:endParaRPr lang="en-US" dirty="0"/>
                    </a:p>
                  </a:txBody>
                  <a:tcPr/>
                </a:tc>
              </a:tr>
              <a:tr h="213755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Present form of “be verb” if the principle verb is present</a:t>
                      </a:r>
                    </a:p>
                    <a:p>
                      <a:pPr marL="342900" indent="-342900">
                        <a:buNone/>
                      </a:pPr>
                      <a:endParaRPr lang="en-US" dirty="0" smtClean="0"/>
                    </a:p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2.   Past form of “be verb” if the principle verb is past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auxiliary</a:t>
                      </a:r>
                      <a:endParaRPr lang="en-US" dirty="0"/>
                    </a:p>
                  </a:txBody>
                  <a:tcPr/>
                </a:tc>
              </a:tr>
              <a:tr h="890650">
                <a:tc>
                  <a:txBody>
                    <a:bodyPr/>
                    <a:lstStyle/>
                    <a:p>
                      <a:r>
                        <a:rPr lang="en-US" dirty="0" smtClean="0"/>
                        <a:t>Be </a:t>
                      </a:r>
                      <a:r>
                        <a:rPr lang="en-US" dirty="0" err="1" smtClean="0"/>
                        <a:t>verb+being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 verb/ the verbs of belonging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600" dirty="0" smtClean="0"/>
                        <a:t>(am/is/are/was/were/be/been)</a:t>
                      </a:r>
                      <a:endParaRPr lang="en-US" sz="1600" dirty="0"/>
                    </a:p>
                  </a:txBody>
                  <a:tcPr/>
                </a:tc>
              </a:tr>
              <a:tr h="541812">
                <a:tc>
                  <a:txBody>
                    <a:bodyPr/>
                    <a:lstStyle/>
                    <a:p>
                      <a:r>
                        <a:rPr lang="en-US" dirty="0" smtClean="0"/>
                        <a:t>Have </a:t>
                      </a:r>
                      <a:r>
                        <a:rPr lang="en-US" dirty="0" err="1" smtClean="0"/>
                        <a:t>verb+been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 verb (have/has/had)</a:t>
                      </a:r>
                      <a:endParaRPr lang="en-US" dirty="0"/>
                    </a:p>
                  </a:txBody>
                  <a:tcPr/>
                </a:tc>
              </a:tr>
              <a:tr h="160316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Modal+be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Modals </a:t>
                      </a:r>
                      <a:r>
                        <a:rPr lang="en-US" sz="1600" dirty="0" smtClean="0"/>
                        <a:t>(can/could/may/might/should/would/must/have to/used to/shall/will/ought to)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When which form of the principle verb will be used?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8534400" cy="55399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 If there is modal in the Active Voice, Basic form of the main verb will be used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2. If the verb of belonging is in present form in the Passive voice, The present form of the main verb will be used in the Active voice.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3. If the verb of belonging is in past form in the Passive voice, The past form of the main verb will be used in the Active voice.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4. If there is the verb of belonging in the active voice, ‘</a:t>
            </a:r>
            <a:r>
              <a:rPr lang="en-US" sz="2800" dirty="0" err="1" smtClean="0">
                <a:solidFill>
                  <a:srgbClr val="00B050"/>
                </a:solidFill>
              </a:rPr>
              <a:t>ing</a:t>
            </a:r>
            <a:r>
              <a:rPr lang="en-US" sz="2800" dirty="0" smtClean="0">
                <a:solidFill>
                  <a:srgbClr val="00B050"/>
                </a:solidFill>
              </a:rPr>
              <a:t>’ will be added with the main verb following it.</a:t>
            </a:r>
          </a:p>
          <a:p>
            <a:r>
              <a:rPr lang="en-US" sz="2800" dirty="0" smtClean="0"/>
              <a:t>5. If there is have verb in the active voice, ‘Past participle form of the main verb’ will be used following it.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overHalf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4900" y="508794"/>
            <a:ext cx="4972050" cy="5381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Line Callout 3 (Accent Bar) 4"/>
          <p:cNvSpPr/>
          <p:nvPr/>
        </p:nvSpPr>
        <p:spPr>
          <a:xfrm>
            <a:off x="838200" y="1981200"/>
            <a:ext cx="2438400" cy="2971800"/>
          </a:xfrm>
          <a:prstGeom prst="accentCallout3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Let’s see the examples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1143000" y="762000"/>
            <a:ext cx="7010400" cy="1676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Use  the 6 fundamental rules and the  diagram of auxiliary verbs and try to change the following </a:t>
            </a:r>
            <a:r>
              <a:rPr lang="en-US" sz="2000" dirty="0" smtClean="0"/>
              <a:t>Passive</a:t>
            </a:r>
            <a:r>
              <a:rPr lang="en-US" sz="2000" dirty="0" smtClean="0"/>
              <a:t> </a:t>
            </a:r>
            <a:r>
              <a:rPr lang="en-US" sz="2000" dirty="0" smtClean="0"/>
              <a:t>voice into </a:t>
            </a:r>
            <a:r>
              <a:rPr lang="en-US" sz="2000" dirty="0" smtClean="0"/>
              <a:t>Active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5" name="Notched Right Arrow 4"/>
          <p:cNvSpPr/>
          <p:nvPr/>
        </p:nvSpPr>
        <p:spPr>
          <a:xfrm>
            <a:off x="1143000" y="3200400"/>
            <a:ext cx="7010400" cy="2438400"/>
          </a:xfrm>
          <a:prstGeom prst="notch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The sum has been done by him.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K2Vn8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490" y="990600"/>
            <a:ext cx="6963020" cy="513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20200523_2314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7837" y="956469"/>
            <a:ext cx="3686175" cy="44862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1800" dirty="0" smtClean="0">
              <a:solidFill>
                <a:srgbClr val="002060"/>
              </a:solidFill>
            </a:endParaRP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</a:rPr>
              <a:t>Md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Shahneoaz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Assistant Teacher (English)</a:t>
            </a:r>
          </a:p>
          <a:p>
            <a:r>
              <a:rPr lang="en-US" sz="1800" dirty="0" err="1" smtClean="0">
                <a:solidFill>
                  <a:srgbClr val="002060"/>
                </a:solidFill>
              </a:rPr>
              <a:t>Jalalabad</a:t>
            </a:r>
            <a:r>
              <a:rPr lang="en-US" sz="1800" dirty="0" smtClean="0">
                <a:solidFill>
                  <a:srgbClr val="002060"/>
                </a:solidFill>
              </a:rPr>
              <a:t> B/L High School</a:t>
            </a:r>
          </a:p>
          <a:p>
            <a:r>
              <a:rPr lang="en-US" sz="1800" dirty="0" err="1" smtClean="0">
                <a:solidFill>
                  <a:srgbClr val="002060"/>
                </a:solidFill>
              </a:rPr>
              <a:t>Gupshahar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Dakshin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Surma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Sylhet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685800" y="381000"/>
            <a:ext cx="2590800" cy="1066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Introduction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download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667" r="126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056312" cy="8048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0" y="4724400"/>
            <a:ext cx="9144000" cy="1905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 has done the sum.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overHalf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4900" y="508794"/>
            <a:ext cx="4972050" cy="5381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Line Callout 3 (Accent Bar) 4"/>
          <p:cNvSpPr/>
          <p:nvPr/>
        </p:nvSpPr>
        <p:spPr>
          <a:xfrm>
            <a:off x="838200" y="1981200"/>
            <a:ext cx="2438400" cy="2971800"/>
          </a:xfrm>
          <a:prstGeom prst="accentCallout3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Let’s </a:t>
            </a:r>
            <a:r>
              <a:rPr lang="en-US" sz="4000" dirty="0" smtClean="0"/>
              <a:t>see another example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1143000" y="762000"/>
            <a:ext cx="7010400" cy="167640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Use  the 6 fundamental rules and the  diagram of auxiliary verbs and try to change the </a:t>
            </a:r>
            <a:r>
              <a:rPr lang="en-US" sz="2000" smtClean="0"/>
              <a:t>following </a:t>
            </a:r>
            <a:r>
              <a:rPr lang="en-US" sz="2000" smtClean="0"/>
              <a:t>Pass</a:t>
            </a:r>
            <a:r>
              <a:rPr lang="en-US" sz="2000" smtClean="0"/>
              <a:t>ive </a:t>
            </a:r>
            <a:r>
              <a:rPr lang="en-US" sz="2000" dirty="0" smtClean="0"/>
              <a:t>voice into </a:t>
            </a:r>
            <a:r>
              <a:rPr lang="en-US" sz="2000" dirty="0" smtClean="0"/>
              <a:t>Act</a:t>
            </a:r>
            <a:r>
              <a:rPr lang="en-US" sz="2000" dirty="0" smtClean="0"/>
              <a:t>ive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5" name="Notched Right Arrow 4"/>
          <p:cNvSpPr/>
          <p:nvPr/>
        </p:nvSpPr>
        <p:spPr>
          <a:xfrm>
            <a:off x="1143000" y="3200400"/>
            <a:ext cx="7010400" cy="243840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Our country ought to be loved by 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download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792288" y="840461"/>
            <a:ext cx="5486400" cy="365942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056312" cy="8048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0" y="4724400"/>
            <a:ext cx="9144000" cy="19050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ought to love our country.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English-tudor-home-750x56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4" b="4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Punched Tape 5"/>
          <p:cNvSpPr/>
          <p:nvPr/>
        </p:nvSpPr>
        <p:spPr>
          <a:xfrm>
            <a:off x="2819400" y="5105400"/>
            <a:ext cx="3505200" cy="1338072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Home work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838200" y="762000"/>
            <a:ext cx="7467600" cy="12192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Change the following voice:</a:t>
            </a:r>
            <a:endParaRPr lang="en-US" sz="3200" dirty="0"/>
          </a:p>
        </p:txBody>
      </p:sp>
      <p:sp>
        <p:nvSpPr>
          <p:cNvPr id="6" name="Bevel 5"/>
          <p:cNvSpPr/>
          <p:nvPr/>
        </p:nvSpPr>
        <p:spPr>
          <a:xfrm>
            <a:off x="533400" y="2743200"/>
            <a:ext cx="7848600" cy="3733800"/>
          </a:xfrm>
          <a:prstGeom prst="beve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400" dirty="0" smtClean="0"/>
              <a:t>She is known to me</a:t>
            </a:r>
          </a:p>
          <a:p>
            <a:pPr marL="342900" indent="-342900" algn="ctr">
              <a:buAutoNum type="arabicPeriod"/>
            </a:pPr>
            <a:r>
              <a:rPr lang="en-US" sz="2400" dirty="0" smtClean="0"/>
              <a:t>She was very much loved by her teachers, parent and all.</a:t>
            </a:r>
          </a:p>
          <a:p>
            <a:pPr marL="342900" indent="-342900" algn="ctr">
              <a:buAutoNum type="arabicPeriod"/>
            </a:pPr>
            <a:r>
              <a:rPr lang="en-US" sz="2400" dirty="0" smtClean="0"/>
              <a:t>You were being called by </a:t>
            </a:r>
            <a:r>
              <a:rPr lang="en-US" sz="2400" dirty="0" err="1" smtClean="0"/>
              <a:t>Rahim</a:t>
            </a:r>
            <a:endParaRPr lang="en-US" sz="2400" dirty="0" smtClean="0"/>
          </a:p>
          <a:p>
            <a:pPr marL="342900" indent="-342900" algn="ctr">
              <a:buAutoNum type="arabicPeriod"/>
            </a:pPr>
            <a:r>
              <a:rPr lang="en-US" sz="2400" dirty="0" smtClean="0"/>
              <a:t>Mistakes are being made by you.</a:t>
            </a:r>
          </a:p>
          <a:p>
            <a:pPr marL="342900" indent="-342900" algn="ctr">
              <a:buAutoNum type="arabicPeriod"/>
            </a:pPr>
            <a:r>
              <a:rPr lang="en-US" sz="2400" dirty="0" smtClean="0"/>
              <a:t>A house is going to be built by us..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ownload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1143000"/>
            <a:ext cx="5638799" cy="4419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lowchart: Direct Access Storage 4"/>
          <p:cNvSpPr/>
          <p:nvPr/>
        </p:nvSpPr>
        <p:spPr>
          <a:xfrm>
            <a:off x="228600" y="2667000"/>
            <a:ext cx="3200400" cy="1295400"/>
          </a:xfrm>
          <a:prstGeom prst="flowChartMagneticDru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See you later. </a:t>
            </a:r>
            <a:r>
              <a:rPr lang="en-US" sz="2400" smtClean="0"/>
              <a:t>Bye</a:t>
            </a:r>
            <a:r>
              <a:rPr lang="en-US" smtClean="0"/>
              <a:t>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20200523_2311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4236" y="1143001"/>
            <a:ext cx="3789163" cy="4410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660033"/>
                </a:solidFill>
              </a:rPr>
              <a:t>Class: Nine</a:t>
            </a:r>
          </a:p>
          <a:p>
            <a:r>
              <a:rPr lang="en-US" sz="2000" b="1" dirty="0" smtClean="0">
                <a:solidFill>
                  <a:srgbClr val="660033"/>
                </a:solidFill>
              </a:rPr>
              <a:t>Subject: English Grammar and Composition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457200" y="381000"/>
            <a:ext cx="2971800" cy="129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and Subject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</a:rPr>
              <a:t>I eat rice.</a:t>
            </a:r>
            <a:endParaRPr lang="en-US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81000" y="1066800"/>
            <a:ext cx="8229600" cy="175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at the sentence and say how else can we express it: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may be –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“Rice is eaten by me.”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 I right ,Sir?</a:t>
            </a:r>
            <a:endParaRPr lang="en-US" dirty="0"/>
          </a:p>
        </p:txBody>
      </p:sp>
      <p:pic>
        <p:nvPicPr>
          <p:cNvPr id="4" name="Content Placeholder 3" descr="images (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362200"/>
            <a:ext cx="5181600" cy="3505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12191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438400"/>
          </a:xfrm>
        </p:spPr>
        <p:txBody>
          <a:bodyPr>
            <a:normAutofit/>
          </a:bodyPr>
          <a:lstStyle/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600200" y="1524000"/>
            <a:ext cx="60960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So, our today’s topic is:</a:t>
            </a:r>
            <a:endParaRPr lang="en-US" sz="4000" dirty="0"/>
          </a:p>
        </p:txBody>
      </p:sp>
      <p:sp>
        <p:nvSpPr>
          <p:cNvPr id="6" name="Explosion 2 5"/>
          <p:cNvSpPr/>
          <p:nvPr/>
        </p:nvSpPr>
        <p:spPr>
          <a:xfrm>
            <a:off x="1600200" y="3581400"/>
            <a:ext cx="6553200" cy="2590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Voice Change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>
            <a:noAutofit/>
          </a:bodyPr>
          <a:lstStyle/>
          <a:p>
            <a:pPr marL="514350" indent="-514350"/>
            <a:endParaRPr lang="en-US" sz="3600" dirty="0" smtClean="0">
              <a:solidFill>
                <a:srgbClr val="0070C0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143000" y="1219200"/>
            <a:ext cx="6400800" cy="106680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After the lesson the students will be able to-</a:t>
            </a:r>
            <a:endParaRPr lang="en-US" sz="2400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685800" y="2590800"/>
            <a:ext cx="7772400" cy="3048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r>
              <a:rPr lang="en-US" sz="2800" dirty="0" smtClean="0"/>
              <a:t>define Voice.</a:t>
            </a:r>
          </a:p>
          <a:p>
            <a:pPr algn="ctr"/>
            <a:r>
              <a:rPr lang="en-US" sz="2800" dirty="0" smtClean="0"/>
              <a:t>-classify it.</a:t>
            </a:r>
          </a:p>
          <a:p>
            <a:pPr algn="ctr"/>
            <a:r>
              <a:rPr lang="en-US" sz="2800" dirty="0" smtClean="0"/>
              <a:t>-describe the rules of changing.</a:t>
            </a:r>
          </a:p>
          <a:p>
            <a:pPr algn="ctr"/>
            <a:r>
              <a:rPr lang="en-US" sz="2800" dirty="0" smtClean="0"/>
              <a:t>-change passive voice into active.</a:t>
            </a:r>
          </a:p>
          <a:p>
            <a:pPr algn="ctr"/>
            <a:r>
              <a:rPr lang="en-US" sz="2800" dirty="0" smtClean="0"/>
              <a:t>-use the voices in their day to day life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44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 you know what voice is? And how many types?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downloa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820194"/>
            <a:ext cx="6324600" cy="23614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0070C0"/>
                </a:solidFill>
              </a:rPr>
              <a:t>Active Voice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0070C0"/>
                </a:solidFill>
              </a:rPr>
              <a:t>Passive Voice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3733800" y="3962400"/>
            <a:ext cx="1676400" cy="838200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Voice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838200" y="914400"/>
            <a:ext cx="7696200" cy="228600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 </a:t>
            </a:r>
            <a:r>
              <a:rPr lang="en-US" dirty="0" smtClean="0">
                <a:hlinkClick r:id="rId2" tooltip="Grammar"/>
              </a:rPr>
              <a:t>grammar</a:t>
            </a:r>
            <a:r>
              <a:rPr lang="en-US" dirty="0" smtClean="0"/>
              <a:t>, the </a:t>
            </a:r>
            <a:r>
              <a:rPr lang="en-US" b="1" dirty="0" smtClean="0"/>
              <a:t>voice</a:t>
            </a:r>
            <a:r>
              <a:rPr lang="en-US" dirty="0" smtClean="0"/>
              <a:t> of a verb describes the relationship between the action (or state) that the verb expresses and the participants identified by its </a:t>
            </a:r>
            <a:r>
              <a:rPr lang="en-US" dirty="0" smtClean="0">
                <a:hlinkClick r:id="rId3" tooltip="Verb argument"/>
              </a:rPr>
              <a:t>arguments</a:t>
            </a:r>
            <a:r>
              <a:rPr lang="en-US" dirty="0" smtClean="0"/>
              <a:t> (subject, object, etc.).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576</Words>
  <Application>Microsoft Office PowerPoint</Application>
  <PresentationFormat>On-screen Show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It may be – “Rice is eaten by me.” Am I right ,Sir?</vt:lpstr>
      <vt:lpstr>Slide 6</vt:lpstr>
      <vt:lpstr>Slide 7</vt:lpstr>
      <vt:lpstr>Do you know what voice is? And how many types?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FC</cp:lastModifiedBy>
  <cp:revision>69</cp:revision>
  <dcterms:created xsi:type="dcterms:W3CDTF">2006-08-16T00:00:00Z</dcterms:created>
  <dcterms:modified xsi:type="dcterms:W3CDTF">2021-07-12T13:12:09Z</dcterms:modified>
</cp:coreProperties>
</file>