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71" r:id="rId4"/>
    <p:sldId id="259" r:id="rId5"/>
    <p:sldId id="266" r:id="rId6"/>
    <p:sldId id="273" r:id="rId7"/>
    <p:sldId id="274" r:id="rId8"/>
    <p:sldId id="268" r:id="rId9"/>
    <p:sldId id="260" r:id="rId10"/>
    <p:sldId id="270" r:id="rId11"/>
    <p:sldId id="265" r:id="rId12"/>
    <p:sldId id="261" r:id="rId13"/>
    <p:sldId id="262" r:id="rId14"/>
    <p:sldId id="272" r:id="rId15"/>
    <p:sldId id="264" r:id="rId16"/>
    <p:sldId id="269"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16FF534-3B97-4FD7-84C9-087E3C73AC95}">
          <p14:sldIdLst>
            <p14:sldId id="257"/>
            <p14:sldId id="258"/>
            <p14:sldId id="271"/>
            <p14:sldId id="259"/>
            <p14:sldId id="266"/>
            <p14:sldId id="273"/>
            <p14:sldId id="274"/>
            <p14:sldId id="268"/>
            <p14:sldId id="260"/>
            <p14:sldId id="270"/>
            <p14:sldId id="265"/>
            <p14:sldId id="261"/>
            <p14:sldId id="262"/>
            <p14:sldId id="272"/>
            <p14:sldId id="264"/>
            <p14:sldId id="269"/>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DB3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showGuides="1">
      <p:cViewPr varScale="1">
        <p:scale>
          <a:sx n="67" d="100"/>
          <a:sy n="67" d="100"/>
        </p:scale>
        <p:origin x="5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4453A-1017-47CF-A763-83BE9A4EC724}" type="doc">
      <dgm:prSet loTypeId="urn:microsoft.com/office/officeart/2005/8/layout/venn2" loCatId="relationship" qsTypeId="urn:microsoft.com/office/officeart/2009/2/quickstyle/3d8" qsCatId="3D" csTypeId="urn:microsoft.com/office/officeart/2005/8/colors/colorful1" csCatId="colorful" phldr="1"/>
      <dgm:spPr/>
      <dgm:t>
        <a:bodyPr/>
        <a:lstStyle/>
        <a:p>
          <a:endParaRPr lang="en-US"/>
        </a:p>
      </dgm:t>
    </dgm:pt>
    <dgm:pt modelId="{6144ECC0-0F2A-4326-8026-FF1CCE0B5144}" type="pres">
      <dgm:prSet presAssocID="{1D24453A-1017-47CF-A763-83BE9A4EC724}" presName="Name0" presStyleCnt="0">
        <dgm:presLayoutVars>
          <dgm:chMax val="7"/>
          <dgm:resizeHandles val="exact"/>
        </dgm:presLayoutVars>
      </dgm:prSet>
      <dgm:spPr/>
    </dgm:pt>
  </dgm:ptLst>
  <dgm:cxnLst>
    <dgm:cxn modelId="{2193170B-6F2C-4877-9C0D-DEE1103E1EDA}" type="presOf" srcId="{1D24453A-1017-47CF-A763-83BE9A4EC724}" destId="{6144ECC0-0F2A-4326-8026-FF1CCE0B5144}" srcOrd="0"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A0D0EB-6FE7-46AF-88D2-539B182B809A}" type="doc">
      <dgm:prSet loTypeId="urn:microsoft.com/office/officeart/2005/8/layout/venn2" loCatId="relationship" qsTypeId="urn:microsoft.com/office/officeart/2005/8/quickstyle/simple1" qsCatId="simple" csTypeId="urn:microsoft.com/office/officeart/2005/8/colors/accent1_2" csCatId="accent1" phldr="0"/>
      <dgm:spPr/>
      <dgm:t>
        <a:bodyPr/>
        <a:lstStyle/>
        <a:p>
          <a:endParaRPr lang="en-US"/>
        </a:p>
      </dgm:t>
    </dgm:pt>
    <dgm:pt modelId="{8FA057D1-222D-4242-890D-AF3E14A0947A}">
      <dgm:prSet phldrT="[Text]" phldr="1"/>
      <dgm:spPr/>
      <dgm:t>
        <a:bodyPr/>
        <a:lstStyle/>
        <a:p>
          <a:endParaRPr lang="en-US"/>
        </a:p>
      </dgm:t>
    </dgm:pt>
    <dgm:pt modelId="{5B5BB8B7-EBDA-4AD9-9A4B-C149A2542EDE}" type="parTrans" cxnId="{DF159374-C9CC-475C-9000-DBEC816B08C9}">
      <dgm:prSet/>
      <dgm:spPr/>
      <dgm:t>
        <a:bodyPr/>
        <a:lstStyle/>
        <a:p>
          <a:endParaRPr lang="en-US"/>
        </a:p>
      </dgm:t>
    </dgm:pt>
    <dgm:pt modelId="{25F2618A-1C3A-4481-AF18-33284105F17F}" type="sibTrans" cxnId="{DF159374-C9CC-475C-9000-DBEC816B08C9}">
      <dgm:prSet/>
      <dgm:spPr/>
      <dgm:t>
        <a:bodyPr/>
        <a:lstStyle/>
        <a:p>
          <a:endParaRPr lang="en-US"/>
        </a:p>
      </dgm:t>
    </dgm:pt>
    <dgm:pt modelId="{E0B9BBC8-E96F-4726-9E6E-A06F3E8A1F30}">
      <dgm:prSet phldrT="[Text]" phldr="1"/>
      <dgm:spPr/>
      <dgm:t>
        <a:bodyPr/>
        <a:lstStyle/>
        <a:p>
          <a:endParaRPr lang="en-US"/>
        </a:p>
      </dgm:t>
    </dgm:pt>
    <dgm:pt modelId="{C99600EA-C838-4593-A204-8AE2805E0237}" type="parTrans" cxnId="{2C3A2490-C56B-4F80-B528-EA1DCAFA60D4}">
      <dgm:prSet/>
      <dgm:spPr/>
      <dgm:t>
        <a:bodyPr/>
        <a:lstStyle/>
        <a:p>
          <a:endParaRPr lang="en-US"/>
        </a:p>
      </dgm:t>
    </dgm:pt>
    <dgm:pt modelId="{0ACEC984-C5DA-4129-8EE9-0FFD52ACC05E}" type="sibTrans" cxnId="{2C3A2490-C56B-4F80-B528-EA1DCAFA60D4}">
      <dgm:prSet/>
      <dgm:spPr/>
      <dgm:t>
        <a:bodyPr/>
        <a:lstStyle/>
        <a:p>
          <a:endParaRPr lang="en-US"/>
        </a:p>
      </dgm:t>
    </dgm:pt>
    <dgm:pt modelId="{9203059A-21F8-4ED3-AF7F-C0512CBBE880}">
      <dgm:prSet phldrT="[Text]" phldr="1"/>
      <dgm:spPr/>
      <dgm:t>
        <a:bodyPr/>
        <a:lstStyle/>
        <a:p>
          <a:endParaRPr lang="en-US"/>
        </a:p>
      </dgm:t>
    </dgm:pt>
    <dgm:pt modelId="{B490C976-83BE-4760-A557-4E587102924F}" type="parTrans" cxnId="{73191FBA-2B31-4731-910B-61B62348CEBD}">
      <dgm:prSet/>
      <dgm:spPr/>
      <dgm:t>
        <a:bodyPr/>
        <a:lstStyle/>
        <a:p>
          <a:endParaRPr lang="en-US"/>
        </a:p>
      </dgm:t>
    </dgm:pt>
    <dgm:pt modelId="{4597D639-C13F-422C-85E6-0C48AE419EE1}" type="sibTrans" cxnId="{73191FBA-2B31-4731-910B-61B62348CEBD}">
      <dgm:prSet/>
      <dgm:spPr/>
      <dgm:t>
        <a:bodyPr/>
        <a:lstStyle/>
        <a:p>
          <a:endParaRPr lang="en-US"/>
        </a:p>
      </dgm:t>
    </dgm:pt>
    <dgm:pt modelId="{D9BA8A92-52CD-470B-8AF0-FACB1779F7BE}">
      <dgm:prSet phldrT="[Text]" phldr="1"/>
      <dgm:spPr/>
      <dgm:t>
        <a:bodyPr/>
        <a:lstStyle/>
        <a:p>
          <a:endParaRPr lang="en-US"/>
        </a:p>
      </dgm:t>
    </dgm:pt>
    <dgm:pt modelId="{EF9A2195-69A3-48F5-8C2F-B3B07D03EBC8}" type="parTrans" cxnId="{7BBEB173-0553-4C95-8413-6BB4A9F465A5}">
      <dgm:prSet/>
      <dgm:spPr/>
      <dgm:t>
        <a:bodyPr/>
        <a:lstStyle/>
        <a:p>
          <a:endParaRPr lang="en-US"/>
        </a:p>
      </dgm:t>
    </dgm:pt>
    <dgm:pt modelId="{2701E5A3-5ADB-4EDF-A7B7-6F882F257C8F}" type="sibTrans" cxnId="{7BBEB173-0553-4C95-8413-6BB4A9F465A5}">
      <dgm:prSet/>
      <dgm:spPr/>
      <dgm:t>
        <a:bodyPr/>
        <a:lstStyle/>
        <a:p>
          <a:endParaRPr lang="en-US"/>
        </a:p>
      </dgm:t>
    </dgm:pt>
    <dgm:pt modelId="{3F5162D6-106F-4123-8F2C-BC235FE90D79}" type="pres">
      <dgm:prSet presAssocID="{CCA0D0EB-6FE7-46AF-88D2-539B182B809A}" presName="Name0" presStyleCnt="0">
        <dgm:presLayoutVars>
          <dgm:chMax val="7"/>
          <dgm:resizeHandles val="exact"/>
        </dgm:presLayoutVars>
      </dgm:prSet>
      <dgm:spPr/>
    </dgm:pt>
    <dgm:pt modelId="{8AC2A9CC-99E6-479E-9CEE-CBEB8F2A2CC5}" type="pres">
      <dgm:prSet presAssocID="{CCA0D0EB-6FE7-46AF-88D2-539B182B809A}" presName="comp1" presStyleCnt="0"/>
      <dgm:spPr/>
    </dgm:pt>
    <dgm:pt modelId="{A08EEA45-B833-44CC-A81C-C94F29E9CEC0}" type="pres">
      <dgm:prSet presAssocID="{CCA0D0EB-6FE7-46AF-88D2-539B182B809A}" presName="circle1" presStyleLbl="node1" presStyleIdx="0" presStyleCnt="4"/>
      <dgm:spPr/>
    </dgm:pt>
    <dgm:pt modelId="{69F28923-831A-4320-8387-52D9B6A8FC3C}" type="pres">
      <dgm:prSet presAssocID="{CCA0D0EB-6FE7-46AF-88D2-539B182B809A}" presName="c1text" presStyleLbl="node1" presStyleIdx="0" presStyleCnt="4">
        <dgm:presLayoutVars>
          <dgm:bulletEnabled val="1"/>
        </dgm:presLayoutVars>
      </dgm:prSet>
      <dgm:spPr/>
    </dgm:pt>
    <dgm:pt modelId="{2A8FCEE0-6703-4CDC-8558-643599C6900A}" type="pres">
      <dgm:prSet presAssocID="{CCA0D0EB-6FE7-46AF-88D2-539B182B809A}" presName="comp2" presStyleCnt="0"/>
      <dgm:spPr/>
    </dgm:pt>
    <dgm:pt modelId="{4A839129-3733-40D2-9CE6-03BAFBBAD01E}" type="pres">
      <dgm:prSet presAssocID="{CCA0D0EB-6FE7-46AF-88D2-539B182B809A}" presName="circle2" presStyleLbl="node1" presStyleIdx="1" presStyleCnt="4"/>
      <dgm:spPr/>
    </dgm:pt>
    <dgm:pt modelId="{7335BDBB-874B-4D9D-BD37-E51CB0D45FCF}" type="pres">
      <dgm:prSet presAssocID="{CCA0D0EB-6FE7-46AF-88D2-539B182B809A}" presName="c2text" presStyleLbl="node1" presStyleIdx="1" presStyleCnt="4">
        <dgm:presLayoutVars>
          <dgm:bulletEnabled val="1"/>
        </dgm:presLayoutVars>
      </dgm:prSet>
      <dgm:spPr/>
    </dgm:pt>
    <dgm:pt modelId="{D4BE670F-01F5-44EF-8909-B8EE76D48A8E}" type="pres">
      <dgm:prSet presAssocID="{CCA0D0EB-6FE7-46AF-88D2-539B182B809A}" presName="comp3" presStyleCnt="0"/>
      <dgm:spPr/>
    </dgm:pt>
    <dgm:pt modelId="{338CA33D-349F-4B55-905F-E285E5D5A461}" type="pres">
      <dgm:prSet presAssocID="{CCA0D0EB-6FE7-46AF-88D2-539B182B809A}" presName="circle3" presStyleLbl="node1" presStyleIdx="2" presStyleCnt="4"/>
      <dgm:spPr/>
    </dgm:pt>
    <dgm:pt modelId="{85132D4B-DAC9-43B9-B165-D02CC75130FA}" type="pres">
      <dgm:prSet presAssocID="{CCA0D0EB-6FE7-46AF-88D2-539B182B809A}" presName="c3text" presStyleLbl="node1" presStyleIdx="2" presStyleCnt="4">
        <dgm:presLayoutVars>
          <dgm:bulletEnabled val="1"/>
        </dgm:presLayoutVars>
      </dgm:prSet>
      <dgm:spPr/>
    </dgm:pt>
    <dgm:pt modelId="{2F4AEA5E-42BA-4284-8A78-B9483F8C42D9}" type="pres">
      <dgm:prSet presAssocID="{CCA0D0EB-6FE7-46AF-88D2-539B182B809A}" presName="comp4" presStyleCnt="0"/>
      <dgm:spPr/>
    </dgm:pt>
    <dgm:pt modelId="{DBAF3F40-256C-4DC3-BFE2-253141F519CB}" type="pres">
      <dgm:prSet presAssocID="{CCA0D0EB-6FE7-46AF-88D2-539B182B809A}" presName="circle4" presStyleLbl="node1" presStyleIdx="3" presStyleCnt="4"/>
      <dgm:spPr/>
    </dgm:pt>
    <dgm:pt modelId="{44726F83-ACBF-4275-AF99-D8F303EBC214}" type="pres">
      <dgm:prSet presAssocID="{CCA0D0EB-6FE7-46AF-88D2-539B182B809A}" presName="c4text" presStyleLbl="node1" presStyleIdx="3" presStyleCnt="4">
        <dgm:presLayoutVars>
          <dgm:bulletEnabled val="1"/>
        </dgm:presLayoutVars>
      </dgm:prSet>
      <dgm:spPr/>
    </dgm:pt>
  </dgm:ptLst>
  <dgm:cxnLst>
    <dgm:cxn modelId="{692A4903-D141-412D-AB45-E8EA37E9502E}" type="presOf" srcId="{E0B9BBC8-E96F-4726-9E6E-A06F3E8A1F30}" destId="{7335BDBB-874B-4D9D-BD37-E51CB0D45FCF}" srcOrd="1" destOrd="0" presId="urn:microsoft.com/office/officeart/2005/8/layout/venn2"/>
    <dgm:cxn modelId="{25051807-4803-4A23-80EA-01F1E63110E4}" type="presOf" srcId="{8FA057D1-222D-4242-890D-AF3E14A0947A}" destId="{69F28923-831A-4320-8387-52D9B6A8FC3C}" srcOrd="1" destOrd="0" presId="urn:microsoft.com/office/officeart/2005/8/layout/venn2"/>
    <dgm:cxn modelId="{9F2DA50B-1823-40B8-BC2B-6555DDF016D5}" type="presOf" srcId="{8FA057D1-222D-4242-890D-AF3E14A0947A}" destId="{A08EEA45-B833-44CC-A81C-C94F29E9CEC0}" srcOrd="0" destOrd="0" presId="urn:microsoft.com/office/officeart/2005/8/layout/venn2"/>
    <dgm:cxn modelId="{B31A0136-8C2F-44C1-9F98-9FACEBB76D1C}" type="presOf" srcId="{D9BA8A92-52CD-470B-8AF0-FACB1779F7BE}" destId="{44726F83-ACBF-4275-AF99-D8F303EBC214}" srcOrd="1" destOrd="0" presId="urn:microsoft.com/office/officeart/2005/8/layout/venn2"/>
    <dgm:cxn modelId="{72830B72-0360-46B1-BD65-9B449FACE1FF}" type="presOf" srcId="{E0B9BBC8-E96F-4726-9E6E-A06F3E8A1F30}" destId="{4A839129-3733-40D2-9CE6-03BAFBBAD01E}" srcOrd="0" destOrd="0" presId="urn:microsoft.com/office/officeart/2005/8/layout/venn2"/>
    <dgm:cxn modelId="{40FC1573-33DB-4FED-AA0A-CCB68E627CD3}" type="presOf" srcId="{D9BA8A92-52CD-470B-8AF0-FACB1779F7BE}" destId="{DBAF3F40-256C-4DC3-BFE2-253141F519CB}" srcOrd="0" destOrd="0" presId="urn:microsoft.com/office/officeart/2005/8/layout/venn2"/>
    <dgm:cxn modelId="{7BBEB173-0553-4C95-8413-6BB4A9F465A5}" srcId="{CCA0D0EB-6FE7-46AF-88D2-539B182B809A}" destId="{D9BA8A92-52CD-470B-8AF0-FACB1779F7BE}" srcOrd="3" destOrd="0" parTransId="{EF9A2195-69A3-48F5-8C2F-B3B07D03EBC8}" sibTransId="{2701E5A3-5ADB-4EDF-A7B7-6F882F257C8F}"/>
    <dgm:cxn modelId="{DF159374-C9CC-475C-9000-DBEC816B08C9}" srcId="{CCA0D0EB-6FE7-46AF-88D2-539B182B809A}" destId="{8FA057D1-222D-4242-890D-AF3E14A0947A}" srcOrd="0" destOrd="0" parTransId="{5B5BB8B7-EBDA-4AD9-9A4B-C149A2542EDE}" sibTransId="{25F2618A-1C3A-4481-AF18-33284105F17F}"/>
    <dgm:cxn modelId="{2C3A2490-C56B-4F80-B528-EA1DCAFA60D4}" srcId="{CCA0D0EB-6FE7-46AF-88D2-539B182B809A}" destId="{E0B9BBC8-E96F-4726-9E6E-A06F3E8A1F30}" srcOrd="1" destOrd="0" parTransId="{C99600EA-C838-4593-A204-8AE2805E0237}" sibTransId="{0ACEC984-C5DA-4129-8EE9-0FFD52ACC05E}"/>
    <dgm:cxn modelId="{8D54E4A1-EAE4-4962-A5EF-753087375AA5}" type="presOf" srcId="{9203059A-21F8-4ED3-AF7F-C0512CBBE880}" destId="{85132D4B-DAC9-43B9-B165-D02CC75130FA}" srcOrd="1" destOrd="0" presId="urn:microsoft.com/office/officeart/2005/8/layout/venn2"/>
    <dgm:cxn modelId="{A9C7A7AF-9621-426B-A716-D75A80166974}" type="presOf" srcId="{CCA0D0EB-6FE7-46AF-88D2-539B182B809A}" destId="{3F5162D6-106F-4123-8F2C-BC235FE90D79}" srcOrd="0" destOrd="0" presId="urn:microsoft.com/office/officeart/2005/8/layout/venn2"/>
    <dgm:cxn modelId="{73191FBA-2B31-4731-910B-61B62348CEBD}" srcId="{CCA0D0EB-6FE7-46AF-88D2-539B182B809A}" destId="{9203059A-21F8-4ED3-AF7F-C0512CBBE880}" srcOrd="2" destOrd="0" parTransId="{B490C976-83BE-4760-A557-4E587102924F}" sibTransId="{4597D639-C13F-422C-85E6-0C48AE419EE1}"/>
    <dgm:cxn modelId="{C3F157D8-B457-404D-A81F-A26ACB775ABD}" type="presOf" srcId="{9203059A-21F8-4ED3-AF7F-C0512CBBE880}" destId="{338CA33D-349F-4B55-905F-E285E5D5A461}" srcOrd="0" destOrd="0" presId="urn:microsoft.com/office/officeart/2005/8/layout/venn2"/>
    <dgm:cxn modelId="{B73AD10C-5BC1-4EA6-B08A-17B8F7474E43}" type="presParOf" srcId="{3F5162D6-106F-4123-8F2C-BC235FE90D79}" destId="{8AC2A9CC-99E6-479E-9CEE-CBEB8F2A2CC5}" srcOrd="0" destOrd="0" presId="urn:microsoft.com/office/officeart/2005/8/layout/venn2"/>
    <dgm:cxn modelId="{73BA1B61-7280-47F4-BB13-421654841AD3}" type="presParOf" srcId="{8AC2A9CC-99E6-479E-9CEE-CBEB8F2A2CC5}" destId="{A08EEA45-B833-44CC-A81C-C94F29E9CEC0}" srcOrd="0" destOrd="0" presId="urn:microsoft.com/office/officeart/2005/8/layout/venn2"/>
    <dgm:cxn modelId="{E3E064B1-911A-4777-A94B-85AA1F0BD73E}" type="presParOf" srcId="{8AC2A9CC-99E6-479E-9CEE-CBEB8F2A2CC5}" destId="{69F28923-831A-4320-8387-52D9B6A8FC3C}" srcOrd="1" destOrd="0" presId="urn:microsoft.com/office/officeart/2005/8/layout/venn2"/>
    <dgm:cxn modelId="{ED479B70-34BC-44ED-8D05-54AE55F518D0}" type="presParOf" srcId="{3F5162D6-106F-4123-8F2C-BC235FE90D79}" destId="{2A8FCEE0-6703-4CDC-8558-643599C6900A}" srcOrd="1" destOrd="0" presId="urn:microsoft.com/office/officeart/2005/8/layout/venn2"/>
    <dgm:cxn modelId="{D2802070-67FB-4786-8E09-712238FBA5CD}" type="presParOf" srcId="{2A8FCEE0-6703-4CDC-8558-643599C6900A}" destId="{4A839129-3733-40D2-9CE6-03BAFBBAD01E}" srcOrd="0" destOrd="0" presId="urn:microsoft.com/office/officeart/2005/8/layout/venn2"/>
    <dgm:cxn modelId="{9F67F75F-9BA3-4D15-B489-9ADBEE4AF302}" type="presParOf" srcId="{2A8FCEE0-6703-4CDC-8558-643599C6900A}" destId="{7335BDBB-874B-4D9D-BD37-E51CB0D45FCF}" srcOrd="1" destOrd="0" presId="urn:microsoft.com/office/officeart/2005/8/layout/venn2"/>
    <dgm:cxn modelId="{70B2BA2B-2F13-4650-BC1B-AFCF11B40B30}" type="presParOf" srcId="{3F5162D6-106F-4123-8F2C-BC235FE90D79}" destId="{D4BE670F-01F5-44EF-8909-B8EE76D48A8E}" srcOrd="2" destOrd="0" presId="urn:microsoft.com/office/officeart/2005/8/layout/venn2"/>
    <dgm:cxn modelId="{C5A35230-37AC-4B19-AEE2-BEB6AE1FC7E4}" type="presParOf" srcId="{D4BE670F-01F5-44EF-8909-B8EE76D48A8E}" destId="{338CA33D-349F-4B55-905F-E285E5D5A461}" srcOrd="0" destOrd="0" presId="urn:microsoft.com/office/officeart/2005/8/layout/venn2"/>
    <dgm:cxn modelId="{39498AA3-8D61-402B-B664-D29A7A6B4DDC}" type="presParOf" srcId="{D4BE670F-01F5-44EF-8909-B8EE76D48A8E}" destId="{85132D4B-DAC9-43B9-B165-D02CC75130FA}" srcOrd="1" destOrd="0" presId="urn:microsoft.com/office/officeart/2005/8/layout/venn2"/>
    <dgm:cxn modelId="{6F0B9C97-8C10-4DF0-ACDC-442E970093C5}" type="presParOf" srcId="{3F5162D6-106F-4123-8F2C-BC235FE90D79}" destId="{2F4AEA5E-42BA-4284-8A78-B9483F8C42D9}" srcOrd="3" destOrd="0" presId="urn:microsoft.com/office/officeart/2005/8/layout/venn2"/>
    <dgm:cxn modelId="{26FB8C77-3CA5-421A-9726-955FE8D32D62}" type="presParOf" srcId="{2F4AEA5E-42BA-4284-8A78-B9483F8C42D9}" destId="{DBAF3F40-256C-4DC3-BFE2-253141F519CB}" srcOrd="0" destOrd="0" presId="urn:microsoft.com/office/officeart/2005/8/layout/venn2"/>
    <dgm:cxn modelId="{2B92B87E-2F04-4833-AF87-8A938827453A}" type="presParOf" srcId="{2F4AEA5E-42BA-4284-8A78-B9483F8C42D9}" destId="{44726F83-ACBF-4275-AF99-D8F303EBC214}"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F0673B-434C-409B-BAF3-5A2DBD4E0E5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D53DC7D8-1541-4DE5-BA52-284CAE80FD4E}">
      <dgm:prSet phldrT="[Text]" custT="1"/>
      <dgm:spPr>
        <a:pattFill prst="pct5">
          <a:fgClr>
            <a:schemeClr val="accent1">
              <a:hueOff val="0"/>
              <a:satOff val="0"/>
              <a:lumOff val="0"/>
            </a:schemeClr>
          </a:fgClr>
          <a:bgClr>
            <a:srgbClr val="0070C0"/>
          </a:bgClr>
        </a:pattFill>
      </dgm:spPr>
      <dgm:t>
        <a:bodyPr/>
        <a:lstStyle/>
        <a:p>
          <a:endParaRPr lang="en-US" sz="2400" dirty="0"/>
        </a:p>
        <a:p>
          <a:r>
            <a:rPr lang="bn-IN" sz="1800" dirty="0"/>
            <a:t>১৯৯১সালেরআদম</a:t>
          </a:r>
          <a:r>
            <a:rPr lang="en-US" sz="1800" dirty="0"/>
            <a:t> </a:t>
          </a:r>
          <a:r>
            <a:rPr lang="bn-IN" sz="1800" dirty="0"/>
            <a:t>শুমারি</a:t>
          </a:r>
          <a:r>
            <a:rPr lang="en-US" sz="1800" dirty="0"/>
            <a:t> </a:t>
          </a:r>
          <a:r>
            <a:rPr lang="bn-IN" sz="1800" dirty="0"/>
            <a:t>অনুযায়ী সাঁওতাল জনসংখ্যা দুইলক্ষে</a:t>
          </a:r>
          <a:r>
            <a:rPr lang="en-US" sz="1800" dirty="0"/>
            <a:t>র </a:t>
          </a:r>
          <a:r>
            <a:rPr lang="bn-IN" sz="1800" dirty="0"/>
            <a:t>বেশি। </a:t>
          </a:r>
          <a:endParaRPr lang="en-US" sz="1800" dirty="0"/>
        </a:p>
      </dgm:t>
    </dgm:pt>
    <dgm:pt modelId="{E9930FDD-DE93-4A66-B7C4-72ED92EF80E0}" type="parTrans" cxnId="{67557AE2-C129-4D8B-BAFE-D42A061466A0}">
      <dgm:prSet/>
      <dgm:spPr/>
      <dgm:t>
        <a:bodyPr/>
        <a:lstStyle/>
        <a:p>
          <a:endParaRPr lang="en-US"/>
        </a:p>
      </dgm:t>
    </dgm:pt>
    <dgm:pt modelId="{306D5C0B-B2F5-4321-B100-05728715DFDE}" type="sibTrans" cxnId="{67557AE2-C129-4D8B-BAFE-D42A061466A0}">
      <dgm:prSet/>
      <dgm:spPr/>
      <dgm:t>
        <a:bodyPr/>
        <a:lstStyle/>
        <a:p>
          <a:endParaRPr lang="en-US"/>
        </a:p>
      </dgm:t>
    </dgm:pt>
    <dgm:pt modelId="{CDE10F2D-9FDE-4FCF-94C2-34DAAA9E0A81}">
      <dgm:prSet phldrT="[Text]" custT="1"/>
      <dgm:spPr>
        <a:pattFill prst="pct5">
          <a:fgClr>
            <a:schemeClr val="accent1">
              <a:hueOff val="0"/>
              <a:satOff val="0"/>
              <a:lumOff val="0"/>
            </a:schemeClr>
          </a:fgClr>
          <a:bgClr>
            <a:schemeClr val="bg1"/>
          </a:bgClr>
        </a:pattFill>
      </dgm:spPr>
      <dgm:t>
        <a:bodyPr/>
        <a:lstStyle/>
        <a:p>
          <a:r>
            <a:rPr lang="bn-IN" sz="1800" dirty="0"/>
            <a:t>২০০১ সালের জরিপে এদের মোট সংখ্যা জানা যায় নি</a:t>
          </a:r>
          <a:r>
            <a:rPr lang="hi-IN" sz="1800" dirty="0"/>
            <a:t>।</a:t>
          </a:r>
          <a:endParaRPr lang="en-US" sz="1800" dirty="0"/>
        </a:p>
      </dgm:t>
    </dgm:pt>
    <dgm:pt modelId="{CB5F3209-A733-44B1-AEA3-B5AB78396213}" type="parTrans" cxnId="{63AEF1DF-6DDD-4CF2-827A-C2DBD4552A24}">
      <dgm:prSet/>
      <dgm:spPr/>
      <dgm:t>
        <a:bodyPr/>
        <a:lstStyle/>
        <a:p>
          <a:endParaRPr lang="en-US"/>
        </a:p>
      </dgm:t>
    </dgm:pt>
    <dgm:pt modelId="{784D937E-CD23-4A37-8AFD-A577882CA542}" type="sibTrans" cxnId="{63AEF1DF-6DDD-4CF2-827A-C2DBD4552A24}">
      <dgm:prSet/>
      <dgm:spPr/>
      <dgm:t>
        <a:bodyPr/>
        <a:lstStyle/>
        <a:p>
          <a:endParaRPr lang="en-US"/>
        </a:p>
      </dgm:t>
    </dgm:pt>
    <dgm:pt modelId="{9E9301D2-6997-4893-AD51-598FCF5F8E67}">
      <dgm:prSet custT="1"/>
      <dgm:spPr>
        <a:solidFill>
          <a:schemeClr val="accent3">
            <a:lumMod val="75000"/>
          </a:schemeClr>
        </a:solidFill>
      </dgm:spPr>
      <dgm:t>
        <a:bodyPr/>
        <a:lstStyle/>
        <a:p>
          <a:endParaRPr lang="en-US" sz="2000" dirty="0"/>
        </a:p>
        <a:p>
          <a:endParaRPr lang="en-US" sz="2000" dirty="0"/>
        </a:p>
        <a:p>
          <a:r>
            <a:rPr lang="bn-IN" sz="1800" dirty="0"/>
            <a:t>আশির দশকে খ্রিস্টান মিশনারিদের গৃহীত হিসাব</a:t>
          </a:r>
          <a:r>
            <a:rPr lang="en-US" sz="1800" dirty="0"/>
            <a:t> </a:t>
          </a:r>
          <a:r>
            <a:rPr lang="bn-IN" sz="1800" dirty="0"/>
            <a:t>অনুযায়ী উত্তরবঙ্গে সাঁওতাল জনসংখ্যা লক্ষাধিক</a:t>
          </a:r>
          <a:r>
            <a:rPr lang="bn-IN" sz="900" dirty="0"/>
            <a:t>। </a:t>
          </a:r>
          <a:endParaRPr lang="en-US" sz="900" dirty="0"/>
        </a:p>
      </dgm:t>
    </dgm:pt>
    <dgm:pt modelId="{FC3BC9D3-2909-4815-A088-A45D48BE650B}" type="parTrans" cxnId="{82002319-21F0-461A-A720-91FB77953B47}">
      <dgm:prSet/>
      <dgm:spPr/>
      <dgm:t>
        <a:bodyPr/>
        <a:lstStyle/>
        <a:p>
          <a:endParaRPr lang="en-US"/>
        </a:p>
      </dgm:t>
    </dgm:pt>
    <dgm:pt modelId="{48FCCFDD-BE1F-4A2A-9ED1-18352A786F7D}" type="sibTrans" cxnId="{82002319-21F0-461A-A720-91FB77953B47}">
      <dgm:prSet/>
      <dgm:spPr/>
      <dgm:t>
        <a:bodyPr/>
        <a:lstStyle/>
        <a:p>
          <a:endParaRPr lang="en-US"/>
        </a:p>
      </dgm:t>
    </dgm:pt>
    <dgm:pt modelId="{D2BA0070-F2EC-42DB-8EE3-149EB0747E46}">
      <dgm:prSet custT="1"/>
      <dgm:spPr>
        <a:solidFill>
          <a:schemeClr val="bg2"/>
        </a:solidFill>
      </dgm:spPr>
      <dgm:t>
        <a:bodyPr/>
        <a:lstStyle/>
        <a:p>
          <a:r>
            <a:rPr lang="bn-IN" sz="1800" dirty="0"/>
            <a:t>দেশ বিভাগের পর লোকগণনার সময় সাঁওতালদের স্বতন্ত্র জাতি হিসেবে গণ্য না করার</a:t>
          </a:r>
          <a:r>
            <a:rPr lang="en-US" sz="1800" dirty="0"/>
            <a:t> </a:t>
          </a:r>
          <a:r>
            <a:rPr lang="bn-IN" sz="1800" dirty="0"/>
            <a:t>ফলে বহুদিন তাদের সঠিক সংখ্যা</a:t>
          </a:r>
          <a:r>
            <a:rPr lang="en-US" sz="1800" dirty="0"/>
            <a:t> </a:t>
          </a:r>
          <a:r>
            <a:rPr lang="bn-IN" sz="1800" dirty="0"/>
            <a:t>নির্ধারণ করা</a:t>
          </a:r>
          <a:r>
            <a:rPr lang="en-US" sz="1800" dirty="0"/>
            <a:t> </a:t>
          </a:r>
          <a:r>
            <a:rPr lang="bn-IN" sz="1800" dirty="0"/>
            <a:t>যায় নি। </a:t>
          </a:r>
          <a:endParaRPr lang="en-US" sz="1800" dirty="0"/>
        </a:p>
      </dgm:t>
    </dgm:pt>
    <dgm:pt modelId="{0C4F1E19-792C-4411-A698-9AD3FEBBC204}" type="parTrans" cxnId="{DF452EFD-9B54-489A-9A0A-DED7F8552967}">
      <dgm:prSet/>
      <dgm:spPr/>
      <dgm:t>
        <a:bodyPr/>
        <a:lstStyle/>
        <a:p>
          <a:endParaRPr lang="en-US"/>
        </a:p>
      </dgm:t>
    </dgm:pt>
    <dgm:pt modelId="{63A4E0BA-D595-45A1-B99D-553678AFBB49}" type="sibTrans" cxnId="{DF452EFD-9B54-489A-9A0A-DED7F8552967}">
      <dgm:prSet/>
      <dgm:spPr/>
      <dgm:t>
        <a:bodyPr/>
        <a:lstStyle/>
        <a:p>
          <a:endParaRPr lang="en-US"/>
        </a:p>
      </dgm:t>
    </dgm:pt>
    <dgm:pt modelId="{1CA92D2D-5835-4A4C-9CE6-27BC4C64FADE}">
      <dgm:prSet custT="1"/>
      <dgm:spPr>
        <a:solidFill>
          <a:srgbClr val="C00000"/>
        </a:solidFill>
      </dgm:spPr>
      <dgm:t>
        <a:bodyPr/>
        <a:lstStyle/>
        <a:p>
          <a:r>
            <a:rPr lang="bn-IN" sz="1800" dirty="0"/>
            <a:t>১৯৪১ সালের জরিপ অনুযায়ী বর্তমান বাংলাদেশ এলাকায় সাঁওতালদের সংখ্যা প্রায় আট লক্ষ। </a:t>
          </a:r>
          <a:endParaRPr lang="en-US" sz="1800" dirty="0"/>
        </a:p>
      </dgm:t>
    </dgm:pt>
    <dgm:pt modelId="{23FD6D27-58C9-4933-A46C-66FE43861241}" type="parTrans" cxnId="{1919DDB3-87BF-422F-9EC1-7113A813F617}">
      <dgm:prSet/>
      <dgm:spPr/>
      <dgm:t>
        <a:bodyPr/>
        <a:lstStyle/>
        <a:p>
          <a:endParaRPr lang="en-US"/>
        </a:p>
      </dgm:t>
    </dgm:pt>
    <dgm:pt modelId="{99439566-5F92-4025-897F-24A55EE7E47F}" type="sibTrans" cxnId="{1919DDB3-87BF-422F-9EC1-7113A813F617}">
      <dgm:prSet/>
      <dgm:spPr/>
      <dgm:t>
        <a:bodyPr/>
        <a:lstStyle/>
        <a:p>
          <a:endParaRPr lang="en-US"/>
        </a:p>
      </dgm:t>
    </dgm:pt>
    <dgm:pt modelId="{7BFAA20B-96FB-4E21-BDCF-0A788BB0B006}" type="pres">
      <dgm:prSet presAssocID="{7DF0673B-434C-409B-BAF3-5A2DBD4E0E58}" presName="Name0" presStyleCnt="0">
        <dgm:presLayoutVars>
          <dgm:chMax val="7"/>
          <dgm:resizeHandles val="exact"/>
        </dgm:presLayoutVars>
      </dgm:prSet>
      <dgm:spPr/>
    </dgm:pt>
    <dgm:pt modelId="{3CDFDE12-8675-4DC6-9E2D-C40B7A380B1E}" type="pres">
      <dgm:prSet presAssocID="{7DF0673B-434C-409B-BAF3-5A2DBD4E0E58}" presName="comp1" presStyleCnt="0"/>
      <dgm:spPr/>
    </dgm:pt>
    <dgm:pt modelId="{1F679E3F-A340-48F1-83C0-E874AA7FA185}" type="pres">
      <dgm:prSet presAssocID="{7DF0673B-434C-409B-BAF3-5A2DBD4E0E58}" presName="circle1" presStyleLbl="node1" presStyleIdx="0" presStyleCnt="5" custScaleX="180342" custLinFactNeighborX="-4316" custLinFactNeighborY="7695"/>
      <dgm:spPr/>
    </dgm:pt>
    <dgm:pt modelId="{BEC52D3D-5011-4953-A5D6-616592375A64}" type="pres">
      <dgm:prSet presAssocID="{7DF0673B-434C-409B-BAF3-5A2DBD4E0E58}" presName="c1text" presStyleLbl="node1" presStyleIdx="0" presStyleCnt="5">
        <dgm:presLayoutVars>
          <dgm:bulletEnabled val="1"/>
        </dgm:presLayoutVars>
      </dgm:prSet>
      <dgm:spPr/>
    </dgm:pt>
    <dgm:pt modelId="{5F065D29-C3A0-4609-93F4-44A976DA9EDF}" type="pres">
      <dgm:prSet presAssocID="{7DF0673B-434C-409B-BAF3-5A2DBD4E0E58}" presName="comp2" presStyleCnt="0"/>
      <dgm:spPr/>
    </dgm:pt>
    <dgm:pt modelId="{1BD5D9D5-D518-404D-A5AC-E7C480C612B2}" type="pres">
      <dgm:prSet presAssocID="{7DF0673B-434C-409B-BAF3-5A2DBD4E0E58}" presName="circle2" presStyleLbl="node1" presStyleIdx="1" presStyleCnt="5" custScaleX="173454" custScaleY="99220"/>
      <dgm:spPr/>
    </dgm:pt>
    <dgm:pt modelId="{CC22AE62-AC1C-4347-912E-4077D4098FB6}" type="pres">
      <dgm:prSet presAssocID="{7DF0673B-434C-409B-BAF3-5A2DBD4E0E58}" presName="c2text" presStyleLbl="node1" presStyleIdx="1" presStyleCnt="5">
        <dgm:presLayoutVars>
          <dgm:bulletEnabled val="1"/>
        </dgm:presLayoutVars>
      </dgm:prSet>
      <dgm:spPr/>
    </dgm:pt>
    <dgm:pt modelId="{29629A87-B6AE-40F1-9C2F-C7BFD386BC38}" type="pres">
      <dgm:prSet presAssocID="{7DF0673B-434C-409B-BAF3-5A2DBD4E0E58}" presName="comp3" presStyleCnt="0"/>
      <dgm:spPr/>
    </dgm:pt>
    <dgm:pt modelId="{B1D1A737-A00F-4B7F-874D-F23C2089741D}" type="pres">
      <dgm:prSet presAssocID="{7DF0673B-434C-409B-BAF3-5A2DBD4E0E58}" presName="circle3" presStyleLbl="node1" presStyleIdx="2" presStyleCnt="5" custScaleX="145394" custScaleY="80149" custLinFactNeighborX="-574" custLinFactNeighborY="-3037"/>
      <dgm:spPr/>
    </dgm:pt>
    <dgm:pt modelId="{3C8CF3E5-DF14-4289-922B-1269D96D4601}" type="pres">
      <dgm:prSet presAssocID="{7DF0673B-434C-409B-BAF3-5A2DBD4E0E58}" presName="c3text" presStyleLbl="node1" presStyleIdx="2" presStyleCnt="5">
        <dgm:presLayoutVars>
          <dgm:bulletEnabled val="1"/>
        </dgm:presLayoutVars>
      </dgm:prSet>
      <dgm:spPr/>
    </dgm:pt>
    <dgm:pt modelId="{B4ABFF7E-1704-40AC-9DEC-55CC1F25B946}" type="pres">
      <dgm:prSet presAssocID="{7DF0673B-434C-409B-BAF3-5A2DBD4E0E58}" presName="comp4" presStyleCnt="0"/>
      <dgm:spPr/>
    </dgm:pt>
    <dgm:pt modelId="{A0B5CF40-D6E6-473E-8FAC-2B9A1FD657E8}" type="pres">
      <dgm:prSet presAssocID="{7DF0673B-434C-409B-BAF3-5A2DBD4E0E58}" presName="circle4" presStyleLbl="node1" presStyleIdx="3" presStyleCnt="5" custScaleX="155241" custScaleY="66484"/>
      <dgm:spPr/>
    </dgm:pt>
    <dgm:pt modelId="{27AE9B3E-19F0-44E4-8CF6-1FD86C98D416}" type="pres">
      <dgm:prSet presAssocID="{7DF0673B-434C-409B-BAF3-5A2DBD4E0E58}" presName="c4text" presStyleLbl="node1" presStyleIdx="3" presStyleCnt="5">
        <dgm:presLayoutVars>
          <dgm:bulletEnabled val="1"/>
        </dgm:presLayoutVars>
      </dgm:prSet>
      <dgm:spPr/>
    </dgm:pt>
    <dgm:pt modelId="{9A3FECCE-E885-4896-87BD-90CA62374B1E}" type="pres">
      <dgm:prSet presAssocID="{7DF0673B-434C-409B-BAF3-5A2DBD4E0E58}" presName="comp5" presStyleCnt="0"/>
      <dgm:spPr/>
    </dgm:pt>
    <dgm:pt modelId="{123E6E2E-489E-4626-9F1C-021AD14F42FA}" type="pres">
      <dgm:prSet presAssocID="{7DF0673B-434C-409B-BAF3-5A2DBD4E0E58}" presName="circle5" presStyleLbl="node1" presStyleIdx="4" presStyleCnt="5" custScaleX="166325" custScaleY="30352" custLinFactNeighborX="-4518" custLinFactNeighborY="-2595"/>
      <dgm:spPr/>
    </dgm:pt>
    <dgm:pt modelId="{E7B7ECB4-D8FA-4B97-BEE7-54B97A9B4AA5}" type="pres">
      <dgm:prSet presAssocID="{7DF0673B-434C-409B-BAF3-5A2DBD4E0E58}" presName="c5text" presStyleLbl="node1" presStyleIdx="4" presStyleCnt="5">
        <dgm:presLayoutVars>
          <dgm:bulletEnabled val="1"/>
        </dgm:presLayoutVars>
      </dgm:prSet>
      <dgm:spPr/>
    </dgm:pt>
  </dgm:ptLst>
  <dgm:cxnLst>
    <dgm:cxn modelId="{E9D9B203-6E2B-4765-B0CF-25A902EE8158}" type="presOf" srcId="{7DF0673B-434C-409B-BAF3-5A2DBD4E0E58}" destId="{7BFAA20B-96FB-4E21-BDCF-0A788BB0B006}" srcOrd="0" destOrd="0" presId="urn:microsoft.com/office/officeart/2005/8/layout/venn2"/>
    <dgm:cxn modelId="{DCC16C07-D095-4A0A-80C9-F92596A44B9A}" type="presOf" srcId="{D2BA0070-F2EC-42DB-8EE3-149EB0747E46}" destId="{CC22AE62-AC1C-4347-912E-4077D4098FB6}" srcOrd="1" destOrd="0" presId="urn:microsoft.com/office/officeart/2005/8/layout/venn2"/>
    <dgm:cxn modelId="{82002319-21F0-461A-A720-91FB77953B47}" srcId="{7DF0673B-434C-409B-BAF3-5A2DBD4E0E58}" destId="{9E9301D2-6997-4893-AD51-598FCF5F8E67}" srcOrd="2" destOrd="0" parTransId="{FC3BC9D3-2909-4815-A088-A45D48BE650B}" sibTransId="{48FCCFDD-BE1F-4A2A-9ED1-18352A786F7D}"/>
    <dgm:cxn modelId="{6464A123-710B-480B-B410-A8FEA259D17E}" type="presOf" srcId="{D53DC7D8-1541-4DE5-BA52-284CAE80FD4E}" destId="{A0B5CF40-D6E6-473E-8FAC-2B9A1FD657E8}" srcOrd="0" destOrd="0" presId="urn:microsoft.com/office/officeart/2005/8/layout/venn2"/>
    <dgm:cxn modelId="{5A818C3C-8806-403E-A897-6973B75CF3F1}" type="presOf" srcId="{CDE10F2D-9FDE-4FCF-94C2-34DAAA9E0A81}" destId="{E7B7ECB4-D8FA-4B97-BEE7-54B97A9B4AA5}" srcOrd="1" destOrd="0" presId="urn:microsoft.com/office/officeart/2005/8/layout/venn2"/>
    <dgm:cxn modelId="{D4331884-F5A3-483F-8BE5-FBC9460DB66F}" type="presOf" srcId="{1CA92D2D-5835-4A4C-9CE6-27BC4C64FADE}" destId="{BEC52D3D-5011-4953-A5D6-616592375A64}" srcOrd="1" destOrd="0" presId="urn:microsoft.com/office/officeart/2005/8/layout/venn2"/>
    <dgm:cxn modelId="{55DD1297-3016-4197-97DC-1D6B3BA18EEF}" type="presOf" srcId="{D53DC7D8-1541-4DE5-BA52-284CAE80FD4E}" destId="{27AE9B3E-19F0-44E4-8CF6-1FD86C98D416}" srcOrd="1" destOrd="0" presId="urn:microsoft.com/office/officeart/2005/8/layout/venn2"/>
    <dgm:cxn modelId="{5354329B-E091-4751-A2BA-CBCFC0A47C3B}" type="presOf" srcId="{9E9301D2-6997-4893-AD51-598FCF5F8E67}" destId="{3C8CF3E5-DF14-4289-922B-1269D96D4601}" srcOrd="1" destOrd="0" presId="urn:microsoft.com/office/officeart/2005/8/layout/venn2"/>
    <dgm:cxn modelId="{143A879E-83A9-4329-8226-A9508C1FA9AC}" type="presOf" srcId="{1CA92D2D-5835-4A4C-9CE6-27BC4C64FADE}" destId="{1F679E3F-A340-48F1-83C0-E874AA7FA185}" srcOrd="0" destOrd="0" presId="urn:microsoft.com/office/officeart/2005/8/layout/venn2"/>
    <dgm:cxn modelId="{0C21359F-08EB-41F2-8691-E69E5DEC4974}" type="presOf" srcId="{CDE10F2D-9FDE-4FCF-94C2-34DAAA9E0A81}" destId="{123E6E2E-489E-4626-9F1C-021AD14F42FA}" srcOrd="0" destOrd="0" presId="urn:microsoft.com/office/officeart/2005/8/layout/venn2"/>
    <dgm:cxn modelId="{78A035A2-D1A5-4CF6-8F4E-997759D0F001}" type="presOf" srcId="{9E9301D2-6997-4893-AD51-598FCF5F8E67}" destId="{B1D1A737-A00F-4B7F-874D-F23C2089741D}" srcOrd="0" destOrd="0" presId="urn:microsoft.com/office/officeart/2005/8/layout/venn2"/>
    <dgm:cxn modelId="{AB2DC3AA-8754-4A5B-B285-73EE1436A60E}" type="presOf" srcId="{D2BA0070-F2EC-42DB-8EE3-149EB0747E46}" destId="{1BD5D9D5-D518-404D-A5AC-E7C480C612B2}" srcOrd="0" destOrd="0" presId="urn:microsoft.com/office/officeart/2005/8/layout/venn2"/>
    <dgm:cxn modelId="{1919DDB3-87BF-422F-9EC1-7113A813F617}" srcId="{7DF0673B-434C-409B-BAF3-5A2DBD4E0E58}" destId="{1CA92D2D-5835-4A4C-9CE6-27BC4C64FADE}" srcOrd="0" destOrd="0" parTransId="{23FD6D27-58C9-4933-A46C-66FE43861241}" sibTransId="{99439566-5F92-4025-897F-24A55EE7E47F}"/>
    <dgm:cxn modelId="{63AEF1DF-6DDD-4CF2-827A-C2DBD4552A24}" srcId="{7DF0673B-434C-409B-BAF3-5A2DBD4E0E58}" destId="{CDE10F2D-9FDE-4FCF-94C2-34DAAA9E0A81}" srcOrd="4" destOrd="0" parTransId="{CB5F3209-A733-44B1-AEA3-B5AB78396213}" sibTransId="{784D937E-CD23-4A37-8AFD-A577882CA542}"/>
    <dgm:cxn modelId="{67557AE2-C129-4D8B-BAFE-D42A061466A0}" srcId="{7DF0673B-434C-409B-BAF3-5A2DBD4E0E58}" destId="{D53DC7D8-1541-4DE5-BA52-284CAE80FD4E}" srcOrd="3" destOrd="0" parTransId="{E9930FDD-DE93-4A66-B7C4-72ED92EF80E0}" sibTransId="{306D5C0B-B2F5-4321-B100-05728715DFDE}"/>
    <dgm:cxn modelId="{DF452EFD-9B54-489A-9A0A-DED7F8552967}" srcId="{7DF0673B-434C-409B-BAF3-5A2DBD4E0E58}" destId="{D2BA0070-F2EC-42DB-8EE3-149EB0747E46}" srcOrd="1" destOrd="0" parTransId="{0C4F1E19-792C-4411-A698-9AD3FEBBC204}" sibTransId="{63A4E0BA-D595-45A1-B99D-553678AFBB49}"/>
    <dgm:cxn modelId="{A898E6E5-07CA-4900-B376-A39C0C2EB28E}" type="presParOf" srcId="{7BFAA20B-96FB-4E21-BDCF-0A788BB0B006}" destId="{3CDFDE12-8675-4DC6-9E2D-C40B7A380B1E}" srcOrd="0" destOrd="0" presId="urn:microsoft.com/office/officeart/2005/8/layout/venn2"/>
    <dgm:cxn modelId="{A808DB86-F941-4AB2-8318-14ABBCAAEE8D}" type="presParOf" srcId="{3CDFDE12-8675-4DC6-9E2D-C40B7A380B1E}" destId="{1F679E3F-A340-48F1-83C0-E874AA7FA185}" srcOrd="0" destOrd="0" presId="urn:microsoft.com/office/officeart/2005/8/layout/venn2"/>
    <dgm:cxn modelId="{B22D7157-B5B1-4816-8199-156B754C0C67}" type="presParOf" srcId="{3CDFDE12-8675-4DC6-9E2D-C40B7A380B1E}" destId="{BEC52D3D-5011-4953-A5D6-616592375A64}" srcOrd="1" destOrd="0" presId="urn:microsoft.com/office/officeart/2005/8/layout/venn2"/>
    <dgm:cxn modelId="{AD9480F0-FE16-43FC-91D5-42E171BBEE83}" type="presParOf" srcId="{7BFAA20B-96FB-4E21-BDCF-0A788BB0B006}" destId="{5F065D29-C3A0-4609-93F4-44A976DA9EDF}" srcOrd="1" destOrd="0" presId="urn:microsoft.com/office/officeart/2005/8/layout/venn2"/>
    <dgm:cxn modelId="{821EDAF4-3FCE-4939-AE06-640697D0350C}" type="presParOf" srcId="{5F065D29-C3A0-4609-93F4-44A976DA9EDF}" destId="{1BD5D9D5-D518-404D-A5AC-E7C480C612B2}" srcOrd="0" destOrd="0" presId="urn:microsoft.com/office/officeart/2005/8/layout/venn2"/>
    <dgm:cxn modelId="{3B00F59F-CBC5-4A66-8B22-B73124E75971}" type="presParOf" srcId="{5F065D29-C3A0-4609-93F4-44A976DA9EDF}" destId="{CC22AE62-AC1C-4347-912E-4077D4098FB6}" srcOrd="1" destOrd="0" presId="urn:microsoft.com/office/officeart/2005/8/layout/venn2"/>
    <dgm:cxn modelId="{96BDE887-4733-4287-B78D-4D7233F4239C}" type="presParOf" srcId="{7BFAA20B-96FB-4E21-BDCF-0A788BB0B006}" destId="{29629A87-B6AE-40F1-9C2F-C7BFD386BC38}" srcOrd="2" destOrd="0" presId="urn:microsoft.com/office/officeart/2005/8/layout/venn2"/>
    <dgm:cxn modelId="{AE09A164-FDE1-472F-829A-18678F5E4C6B}" type="presParOf" srcId="{29629A87-B6AE-40F1-9C2F-C7BFD386BC38}" destId="{B1D1A737-A00F-4B7F-874D-F23C2089741D}" srcOrd="0" destOrd="0" presId="urn:microsoft.com/office/officeart/2005/8/layout/venn2"/>
    <dgm:cxn modelId="{BC49BD0C-D16E-4EC5-A243-EF63B28642D8}" type="presParOf" srcId="{29629A87-B6AE-40F1-9C2F-C7BFD386BC38}" destId="{3C8CF3E5-DF14-4289-922B-1269D96D4601}" srcOrd="1" destOrd="0" presId="urn:microsoft.com/office/officeart/2005/8/layout/venn2"/>
    <dgm:cxn modelId="{BAC71C0D-6A2B-4B6D-BAF8-0CECBFAA527F}" type="presParOf" srcId="{7BFAA20B-96FB-4E21-BDCF-0A788BB0B006}" destId="{B4ABFF7E-1704-40AC-9DEC-55CC1F25B946}" srcOrd="3" destOrd="0" presId="urn:microsoft.com/office/officeart/2005/8/layout/venn2"/>
    <dgm:cxn modelId="{6A9C7B9C-1AE4-4D89-B85B-662FE57DDE08}" type="presParOf" srcId="{B4ABFF7E-1704-40AC-9DEC-55CC1F25B946}" destId="{A0B5CF40-D6E6-473E-8FAC-2B9A1FD657E8}" srcOrd="0" destOrd="0" presId="urn:microsoft.com/office/officeart/2005/8/layout/venn2"/>
    <dgm:cxn modelId="{F58015D5-4B8A-4696-973C-F6E18336BA5D}" type="presParOf" srcId="{B4ABFF7E-1704-40AC-9DEC-55CC1F25B946}" destId="{27AE9B3E-19F0-44E4-8CF6-1FD86C98D416}" srcOrd="1" destOrd="0" presId="urn:microsoft.com/office/officeart/2005/8/layout/venn2"/>
    <dgm:cxn modelId="{AF1562F0-DE60-4ECF-AE4E-DCE62AB5ED02}" type="presParOf" srcId="{7BFAA20B-96FB-4E21-BDCF-0A788BB0B006}" destId="{9A3FECCE-E885-4896-87BD-90CA62374B1E}" srcOrd="4" destOrd="0" presId="urn:microsoft.com/office/officeart/2005/8/layout/venn2"/>
    <dgm:cxn modelId="{C71B4D23-4024-4FE1-9AD9-DB66F15E61D6}" type="presParOf" srcId="{9A3FECCE-E885-4896-87BD-90CA62374B1E}" destId="{123E6E2E-489E-4626-9F1C-021AD14F42FA}" srcOrd="0" destOrd="0" presId="urn:microsoft.com/office/officeart/2005/8/layout/venn2"/>
    <dgm:cxn modelId="{1BB46CA3-8639-43FF-9734-4FBAF9202AEF}" type="presParOf" srcId="{9A3FECCE-E885-4896-87BD-90CA62374B1E}" destId="{E7B7ECB4-D8FA-4B97-BEE7-54B97A9B4AA5}" srcOrd="1" destOrd="0" presId="urn:microsoft.com/office/officeart/2005/8/layout/ven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12E7B7-FA8B-47C4-A41B-FF05A16996F9}" type="doc">
      <dgm:prSet loTypeId="urn:microsoft.com/office/officeart/2005/8/layout/funnel1" loCatId="process" qsTypeId="urn:microsoft.com/office/officeart/2005/8/quickstyle/simple2" qsCatId="simple" csTypeId="urn:microsoft.com/office/officeart/2005/8/colors/accent0_3" csCatId="mainScheme" phldr="1"/>
      <dgm:spPr/>
      <dgm:t>
        <a:bodyPr/>
        <a:lstStyle/>
        <a:p>
          <a:endParaRPr lang="en-US"/>
        </a:p>
      </dgm:t>
    </dgm:pt>
    <dgm:pt modelId="{8287A5F2-EC48-45C8-9685-0E8FA56B4598}">
      <dgm:prSet/>
      <dgm:spPr>
        <a:pattFill prst="pct5">
          <a:fgClr>
            <a:schemeClr val="dk2">
              <a:hueOff val="0"/>
              <a:satOff val="0"/>
              <a:lumOff val="0"/>
            </a:schemeClr>
          </a:fgClr>
          <a:bgClr>
            <a:schemeClr val="bg1"/>
          </a:bgClr>
        </a:pattFill>
      </dgm:spPr>
      <dgm:t>
        <a:bodyPr/>
        <a:lstStyle/>
        <a:p>
          <a:endParaRPr lang="en-US"/>
        </a:p>
      </dgm:t>
    </dgm:pt>
    <dgm:pt modelId="{3DF4C7FB-ACEE-4002-A63E-66A92F78F5A5}" type="parTrans" cxnId="{0E6D155D-FFE5-4DBE-8F9C-9A16E09D1859}">
      <dgm:prSet/>
      <dgm:spPr/>
      <dgm:t>
        <a:bodyPr/>
        <a:lstStyle/>
        <a:p>
          <a:endParaRPr lang="en-US"/>
        </a:p>
      </dgm:t>
    </dgm:pt>
    <dgm:pt modelId="{0B66FF3B-5979-4EAE-999B-E348D9336310}" type="sibTrans" cxnId="{0E6D155D-FFE5-4DBE-8F9C-9A16E09D1859}">
      <dgm:prSet/>
      <dgm:spPr/>
      <dgm:t>
        <a:bodyPr/>
        <a:lstStyle/>
        <a:p>
          <a:endParaRPr lang="en-US"/>
        </a:p>
      </dgm:t>
    </dgm:pt>
    <dgm:pt modelId="{19EF97DC-B054-4332-A7BF-C4169C1F0F06}">
      <dgm:prSet/>
      <dgm:spPr/>
      <dgm:t>
        <a:bodyPr/>
        <a:lstStyle/>
        <a:p>
          <a:endParaRPr lang="en-US"/>
        </a:p>
      </dgm:t>
    </dgm:pt>
    <dgm:pt modelId="{382D4011-BB07-458A-A0A5-D841EDD6C13D}" type="parTrans" cxnId="{D5130F38-A6C4-4166-A1FF-E8F053C2E3CE}">
      <dgm:prSet/>
      <dgm:spPr/>
      <dgm:t>
        <a:bodyPr/>
        <a:lstStyle/>
        <a:p>
          <a:endParaRPr lang="en-US"/>
        </a:p>
      </dgm:t>
    </dgm:pt>
    <dgm:pt modelId="{B8DF6295-6539-45CE-A937-146C7310969A}" type="sibTrans" cxnId="{D5130F38-A6C4-4166-A1FF-E8F053C2E3CE}">
      <dgm:prSet/>
      <dgm:spPr/>
      <dgm:t>
        <a:bodyPr/>
        <a:lstStyle/>
        <a:p>
          <a:endParaRPr lang="en-US"/>
        </a:p>
      </dgm:t>
    </dgm:pt>
    <dgm:pt modelId="{0FCDF770-1E83-4F80-B468-7B161DFE4D30}" type="pres">
      <dgm:prSet presAssocID="{A312E7B7-FA8B-47C4-A41B-FF05A16996F9}" presName="Name0" presStyleCnt="0">
        <dgm:presLayoutVars>
          <dgm:chMax val="4"/>
          <dgm:resizeHandles val="exact"/>
        </dgm:presLayoutVars>
      </dgm:prSet>
      <dgm:spPr/>
    </dgm:pt>
    <dgm:pt modelId="{69ADBA12-8196-4454-B9AA-30CFDF7DF900}" type="pres">
      <dgm:prSet presAssocID="{A312E7B7-FA8B-47C4-A41B-FF05A16996F9}" presName="ellipse" presStyleLbl="trBgShp" presStyleIdx="0" presStyleCnt="1" custScaleX="179171" custLinFactNeighborX="3676" custLinFactNeighborY="291"/>
      <dgm:spPr>
        <a:solidFill>
          <a:schemeClr val="bg2">
            <a:lumMod val="50000"/>
          </a:schemeClr>
        </a:solidFill>
      </dgm:spPr>
    </dgm:pt>
    <dgm:pt modelId="{930218CF-2238-4A5F-80D1-9C6065DFEC7D}" type="pres">
      <dgm:prSet presAssocID="{A312E7B7-FA8B-47C4-A41B-FF05A16996F9}" presName="arrow1" presStyleLbl="fgShp" presStyleIdx="0" presStyleCnt="1"/>
      <dgm:spPr/>
    </dgm:pt>
    <dgm:pt modelId="{D5E4F453-80A7-4C70-9966-A3B515CFAB73}" type="pres">
      <dgm:prSet presAssocID="{A312E7B7-FA8B-47C4-A41B-FF05A16996F9}" presName="rectangle" presStyleLbl="revTx" presStyleIdx="0" presStyleCnt="1">
        <dgm:presLayoutVars>
          <dgm:bulletEnabled val="1"/>
        </dgm:presLayoutVars>
      </dgm:prSet>
      <dgm:spPr/>
    </dgm:pt>
    <dgm:pt modelId="{E0792250-E957-41AB-8CC0-C80666D30FDB}" type="pres">
      <dgm:prSet presAssocID="{19EF97DC-B054-4332-A7BF-C4169C1F0F06}" presName="item1" presStyleLbl="node1" presStyleIdx="0" presStyleCnt="1" custScaleX="252285" custScaleY="59863" custLinFactY="36561" custLinFactNeighborX="16642" custLinFactNeighborY="100000">
        <dgm:presLayoutVars>
          <dgm:bulletEnabled val="1"/>
        </dgm:presLayoutVars>
      </dgm:prSet>
      <dgm:spPr/>
    </dgm:pt>
    <dgm:pt modelId="{7314C6C7-D1B6-43BB-B19B-9E6262C912A8}" type="pres">
      <dgm:prSet presAssocID="{A312E7B7-FA8B-47C4-A41B-FF05A16996F9}" presName="funnel" presStyleLbl="trAlignAcc1" presStyleIdx="0" presStyleCnt="1" custScaleX="171429" custLinFactNeighborX="2096" custLinFactNeighborY="1400"/>
      <dgm:spPr/>
    </dgm:pt>
  </dgm:ptLst>
  <dgm:cxnLst>
    <dgm:cxn modelId="{4E7A681B-0DCF-4FF9-A332-FC3864738637}" type="presOf" srcId="{8287A5F2-EC48-45C8-9685-0E8FA56B4598}" destId="{E0792250-E957-41AB-8CC0-C80666D30FDB}" srcOrd="0" destOrd="0" presId="urn:microsoft.com/office/officeart/2005/8/layout/funnel1"/>
    <dgm:cxn modelId="{F3655A28-48AA-4EEF-9436-B6F73E6329A6}" type="presOf" srcId="{A312E7B7-FA8B-47C4-A41B-FF05A16996F9}" destId="{0FCDF770-1E83-4F80-B468-7B161DFE4D30}" srcOrd="0" destOrd="0" presId="urn:microsoft.com/office/officeart/2005/8/layout/funnel1"/>
    <dgm:cxn modelId="{D5130F38-A6C4-4166-A1FF-E8F053C2E3CE}" srcId="{A312E7B7-FA8B-47C4-A41B-FF05A16996F9}" destId="{19EF97DC-B054-4332-A7BF-C4169C1F0F06}" srcOrd="1" destOrd="0" parTransId="{382D4011-BB07-458A-A0A5-D841EDD6C13D}" sibTransId="{B8DF6295-6539-45CE-A937-146C7310969A}"/>
    <dgm:cxn modelId="{0E6D155D-FFE5-4DBE-8F9C-9A16E09D1859}" srcId="{A312E7B7-FA8B-47C4-A41B-FF05A16996F9}" destId="{8287A5F2-EC48-45C8-9685-0E8FA56B4598}" srcOrd="0" destOrd="0" parTransId="{3DF4C7FB-ACEE-4002-A63E-66A92F78F5A5}" sibTransId="{0B66FF3B-5979-4EAE-999B-E348D9336310}"/>
    <dgm:cxn modelId="{515549D7-3495-400A-A493-891ABB530523}" type="presOf" srcId="{19EF97DC-B054-4332-A7BF-C4169C1F0F06}" destId="{D5E4F453-80A7-4C70-9966-A3B515CFAB73}" srcOrd="0" destOrd="0" presId="urn:microsoft.com/office/officeart/2005/8/layout/funnel1"/>
    <dgm:cxn modelId="{0E688597-D3BE-4A8B-A3FC-7F1189DF3237}" type="presParOf" srcId="{0FCDF770-1E83-4F80-B468-7B161DFE4D30}" destId="{69ADBA12-8196-4454-B9AA-30CFDF7DF900}" srcOrd="0" destOrd="0" presId="urn:microsoft.com/office/officeart/2005/8/layout/funnel1"/>
    <dgm:cxn modelId="{58315E56-0213-48D1-A6B1-C40FD7882D07}" type="presParOf" srcId="{0FCDF770-1E83-4F80-B468-7B161DFE4D30}" destId="{930218CF-2238-4A5F-80D1-9C6065DFEC7D}" srcOrd="1" destOrd="0" presId="urn:microsoft.com/office/officeart/2005/8/layout/funnel1"/>
    <dgm:cxn modelId="{66C71195-EFDB-43FC-A334-399320851EB9}" type="presParOf" srcId="{0FCDF770-1E83-4F80-B468-7B161DFE4D30}" destId="{D5E4F453-80A7-4C70-9966-A3B515CFAB73}" srcOrd="2" destOrd="0" presId="urn:microsoft.com/office/officeart/2005/8/layout/funnel1"/>
    <dgm:cxn modelId="{655F5E2D-2413-4B4A-A710-065C71369C8A}" type="presParOf" srcId="{0FCDF770-1E83-4F80-B468-7B161DFE4D30}" destId="{E0792250-E957-41AB-8CC0-C80666D30FDB}" srcOrd="3" destOrd="0" presId="urn:microsoft.com/office/officeart/2005/8/layout/funnel1"/>
    <dgm:cxn modelId="{C6FD329D-3A49-4A30-882D-AD889248DFF1}" type="presParOf" srcId="{0FCDF770-1E83-4F80-B468-7B161DFE4D30}" destId="{7314C6C7-D1B6-43BB-B19B-9E6262C912A8}" srcOrd="4" destOrd="0" presId="urn:microsoft.com/office/officeart/2005/8/layout/funnel1"/>
  </dgm:cxnLst>
  <dgm:bg>
    <a:pattFill prst="pct75">
      <a:fgClr>
        <a:schemeClr val="lt1">
          <a:hueOff val="0"/>
          <a:satOff val="0"/>
          <a:lumOff val="0"/>
        </a:schemeClr>
      </a:fgClr>
      <a:bgClr>
        <a:schemeClr val="bg1"/>
      </a:bgClr>
    </a:patt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EEA45-B833-44CC-A81C-C94F29E9CEC0}">
      <dsp:nvSpPr>
        <dsp:cNvPr id="0" name=""/>
        <dsp:cNvSpPr/>
      </dsp:nvSpPr>
      <dsp:spPr>
        <a:xfrm>
          <a:off x="1354666" y="0"/>
          <a:ext cx="5418667" cy="541866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306470" y="270933"/>
        <a:ext cx="1515059" cy="812800"/>
      </dsp:txXfrm>
    </dsp:sp>
    <dsp:sp modelId="{4A839129-3733-40D2-9CE6-03BAFBBAD01E}">
      <dsp:nvSpPr>
        <dsp:cNvPr id="0" name=""/>
        <dsp:cNvSpPr/>
      </dsp:nvSpPr>
      <dsp:spPr>
        <a:xfrm>
          <a:off x="1896533" y="1083733"/>
          <a:ext cx="4334933" cy="43349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306470" y="1343829"/>
        <a:ext cx="1515059" cy="780288"/>
      </dsp:txXfrm>
    </dsp:sp>
    <dsp:sp modelId="{338CA33D-349F-4B55-905F-E285E5D5A461}">
      <dsp:nvSpPr>
        <dsp:cNvPr id="0" name=""/>
        <dsp:cNvSpPr/>
      </dsp:nvSpPr>
      <dsp:spPr>
        <a:xfrm>
          <a:off x="2438399" y="2167466"/>
          <a:ext cx="3251200" cy="325120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306470" y="2411306"/>
        <a:ext cx="1515059" cy="731520"/>
      </dsp:txXfrm>
    </dsp:sp>
    <dsp:sp modelId="{DBAF3F40-256C-4DC3-BFE2-253141F519CB}">
      <dsp:nvSpPr>
        <dsp:cNvPr id="0" name=""/>
        <dsp:cNvSpPr/>
      </dsp:nvSpPr>
      <dsp:spPr>
        <a:xfrm>
          <a:off x="2980266" y="3251200"/>
          <a:ext cx="2167466" cy="216746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297684" y="3793066"/>
        <a:ext cx="1532630" cy="1083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79E3F-A340-48F1-83C0-E874AA7FA185}">
      <dsp:nvSpPr>
        <dsp:cNvPr id="0" name=""/>
        <dsp:cNvSpPr/>
      </dsp:nvSpPr>
      <dsp:spPr>
        <a:xfrm>
          <a:off x="-386499" y="0"/>
          <a:ext cx="12831648" cy="7115175"/>
        </a:xfrm>
        <a:prstGeom prst="ellipse">
          <a:avLst/>
        </a:prstGeom>
        <a:solidFill>
          <a:srgbClr val="C0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n-IN" sz="1800" kern="1200" dirty="0"/>
            <a:t>১৯৪১ সালের জরিপ অনুযায়ী বর্তমান বাংলাদেশ এলাকায় সাঁওতালদের সংখ্যা প্রায় আট লক্ষ। </a:t>
          </a:r>
          <a:endParaRPr lang="en-US" sz="1800" kern="1200" dirty="0"/>
        </a:p>
      </dsp:txBody>
      <dsp:txXfrm>
        <a:off x="3623390" y="355758"/>
        <a:ext cx="4811868" cy="711517"/>
      </dsp:txXfrm>
    </dsp:sp>
    <dsp:sp modelId="{1BD5D9D5-D518-404D-A5AC-E7C480C612B2}">
      <dsp:nvSpPr>
        <dsp:cNvPr id="0" name=""/>
        <dsp:cNvSpPr/>
      </dsp:nvSpPr>
      <dsp:spPr>
        <a:xfrm>
          <a:off x="784163" y="1090863"/>
          <a:ext cx="10490322" cy="6000725"/>
        </a:xfrm>
        <a:prstGeom prst="ellipse">
          <a:avLst/>
        </a:prstGeom>
        <a:solidFill>
          <a:schemeClr val="bg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n-IN" sz="1800" kern="1200" dirty="0"/>
            <a:t>দেশ বিভাগের পর লোকগণনার সময় সাঁওতালদের স্বতন্ত্র জাতি হিসেবে গণ্য না করার</a:t>
          </a:r>
          <a:r>
            <a:rPr lang="en-US" sz="1800" kern="1200" dirty="0"/>
            <a:t> </a:t>
          </a:r>
          <a:r>
            <a:rPr lang="bn-IN" sz="1800" kern="1200" dirty="0"/>
            <a:t>ফলে বহুদিন তাদের সঠিক সংখ্যা</a:t>
          </a:r>
          <a:r>
            <a:rPr lang="en-US" sz="1800" kern="1200" dirty="0"/>
            <a:t> </a:t>
          </a:r>
          <a:r>
            <a:rPr lang="bn-IN" sz="1800" kern="1200" dirty="0"/>
            <a:t>নির্ধারণ করা</a:t>
          </a:r>
          <a:r>
            <a:rPr lang="en-US" sz="1800" kern="1200" dirty="0"/>
            <a:t> </a:t>
          </a:r>
          <a:r>
            <a:rPr lang="bn-IN" sz="1800" kern="1200" dirty="0"/>
            <a:t>যায় নি। </a:t>
          </a:r>
          <a:endParaRPr lang="en-US" sz="1800" kern="1200" dirty="0"/>
        </a:p>
      </dsp:txBody>
      <dsp:txXfrm>
        <a:off x="3767349" y="1435904"/>
        <a:ext cx="4523951" cy="690083"/>
      </dsp:txXfrm>
    </dsp:sp>
    <dsp:sp modelId="{B1D1A737-A00F-4B7F-874D-F23C2089741D}">
      <dsp:nvSpPr>
        <dsp:cNvPr id="0" name=""/>
        <dsp:cNvSpPr/>
      </dsp:nvSpPr>
      <dsp:spPr>
        <a:xfrm>
          <a:off x="2379973" y="2477642"/>
          <a:ext cx="7241526" cy="3991919"/>
        </a:xfrm>
        <a:prstGeom prst="ellipse">
          <a:avLst/>
        </a:prstGeom>
        <a:solidFill>
          <a:schemeClr val="accent3">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bn-IN" sz="1800" kern="1200" dirty="0"/>
            <a:t>আশির দশকে খ্রিস্টান মিশনারিদের গৃহীত হিসাব</a:t>
          </a:r>
          <a:r>
            <a:rPr lang="en-US" sz="1800" kern="1200" dirty="0"/>
            <a:t> </a:t>
          </a:r>
          <a:r>
            <a:rPr lang="bn-IN" sz="1800" kern="1200" dirty="0"/>
            <a:t>অনুযায়ী উত্তরবঙ্গে সাঁওতাল জনসংখ্যা লক্ষাধিক</a:t>
          </a:r>
          <a:r>
            <a:rPr lang="bn-IN" sz="900" kern="1200" dirty="0"/>
            <a:t>। </a:t>
          </a:r>
          <a:endParaRPr lang="en-US" sz="900" kern="1200" dirty="0"/>
        </a:p>
      </dsp:txBody>
      <dsp:txXfrm>
        <a:off x="4126991" y="2753085"/>
        <a:ext cx="3747489" cy="550884"/>
      </dsp:txXfrm>
    </dsp:sp>
    <dsp:sp modelId="{A0B5CF40-D6E6-473E-8FAC-2B9A1FD657E8}">
      <dsp:nvSpPr>
        <dsp:cNvPr id="0" name=""/>
        <dsp:cNvSpPr/>
      </dsp:nvSpPr>
      <dsp:spPr>
        <a:xfrm>
          <a:off x="2991766" y="3857627"/>
          <a:ext cx="6075117" cy="2601749"/>
        </a:xfrm>
        <a:prstGeom prst="ellipse">
          <a:avLst/>
        </a:prstGeom>
        <a:pattFill prst="pct5">
          <a:fgClr>
            <a:schemeClr val="accent1">
              <a:hueOff val="0"/>
              <a:satOff val="0"/>
              <a:lumOff val="0"/>
            </a:schemeClr>
          </a:fgClr>
          <a:bgClr>
            <a:srgbClr val="0070C0"/>
          </a:bgClr>
        </a:patt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bn-IN" sz="1800" kern="1200" dirty="0"/>
            <a:t>১৯৯১সালেরআদম</a:t>
          </a:r>
          <a:r>
            <a:rPr lang="en-US" sz="1800" kern="1200" dirty="0"/>
            <a:t> </a:t>
          </a:r>
          <a:r>
            <a:rPr lang="bn-IN" sz="1800" kern="1200" dirty="0"/>
            <a:t>শুমারি</a:t>
          </a:r>
          <a:r>
            <a:rPr lang="en-US" sz="1800" kern="1200" dirty="0"/>
            <a:t> </a:t>
          </a:r>
          <a:r>
            <a:rPr lang="bn-IN" sz="1800" kern="1200" dirty="0"/>
            <a:t>অনুযায়ী সাঁওতাল জনসংখ্যা দুইলক্ষে</a:t>
          </a:r>
          <a:r>
            <a:rPr lang="en-US" sz="1800" kern="1200" dirty="0"/>
            <a:t>র </a:t>
          </a:r>
          <a:r>
            <a:rPr lang="bn-IN" sz="1800" kern="1200" dirty="0"/>
            <a:t>বেশি। </a:t>
          </a:r>
          <a:endParaRPr lang="en-US" sz="1800" kern="1200" dirty="0"/>
        </a:p>
      </dsp:txBody>
      <dsp:txXfrm>
        <a:off x="4389043" y="4091784"/>
        <a:ext cx="3280563" cy="468314"/>
      </dsp:txXfrm>
    </dsp:sp>
    <dsp:sp modelId="{123E6E2E-489E-4626-9F1C-021AD14F42FA}">
      <dsp:nvSpPr>
        <dsp:cNvPr id="0" name=""/>
        <dsp:cNvSpPr/>
      </dsp:nvSpPr>
      <dsp:spPr>
        <a:xfrm>
          <a:off x="3533876" y="5186364"/>
          <a:ext cx="4733725" cy="863839"/>
        </a:xfrm>
        <a:prstGeom prst="ellipse">
          <a:avLst/>
        </a:prstGeom>
        <a:pattFill prst="pct5">
          <a:fgClr>
            <a:schemeClr val="accent1">
              <a:hueOff val="0"/>
              <a:satOff val="0"/>
              <a:lumOff val="0"/>
            </a:schemeClr>
          </a:fgClr>
          <a:bgClr>
            <a:schemeClr val="bg1"/>
          </a:bgClr>
        </a:patt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n-IN" sz="1800" kern="1200" dirty="0"/>
            <a:t>২০০১ সালের জরিপে এদের মোট সংখ্যা জানা যায় নি</a:t>
          </a:r>
          <a:r>
            <a:rPr lang="hi-IN" sz="1800" kern="1200" dirty="0"/>
            <a:t>।</a:t>
          </a:r>
          <a:endParaRPr lang="en-US" sz="1800" kern="1200" dirty="0"/>
        </a:p>
      </dsp:txBody>
      <dsp:txXfrm>
        <a:off x="4227114" y="5402324"/>
        <a:ext cx="3347249" cy="431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DBA12-8196-4454-B9AA-30CFDF7DF900}">
      <dsp:nvSpPr>
        <dsp:cNvPr id="0" name=""/>
        <dsp:cNvSpPr/>
      </dsp:nvSpPr>
      <dsp:spPr>
        <a:xfrm>
          <a:off x="1683903" y="294918"/>
          <a:ext cx="10280677" cy="1992701"/>
        </a:xfrm>
        <a:prstGeom prst="ellipse">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930218CF-2238-4A5F-80D1-9C6065DFEC7D}">
      <dsp:nvSpPr>
        <dsp:cNvPr id="0" name=""/>
        <dsp:cNvSpPr/>
      </dsp:nvSpPr>
      <dsp:spPr>
        <a:xfrm>
          <a:off x="6066212" y="5168570"/>
          <a:ext cx="1111998" cy="711679"/>
        </a:xfrm>
        <a:prstGeom prst="downArrow">
          <a:avLst/>
        </a:prstGeom>
        <a:solidFill>
          <a:schemeClr val="dk2">
            <a:tint val="60000"/>
            <a:hueOff val="0"/>
            <a:satOff val="0"/>
            <a:lumOff val="0"/>
            <a:alphaOff val="0"/>
          </a:schemeClr>
        </a:solidFill>
        <a:ln w="50800" cap="flat" cmpd="sng" algn="ctr">
          <a:solidFill>
            <a:schemeClr val="lt2">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 modelId="{D5E4F453-80A7-4C70-9966-A3B515CFAB73}">
      <dsp:nvSpPr>
        <dsp:cNvPr id="0" name=""/>
        <dsp:cNvSpPr/>
      </dsp:nvSpPr>
      <dsp:spPr>
        <a:xfrm>
          <a:off x="3953414" y="5737913"/>
          <a:ext cx="5337594" cy="133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953414" y="5737913"/>
        <a:ext cx="5337594" cy="1334398"/>
      </dsp:txXfrm>
    </dsp:sp>
    <dsp:sp modelId="{E0792250-E957-41AB-8CC0-C80666D30FDB}">
      <dsp:nvSpPr>
        <dsp:cNvPr id="0" name=""/>
        <dsp:cNvSpPr/>
      </dsp:nvSpPr>
      <dsp:spPr>
        <a:xfrm>
          <a:off x="2768008" y="5252899"/>
          <a:ext cx="7855136" cy="1863892"/>
        </a:xfrm>
        <a:prstGeom prst="ellipse">
          <a:avLst/>
        </a:prstGeom>
        <a:pattFill prst="pct5">
          <a:fgClr>
            <a:schemeClr val="dk2">
              <a:hueOff val="0"/>
              <a:satOff val="0"/>
              <a:lumOff val="0"/>
            </a:schemeClr>
          </a:fgClr>
          <a:bgClr>
            <a:schemeClr val="bg1"/>
          </a:bgClr>
        </a:pattFill>
        <a:ln w="50800" cap="flat" cmpd="sng" algn="ctr">
          <a:solidFill>
            <a:schemeClr val="lt2">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3918366" y="5525860"/>
        <a:ext cx="5554420" cy="1317970"/>
      </dsp:txXfrm>
    </dsp:sp>
    <dsp:sp modelId="{7314C6C7-D1B6-43BB-B19B-9E6262C912A8}">
      <dsp:nvSpPr>
        <dsp:cNvPr id="0" name=""/>
        <dsp:cNvSpPr/>
      </dsp:nvSpPr>
      <dsp:spPr>
        <a:xfrm>
          <a:off x="1415126" y="114224"/>
          <a:ext cx="10675214" cy="4981754"/>
        </a:xfrm>
        <a:prstGeom prst="funnel">
          <a:avLst/>
        </a:prstGeom>
        <a:solidFill>
          <a:schemeClr val="lt2">
            <a:alpha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6F743-7DE2-4540-BEAF-A09EE149A086}"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21321-4411-41EE-BE61-75B2203D9950}" type="slidenum">
              <a:rPr lang="en-US" smtClean="0"/>
              <a:t>‹#›</a:t>
            </a:fld>
            <a:endParaRPr lang="en-US"/>
          </a:p>
        </p:txBody>
      </p:sp>
    </p:spTree>
    <p:extLst>
      <p:ext uri="{BB962C8B-B14F-4D97-AF65-F5344CB8AC3E}">
        <p14:creationId xmlns:p14="http://schemas.microsoft.com/office/powerpoint/2010/main" val="411218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1321-4411-41EE-BE61-75B2203D9950}" type="slidenum">
              <a:rPr lang="en-US" smtClean="0"/>
              <a:t>1</a:t>
            </a:fld>
            <a:endParaRPr lang="en-US"/>
          </a:p>
        </p:txBody>
      </p:sp>
    </p:spTree>
    <p:extLst>
      <p:ext uri="{BB962C8B-B14F-4D97-AF65-F5344CB8AC3E}">
        <p14:creationId xmlns:p14="http://schemas.microsoft.com/office/powerpoint/2010/main" val="3275431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6C303C7-782B-4793-BB18-D332AA530B1C}" type="datetimeFigureOut">
              <a:rPr lang="en-US" smtClean="0"/>
              <a:t>7/12/2021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274945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C303C7-782B-4793-BB18-D332AA530B1C}"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403695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C303C7-782B-4793-BB18-D332AA530B1C}"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1261871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C303C7-782B-4793-BB18-D332AA530B1C}"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162B0-E0BD-4A23-AFD0-49A39EF350E7}"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6088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C303C7-782B-4793-BB18-D332AA530B1C}"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4005497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6C303C7-782B-4793-BB18-D332AA530B1C}" type="datetimeFigureOut">
              <a:rPr lang="en-US" smtClean="0"/>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33502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6C303C7-782B-4793-BB18-D332AA530B1C}" type="datetimeFigureOut">
              <a:rPr lang="en-US" smtClean="0"/>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2711877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303C7-782B-4793-BB18-D332AA530B1C}"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1569015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303C7-782B-4793-BB18-D332AA530B1C}"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63049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303C7-782B-4793-BB18-D332AA530B1C}"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108289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C303C7-782B-4793-BB18-D332AA530B1C}"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363843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C303C7-782B-4793-BB18-D332AA530B1C}"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294010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303C7-782B-4793-BB18-D332AA530B1C}" type="datetimeFigureOut">
              <a:rPr lang="en-US" smtClean="0"/>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310695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C303C7-782B-4793-BB18-D332AA530B1C}" type="datetimeFigureOut">
              <a:rPr lang="en-US" smtClean="0"/>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179468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303C7-782B-4793-BB18-D332AA530B1C}" type="datetimeFigureOut">
              <a:rPr lang="en-US" smtClean="0"/>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83255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C303C7-782B-4793-BB18-D332AA530B1C}"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1033257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C303C7-782B-4793-BB18-D332AA530B1C}"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162B0-E0BD-4A23-AFD0-49A39EF350E7}" type="slidenum">
              <a:rPr lang="en-US" smtClean="0"/>
              <a:t>‹#›</a:t>
            </a:fld>
            <a:endParaRPr lang="en-US"/>
          </a:p>
        </p:txBody>
      </p:sp>
    </p:spTree>
    <p:extLst>
      <p:ext uri="{BB962C8B-B14F-4D97-AF65-F5344CB8AC3E}">
        <p14:creationId xmlns:p14="http://schemas.microsoft.com/office/powerpoint/2010/main" val="209427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C303C7-782B-4793-BB18-D332AA530B1C}" type="datetimeFigureOut">
              <a:rPr lang="en-US" smtClean="0"/>
              <a:t>7/12/2021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F162B0-E0BD-4A23-AFD0-49A39EF350E7}" type="slidenum">
              <a:rPr lang="en-US" smtClean="0"/>
              <a:t>‹#›</a:t>
            </a:fld>
            <a:endParaRPr lang="en-US"/>
          </a:p>
        </p:txBody>
      </p:sp>
    </p:spTree>
    <p:extLst>
      <p:ext uri="{BB962C8B-B14F-4D97-AF65-F5344CB8AC3E}">
        <p14:creationId xmlns:p14="http://schemas.microsoft.com/office/powerpoint/2010/main" val="39809204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hyperlink" Target="https://bn.wikipedia.org/wiki/%E0%A6%AE%E0%A6%B9%E0%A6%BF%E0%A6%B7%E0%A6%BE%E0%A6%B8%E0%A7%81%E0%A6%B0" TargetMode="External"/><Relationship Id="rId2" Type="http://schemas.openxmlformats.org/officeDocument/2006/relationships/hyperlink" Target="https://bn.wikipedia.org/wiki/%E0%A6%B9%E0%A7%81%E0%A6%A6%E0%A7%81%E0%A6%B0_%E0%A6%A6%E0%A7%81%E0%A6%B0%E0%A7%8D%E0%A6%97%E0%A6%B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bn.wikipedia.org/wiki/%E0%A6%AA%E0%A6%BF%E0%A6%A4%E0%A7%83%E0%A6%A4%E0%A6%A8%E0%A7%8D%E0%A6%A4%E0%A7%8D%E0%A6%B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bn.wikipedia.org/wiki/%E0%A6%AC%E0%A6%BF%E0%A6%AC%E0%A6%BE%E0%A6%B9"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bn.wikipedia.org/wiki/%E0%A6%B6%E0%A6%BE%E0%A6%A1%E0%A6%BC%E0%A6%BF" TargetMode="External"/><Relationship Id="rId13" Type="http://schemas.openxmlformats.org/officeDocument/2006/relationships/hyperlink" Target="https://bn.wikipedia.org/wiki/%E0%A6%86%E0%A6%82%E0%A6%9F%E0%A6%BF" TargetMode="External"/><Relationship Id="rId18" Type="http://schemas.openxmlformats.org/officeDocument/2006/relationships/image" Target="../media/image16.jpg"/><Relationship Id="rId3" Type="http://schemas.openxmlformats.org/officeDocument/2006/relationships/hyperlink" Target="https://bn.wikipedia.org/wiki/%E0%A6%A7%E0%A7%81%E0%A6%A4%E0%A6%BF" TargetMode="External"/><Relationship Id="rId7" Type="http://schemas.openxmlformats.org/officeDocument/2006/relationships/hyperlink" Target="https://bn.wikipedia.org/wiki/%E0%A6%A8%E0%A6%BE%E0%A6%B0%E0%A7%80" TargetMode="External"/><Relationship Id="rId12" Type="http://schemas.openxmlformats.org/officeDocument/2006/relationships/hyperlink" Target="https://bn.wikipedia.org/wiki/%E0%A6%9D%E0%A7%81%E0%A6%AE%E0%A6%95%E0%A6%BE" TargetMode="External"/><Relationship Id="rId17" Type="http://schemas.openxmlformats.org/officeDocument/2006/relationships/image" Target="../media/image15.jpg"/><Relationship Id="rId2" Type="http://schemas.openxmlformats.org/officeDocument/2006/relationships/hyperlink" Target="https://bn.wikipedia.org/wiki/%E0%A6%AA%E0%A7%81%E0%A6%B0%E0%A7%81%E0%A6%B7" TargetMode="External"/><Relationship Id="rId16"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hyperlink" Target="https://bn.wikipedia.org/wiki/%E0%A6%97%E0%A6%BE%E0%A6%AE%E0%A6%9B%E0%A6%BE" TargetMode="External"/><Relationship Id="rId11" Type="http://schemas.openxmlformats.org/officeDocument/2006/relationships/hyperlink" Target="https://bn.wikipedia.org/w/index.php?title=%E0%A6%AC%E0%A6%BE%E0%A6%B2%E0%A6%BE&amp;action=edit&amp;redlink=1" TargetMode="External"/><Relationship Id="rId5" Type="http://schemas.openxmlformats.org/officeDocument/2006/relationships/hyperlink" Target="https://bn.wikipedia.org/w/index.php?title=%E0%A6%AA%E0%A6%BE%E0%A6%AF%E0%A6%BC%E0%A6%9E%E0%A7%8D%E0%A6%9C%E0%A6%BE%E0%A6%AE%E0%A6%BE&amp;action=edit&amp;redlink=1" TargetMode="External"/><Relationship Id="rId15" Type="http://schemas.openxmlformats.org/officeDocument/2006/relationships/hyperlink" Target="https://bn.wikipedia.org/w/index.php?title=%E0%A6%B9%E0%A6%BE%E0%A6%81%E0%A6%B8%E0%A7%81%E0%A6%B2%E0%A6%BF&amp;action=edit&amp;redlink=1" TargetMode="External"/><Relationship Id="rId10" Type="http://schemas.openxmlformats.org/officeDocument/2006/relationships/hyperlink" Target="https://bn.wikipedia.org/wiki/%E0%A6%B0%E0%A7%82%E0%A6%AA%E0%A6%BE" TargetMode="External"/><Relationship Id="rId4" Type="http://schemas.openxmlformats.org/officeDocument/2006/relationships/hyperlink" Target="https://bn.wikipedia.org/w/index.php?title=%E0%A6%AA%E0%A6%BE%E0%A6%81%E0%A6%9E%E0%A7%8D%E0%A6%9A%E0%A6%BF&amp;action=edit&amp;redlink=1" TargetMode="External"/><Relationship Id="rId9" Type="http://schemas.openxmlformats.org/officeDocument/2006/relationships/hyperlink" Target="https://bn.wikipedia.org/wiki/%E0%A6%89%E0%A6%B2%E0%A7%8D%E0%A6%95%E0%A6%BF" TargetMode="External"/><Relationship Id="rId14" Type="http://schemas.openxmlformats.org/officeDocument/2006/relationships/hyperlink" Target="https://bn.wikipedia.org/w/index.php?title=%E0%A6%AE%E0%A6%B2_(%E0%A6%97%E0%A6%B9%E0%A6%A8%E0%A6%BE)&amp;action=edit&amp;redlink=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n.wikipedia.org/wiki/%E0%A6%A2%E0%A7%8B%E0%A6%B2" TargetMode="External"/><Relationship Id="rId2" Type="http://schemas.openxmlformats.org/officeDocument/2006/relationships/hyperlink" Target="https://bn.wikipedia.org/wiki/%E0%A6%B6%E0%A6%BF%E0%A6%B2%E0%A7%8D%E0%A6%AA%E0%A6%95%E0%A6%B2%E0%A6%BE" TargetMode="External"/><Relationship Id="rId1" Type="http://schemas.openxmlformats.org/officeDocument/2006/relationships/slideLayout" Target="../slideLayouts/slideLayout7.xml"/><Relationship Id="rId6" Type="http://schemas.openxmlformats.org/officeDocument/2006/relationships/hyperlink" Target="https://bn.wikipedia.org/w/index.php?title=%E0%A6%AE%E0%A7%87%E0%A6%97%E0%A7%8B&amp;action=edit&amp;redlink=1" TargetMode="External"/><Relationship Id="rId5" Type="http://schemas.openxmlformats.org/officeDocument/2006/relationships/hyperlink" Target="https://bn.wikipedia.org/wiki/%E0%A6%AC%E0%A6%BE%E0%A6%81%E0%A6%B6%E0%A6%BF" TargetMode="External"/><Relationship Id="rId4" Type="http://schemas.openxmlformats.org/officeDocument/2006/relationships/hyperlink" Target="https://bn.wikipedia.org/wiki/%E0%A6%A6%E0%A7%8B%E0%A6%A4%E0%A6%BE%E0%A6%B0%E0%A6%B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bn.wikipedia.org/wiki/%E0%A6%95%E0%A7%83%E0%A6%B7%E0%A6%B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bn.wikipedia.org/wiki/%E0%A6%B8%E0%A6%BE%E0%A6%81%E0%A6%93%E0%A6%A4%E0%A6%BE%E0%A6%B2%E0%A6%BF_%E0%A6%AD%E0%A6%BE%E0%A6%B7%E0%A6%BE"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bn.wikipedia.org/w/index.php?title=%E0%A6%95%E0%A6%BF%E0%A6%B8%E0%A6%95%E0%A7%81&amp;action=edit&amp;redlink=1" TargetMode="External"/><Relationship Id="rId13" Type="http://schemas.openxmlformats.org/officeDocument/2006/relationships/hyperlink" Target="https://bn.wikipedia.org/w/index.php?title=%E0%A6%B9%E0%A7%87%E0%A6%AE%E0%A7%8D%E0%A6%AC%E0%A6%B0%E0%A6%AE&amp;action=edit&amp;redlink=1" TargetMode="External"/><Relationship Id="rId18" Type="http://schemas.openxmlformats.org/officeDocument/2006/relationships/image" Target="../media/image7.jpg"/><Relationship Id="rId3" Type="http://schemas.openxmlformats.org/officeDocument/2006/relationships/hyperlink" Target="https://bn.wikipedia.org/w/index.php?title=%E0%A6%AA%E0%A6%BF%E0%A6%B2%E0%A6%9A%E0%A7%81_%E0%A6%AC%E0%A7%81%E0%A6%A1%E0%A6%BC%E0%A6%BF%E0%A6%B0&amp;action=edit&amp;redlink=1" TargetMode="External"/><Relationship Id="rId7" Type="http://schemas.openxmlformats.org/officeDocument/2006/relationships/hyperlink" Target="https://bn.wikipedia.org/w/index.php?title=%E0%A6%9F%E0%A7%81%E0%A6%A1%E0%A7%81&amp;action=edit&amp;redlink=1" TargetMode="External"/><Relationship Id="rId12" Type="http://schemas.openxmlformats.org/officeDocument/2006/relationships/hyperlink" Target="https://bn.wikipedia.org/w/index.php?title=%E0%A6%AC%E0%A7%87%E0%A6%B8%E0%A6%B0%E0%A6%BE&amp;action=edit&amp;redlink=1" TargetMode="External"/><Relationship Id="rId17" Type="http://schemas.openxmlformats.org/officeDocument/2006/relationships/hyperlink" Target="https://bn.wikipedia.org/wiki/%E0%A6%97%E0%A7%8B%E0%A6%A4%E0%A7%8D%E0%A6%B0" TargetMode="External"/><Relationship Id="rId2" Type="http://schemas.openxmlformats.org/officeDocument/2006/relationships/hyperlink" Target="https://bn.wikipedia.org/w/index.php?title=%E0%A6%AA%E0%A6%BF%E0%A6%B2%E0%A6%9A%E0%A7%81_%E0%A6%AC%E0%A7%81%E0%A6%A1%E0%A6%BC%E0%A7%8B_(%E0%A6%B9%E0%A6%BE%E0%A6%A1%E0%A6%BC%E0%A6%BE%E0%A6%AE)&amp;action=edit&amp;redlink=1" TargetMode="External"/><Relationship Id="rId16" Type="http://schemas.openxmlformats.org/officeDocument/2006/relationships/hyperlink" Target="https://bn.wikipedia.org/w/index.php?title=%E0%A6%9F%E0%A7%8B%E0%A6%9F%E0%A7%87%E0%A6%AE&amp;action=edit&amp;redlink=1" TargetMode="External"/><Relationship Id="rId1" Type="http://schemas.openxmlformats.org/officeDocument/2006/relationships/slideLayout" Target="../slideLayouts/slideLayout7.xml"/><Relationship Id="rId6" Type="http://schemas.openxmlformats.org/officeDocument/2006/relationships/hyperlink" Target="https://bn.wikipedia.org/w/index.php?title=%E0%A6%B8%E0%A6%B0%E0%A7%87%E0%A6%A8&amp;action=edit&amp;redlink=1" TargetMode="External"/><Relationship Id="rId11" Type="http://schemas.openxmlformats.org/officeDocument/2006/relationships/hyperlink" Target="https://bn.wikipedia.org/w/index.php?title=%E0%A6%AC%E0%A6%BE%E0%A6%B8%E0%A7%8D%E0%A6%95%E0%A7%87&amp;action=edit&amp;redlink=1" TargetMode="External"/><Relationship Id="rId5" Type="http://schemas.openxmlformats.org/officeDocument/2006/relationships/hyperlink" Target="https://bn.wikipedia.org/w/index.php?title=%E0%A6%B9%E0%A6%BE%E0%A6%81%E0%A6%B8%E0%A6%A6%E0%A6%BE&amp;action=edit&amp;redlink=1" TargetMode="External"/><Relationship Id="rId15" Type="http://schemas.openxmlformats.org/officeDocument/2006/relationships/hyperlink" Target="https://bn.wikipedia.org/w/index.php?title=%E0%A6%9A%E0%A6%81%E0%A6%A1%E0%A6%BC%E0%A7%87&amp;action=edit&amp;redlink=1" TargetMode="External"/><Relationship Id="rId10" Type="http://schemas.openxmlformats.org/officeDocument/2006/relationships/hyperlink" Target="https://bn.wikipedia.org/w/index.php?title=,%E0%A6%AE%E0%A6%BE%E0%A6%B0%E0%A6%A1%E0%A6%BF_,%E0%A6%AE%E0%A6%BE%E0%A6%B0%E0%A6%BE%E0%A6%A8%E0%A7%8D%E0%A6%A1%E0%A6%BF&amp;action=edit&amp;redlink=1" TargetMode="External"/><Relationship Id="rId4" Type="http://schemas.openxmlformats.org/officeDocument/2006/relationships/hyperlink" Target="https://bn.wikipedia.org/wiki/%E0%A6%B8%E0%A6%BE%E0%A6%81%E0%A6%93%E0%A6%A4%E0%A6%BE%E0%A6%B2%E0%A6%BF_%E0%A6%AD%E0%A6%BE%E0%A6%B7%E0%A6%BE" TargetMode="External"/><Relationship Id="rId9" Type="http://schemas.openxmlformats.org/officeDocument/2006/relationships/hyperlink" Target="https://bn.wikipedia.org/w/index.php?title=%E0%A6%AE%E0%A7%81%E0%A6%B0%E0%A7%8D%E0%A6%AE%E0%A7%81&amp;action=edit&amp;redlink=1" TargetMode="External"/><Relationship Id="rId14" Type="http://schemas.openxmlformats.org/officeDocument/2006/relationships/hyperlink" Target="https://bn.wikipedia.org/w/index.php?title=%E0%A6%AA%E0%A6%BE%E0%A6%89%E0%A6%B0%E0%A6%BF%E0%A6%AF%E0%A6%BC%E0%A6%BE&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n.wikipedia.org/wiki/%E0%A6%AC%E0%A7%8D%E0%A6%B0%E0%A6%BF%E0%A6%9F%E0%A6%BF%E0%A6%B6_%E0%A6%AD%E0%A6%BE%E0%A6%B0%E0%A6%A4" TargetMode="External"/><Relationship Id="rId2" Type="http://schemas.openxmlformats.org/officeDocument/2006/relationships/hyperlink" Target="https://bn.wikipedia.org/wiki/%E0%A6%B8%E0%A6%BE%E0%A6%81%E0%A6%93%E0%A6%A4%E0%A6%BE%E0%A6%B2_%E0%A6%AC%E0%A6%BF%E0%A6%A6%E0%A7%8D%E0%A6%B0%E0%A7%8B%E0%A6%B9"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9.jpeg"/><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bn.wikipedia.org/wiki/%E0%A6%A8%E0%A7%83%E0%A6%A4%E0%A6%A4%E0%A7%8D%E0%A6%A4%E0%A7%8D%E0%A6%AC" TargetMode="External"/><Relationship Id="rId13" Type="http://schemas.openxmlformats.org/officeDocument/2006/relationships/hyperlink" Target="https://bn.wikipedia.org/wiki/%E0%A6%B6%E0%A6%B0%E0%A7%80%E0%A6%B0" TargetMode="External"/><Relationship Id="rId18" Type="http://schemas.openxmlformats.org/officeDocument/2006/relationships/hyperlink" Target="https://bn.wikipedia.org/wiki/%E0%A6%9A%E0%A7%81%E0%A6%B2" TargetMode="External"/><Relationship Id="rId3" Type="http://schemas.openxmlformats.org/officeDocument/2006/relationships/diagramLayout" Target="../diagrams/layout4.xml"/><Relationship Id="rId7" Type="http://schemas.openxmlformats.org/officeDocument/2006/relationships/hyperlink" Target="https://bn.wikipedia.org/wiki/%E0%A6%AD%E0%A6%BE%E0%A6%B7%E0%A6%BE" TargetMode="External"/><Relationship Id="rId12" Type="http://schemas.openxmlformats.org/officeDocument/2006/relationships/hyperlink" Target="https://bn.wikipedia.org/w/index.php?title=%E0%A6%85%E0%A6%B8%E0%A7%8D%E0%A6%9F%E0%A7%8D%E0%A6%B0%E0%A7%8B-%E0%A6%8F%E0%A6%B6%E0%A7%80%E0%A6%AF%E0%A6%BC_%E0%A6%AD%E0%A6%BE%E0%A6%B7%E0%A6%BE%E0%A6%97%E0%A7%8B%E0%A6%B7%E0%A7%8D%E0%A6%A0%E0%A7%80&amp;action=edit&amp;redlink=1" TargetMode="External"/><Relationship Id="rId17" Type="http://schemas.openxmlformats.org/officeDocument/2006/relationships/hyperlink" Target="https://bn.wikipedia.org/wiki/%E0%A6%A0%E0%A7%8B%E0%A6%81%E0%A6%9F" TargetMode="External"/><Relationship Id="rId2" Type="http://schemas.openxmlformats.org/officeDocument/2006/relationships/diagramData" Target="../diagrams/data4.xml"/><Relationship Id="rId16" Type="http://schemas.openxmlformats.org/officeDocument/2006/relationships/hyperlink" Target="https://bn.wikipedia.org/wiki/%E0%A6%A8%E0%A6%BE%E0%A6%95" TargetMode="External"/><Relationship Id="rId1" Type="http://schemas.openxmlformats.org/officeDocument/2006/relationships/slideLayout" Target="../slideLayouts/slideLayout7.xml"/><Relationship Id="rId6" Type="http://schemas.microsoft.com/office/2007/relationships/diagramDrawing" Target="../diagrams/drawing4.xml"/><Relationship Id="rId11" Type="http://schemas.openxmlformats.org/officeDocument/2006/relationships/hyperlink" Target="https://bn.wikipedia.org/wiki/%E0%A6%B8%E0%A6%BE%E0%A6%81%E0%A6%93%E0%A6%A4%E0%A6%BE%E0%A6%B2%E0%A6%BF_%E0%A6%AD%E0%A6%BE%E0%A6%B7%E0%A6%BE" TargetMode="External"/><Relationship Id="rId5" Type="http://schemas.openxmlformats.org/officeDocument/2006/relationships/diagramColors" Target="../diagrams/colors4.xml"/><Relationship Id="rId15" Type="http://schemas.openxmlformats.org/officeDocument/2006/relationships/hyperlink" Target="https://bn.wikipedia.org/wiki/%E0%A6%B0%E0%A6%99" TargetMode="External"/><Relationship Id="rId10" Type="http://schemas.openxmlformats.org/officeDocument/2006/relationships/hyperlink" Target="https://bn.wikipedia.org/w/index.php?title=%E0%A6%AE%E0%A6%99%E0%A7%8D%E0%A6%97%E0%A7%8B%E0%A6%B2%E0%A7%80%E0%A6%AF%E0%A6%BC&amp;action=edit&amp;redlink=1" TargetMode="External"/><Relationship Id="rId19" Type="http://schemas.openxmlformats.org/officeDocument/2006/relationships/image" Target="../media/image12.jpg"/><Relationship Id="rId4" Type="http://schemas.openxmlformats.org/officeDocument/2006/relationships/diagramQuickStyle" Target="../diagrams/quickStyle4.xml"/><Relationship Id="rId9" Type="http://schemas.openxmlformats.org/officeDocument/2006/relationships/hyperlink" Target="https://bn.wikipedia.org/w/index.php?title=%E0%A6%A8%E0%A7%83%E0%A6%97%E0%A7%8B%E0%A6%B7%E0%A7%8D%E0%A6%A0%E0%A7%80&amp;action=edit&amp;redlink=1" TargetMode="External"/><Relationship Id="rId14" Type="http://schemas.openxmlformats.org/officeDocument/2006/relationships/hyperlink" Target="https://bn.wikipedia.org/wiki/%E0%A6%A4%E0%A7%8D%E0%A6%AC%E0%A6%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00B050"/>
          </a:fgClr>
          <a:bgClr>
            <a:schemeClr val="bg1"/>
          </a:bgClr>
        </a:pattFill>
        <a:effectLst/>
      </p:bgPr>
    </p:bg>
    <p:spTree>
      <p:nvGrpSpPr>
        <p:cNvPr id="1" name=""/>
        <p:cNvGrpSpPr/>
        <p:nvPr/>
      </p:nvGrpSpPr>
      <p:grpSpPr>
        <a:xfrm>
          <a:off x="0" y="0"/>
          <a:ext cx="0" cy="0"/>
          <a:chOff x="0" y="0"/>
          <a:chExt cx="0" cy="0"/>
        </a:xfrm>
      </p:grpSpPr>
      <p:sp>
        <p:nvSpPr>
          <p:cNvPr id="2" name="Double Bracket 1">
            <a:extLst>
              <a:ext uri="{FF2B5EF4-FFF2-40B4-BE49-F238E27FC236}">
                <a16:creationId xmlns:a16="http://schemas.microsoft.com/office/drawing/2014/main" id="{321EAD64-2BDC-417C-9DB9-522765651D57}"/>
              </a:ext>
            </a:extLst>
          </p:cNvPr>
          <p:cNvSpPr/>
          <p:nvPr/>
        </p:nvSpPr>
        <p:spPr>
          <a:xfrm>
            <a:off x="239151" y="450166"/>
            <a:ext cx="11732455" cy="603504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lowchart: Data 6">
            <a:extLst>
              <a:ext uri="{FF2B5EF4-FFF2-40B4-BE49-F238E27FC236}">
                <a16:creationId xmlns:a16="http://schemas.microsoft.com/office/drawing/2014/main" id="{E9EDE664-2CDD-400F-9D4C-A0FA74408E4A}"/>
              </a:ext>
            </a:extLst>
          </p:cNvPr>
          <p:cNvSpPr/>
          <p:nvPr/>
        </p:nvSpPr>
        <p:spPr>
          <a:xfrm rot="170068">
            <a:off x="9727222" y="1104314"/>
            <a:ext cx="1448973" cy="4726744"/>
          </a:xfrm>
          <a:prstGeom prst="flowChartInputOutput">
            <a:avLst/>
          </a:prstGeom>
          <a:solidFill>
            <a:srgbClr val="FF0000">
              <a:alpha val="14000"/>
            </a:srgbClr>
          </a:solidFill>
          <a:ln>
            <a:solidFill>
              <a:schemeClr val="accent1">
                <a:shade val="50000"/>
                <a:tint val="90000"/>
                <a:satMod val="130000"/>
                <a:alpha val="54000"/>
              </a:schemeClr>
            </a:solidFill>
          </a:ln>
          <a:effectLst>
            <a:glow rad="1219200">
              <a:schemeClr val="accent1">
                <a:alpha val="3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ata 7">
            <a:extLst>
              <a:ext uri="{FF2B5EF4-FFF2-40B4-BE49-F238E27FC236}">
                <a16:creationId xmlns:a16="http://schemas.microsoft.com/office/drawing/2014/main" id="{3782B259-2640-49A1-8672-0B4E41BA9994}"/>
              </a:ext>
            </a:extLst>
          </p:cNvPr>
          <p:cNvSpPr/>
          <p:nvPr/>
        </p:nvSpPr>
        <p:spPr>
          <a:xfrm rot="21128303">
            <a:off x="1112652" y="1166581"/>
            <a:ext cx="1413929" cy="4524837"/>
          </a:xfrm>
          <a:prstGeom prst="flowChartInputOutput">
            <a:avLst/>
          </a:prstGeom>
          <a:solidFill>
            <a:srgbClr val="FF0000">
              <a:alpha val="22000"/>
            </a:srgbClr>
          </a:solidFill>
          <a:effectLst>
            <a:glow rad="11557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1D6F8CC-B8D3-4CF9-8D53-1A4F75BF5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913" y="1467789"/>
            <a:ext cx="8020927" cy="5151342"/>
          </a:xfrm>
          <a:prstGeom prst="rect">
            <a:avLst/>
          </a:prstGeom>
        </p:spPr>
      </p:pic>
      <p:sp>
        <p:nvSpPr>
          <p:cNvPr id="16" name="Scroll: Horizontal 15">
            <a:extLst>
              <a:ext uri="{FF2B5EF4-FFF2-40B4-BE49-F238E27FC236}">
                <a16:creationId xmlns:a16="http://schemas.microsoft.com/office/drawing/2014/main" id="{82400D85-CD6A-4D18-8005-DFAFA08606C7}"/>
              </a:ext>
            </a:extLst>
          </p:cNvPr>
          <p:cNvSpPr/>
          <p:nvPr/>
        </p:nvSpPr>
        <p:spPr>
          <a:xfrm>
            <a:off x="3763190" y="6693"/>
            <a:ext cx="4684375" cy="1595021"/>
          </a:xfrm>
          <a:prstGeom prst="horizontalScroll">
            <a:avLst/>
          </a:prstGeom>
          <a:solidFill>
            <a:schemeClr val="bg2">
              <a:lumMod val="60000"/>
              <a:lumOff val="40000"/>
              <a:alpha val="0"/>
            </a:schemeClr>
          </a:solidFill>
          <a:ln w="69850" cap="sq" cmpd="sng">
            <a:gradFill flip="none" rotWithShape="1">
              <a:gsLst>
                <a:gs pos="100000">
                  <a:schemeClr val="tx2">
                    <a:lumMod val="40000"/>
                    <a:lumOff val="60000"/>
                  </a:schemeClr>
                </a:gs>
                <a:gs pos="49000">
                  <a:srgbClr val="FF0000"/>
                </a:gs>
                <a:gs pos="71000">
                  <a:srgbClr val="FF0000"/>
                </a:gs>
                <a:gs pos="90000">
                  <a:srgbClr val="FF0000"/>
                </a:gs>
                <a:gs pos="6000">
                  <a:srgbClr val="D2E9AE"/>
                </a:gs>
                <a:gs pos="14000">
                  <a:srgbClr val="D2E9AE">
                    <a:alpha val="39000"/>
                  </a:srgbClr>
                </a:gs>
                <a:gs pos="7000">
                  <a:srgbClr val="D2E9AE"/>
                </a:gs>
                <a:gs pos="0">
                  <a:schemeClr val="accent1">
                    <a:lumMod val="45000"/>
                    <a:lumOff val="55000"/>
                  </a:schemeClr>
                </a:gs>
                <a:gs pos="0">
                  <a:schemeClr val="accent1">
                    <a:lumMod val="45000"/>
                    <a:lumOff val="55000"/>
                  </a:schemeClr>
                </a:gs>
                <a:gs pos="12000">
                  <a:schemeClr val="accent1">
                    <a:lumMod val="30000"/>
                    <a:lumOff val="70000"/>
                  </a:schemeClr>
                </a:gs>
              </a:gsLst>
              <a:lin ang="16200000" scaled="1"/>
              <a:tileRect/>
            </a:gradFill>
          </a:ln>
          <a:effectLst>
            <a:glow rad="495300">
              <a:schemeClr val="accent5">
                <a:satMod val="175000"/>
                <a:alpha val="40000"/>
              </a:schemeClr>
            </a:glow>
            <a:outerShdw blurRad="584200" dist="952500" algn="ctr" rotWithShape="0">
              <a:srgbClr val="FF0000">
                <a:alpha val="43000"/>
              </a:srgbClr>
            </a:outerShdw>
            <a:reflection blurRad="469900" stA="46000" endPos="55000" dist="698500" dir="5400000" sy="-100000" algn="bl" rotWithShape="0"/>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365760" bIns="45720" numCol="1" spcCol="0" rtlCol="0" fromWordArt="0" anchor="ctr" anchorCtr="0" forceAA="0" compatLnSpc="1">
            <a:prstTxWarp prst="textNoShape">
              <a:avLst/>
            </a:prstTxWarp>
            <a:noAutofit/>
          </a:bodyPr>
          <a:lstStyle/>
          <a:p>
            <a:pPr algn="ctr"/>
            <a:r>
              <a:rPr lang="en-US" sz="72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100000">
                      <a:srgbClr val="FF0000">
                        <a:alpha val="29000"/>
                        <a:lumMod val="87000"/>
                        <a:lumOff val="13000"/>
                      </a:srgbClr>
                    </a:gs>
                    <a:gs pos="6000">
                      <a:srgbClr val="D2E9AE"/>
                    </a:gs>
                    <a:gs pos="14000">
                      <a:srgbClr val="D2E9AE">
                        <a:alpha val="39000"/>
                      </a:srgbClr>
                    </a:gs>
                    <a:gs pos="7000">
                      <a:srgbClr val="D2E9AE"/>
                    </a:gs>
                    <a:gs pos="0">
                      <a:schemeClr val="accent1">
                        <a:lumMod val="45000"/>
                        <a:lumOff val="55000"/>
                      </a:schemeClr>
                    </a:gs>
                    <a:gs pos="0">
                      <a:schemeClr val="accent1">
                        <a:lumMod val="45000"/>
                        <a:lumOff val="55000"/>
                      </a:schemeClr>
                    </a:gs>
                    <a:gs pos="46000">
                      <a:schemeClr val="accent1">
                        <a:lumMod val="30000"/>
                        <a:lumOff val="70000"/>
                      </a:schemeClr>
                    </a:gs>
                  </a:gsLst>
                  <a:path path="shape">
                    <a:fillToRect l="50000" t="50000" r="50000" b="50000"/>
                  </a:path>
                </a:gradFill>
                <a:effectLst>
                  <a:glow rad="127000">
                    <a:schemeClr val="accent1">
                      <a:alpha val="67000"/>
                    </a:schemeClr>
                  </a:glow>
                  <a:reflection stA="61000" endPos="65000" dist="25400" dir="5400000" sy="-100000" algn="bl" rotWithShape="0"/>
                </a:effectLst>
              </a:rPr>
              <a:t>স্বাগত</a:t>
            </a:r>
          </a:p>
        </p:txBody>
      </p:sp>
      <p:pic>
        <p:nvPicPr>
          <p:cNvPr id="6" name="Picture 5">
            <a:extLst>
              <a:ext uri="{FF2B5EF4-FFF2-40B4-BE49-F238E27FC236}">
                <a16:creationId xmlns:a16="http://schemas.microsoft.com/office/drawing/2014/main" id="{2A1DE348-D9D1-4BF3-AC3D-DB3572B54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151" y="6693"/>
            <a:ext cx="11846832" cy="6612438"/>
          </a:xfrm>
          <a:prstGeom prst="rect">
            <a:avLst/>
          </a:prstGeom>
        </p:spPr>
      </p:pic>
    </p:spTree>
    <p:extLst>
      <p:ext uri="{BB962C8B-B14F-4D97-AF65-F5344CB8AC3E}">
        <p14:creationId xmlns:p14="http://schemas.microsoft.com/office/powerpoint/2010/main" val="39883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p:cTn id="39"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1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fltVal val="0"/>
                                          </p:val>
                                        </p:tav>
                                        <p:tav tm="100000">
                                          <p:val>
                                            <p:strVal val="#ppt_w"/>
                                          </p:val>
                                        </p:tav>
                                      </p:tavLst>
                                    </p:anim>
                                    <p:anim calcmode="lin" valueType="num">
                                      <p:cBhvr>
                                        <p:cTn id="47" dur="1000" fill="hold"/>
                                        <p:tgtEl>
                                          <p:spTgt spid="6"/>
                                        </p:tgtEl>
                                        <p:attrNameLst>
                                          <p:attrName>ppt_h</p:attrName>
                                        </p:attrNameLst>
                                      </p:cBhvr>
                                      <p:tavLst>
                                        <p:tav tm="0">
                                          <p:val>
                                            <p:fltVal val="0"/>
                                          </p:val>
                                        </p:tav>
                                        <p:tav tm="100000">
                                          <p:val>
                                            <p:strVal val="#ppt_h"/>
                                          </p:val>
                                        </p:tav>
                                      </p:tavLst>
                                    </p:anim>
                                    <p:anim calcmode="lin" valueType="num">
                                      <p:cBhvr>
                                        <p:cTn id="48" dur="1000" fill="hold"/>
                                        <p:tgtEl>
                                          <p:spTgt spid="6"/>
                                        </p:tgtEl>
                                        <p:attrNameLst>
                                          <p:attrName>style.rotation</p:attrName>
                                        </p:attrNameLst>
                                      </p:cBhvr>
                                      <p:tavLst>
                                        <p:tav tm="0">
                                          <p:val>
                                            <p:fltVal val="90"/>
                                          </p:val>
                                        </p:tav>
                                        <p:tav tm="100000">
                                          <p:val>
                                            <p:fltVal val="0"/>
                                          </p:val>
                                        </p:tav>
                                      </p:tavLst>
                                    </p:anim>
                                    <p:animEffect transition="in" filter="fade">
                                      <p:cBhvr>
                                        <p:cTn id="4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85000"/>
              <a:lumOff val="15000"/>
            </a:schemeClr>
          </a:fgClr>
          <a:bgClr>
            <a:schemeClr val="bg1"/>
          </a:bgClr>
        </a:pattFill>
        <a:effectLst/>
      </p:bgPr>
    </p:bg>
    <p:spTree>
      <p:nvGrpSpPr>
        <p:cNvPr id="1" name=""/>
        <p:cNvGrpSpPr/>
        <p:nvPr/>
      </p:nvGrpSpPr>
      <p:grpSpPr>
        <a:xfrm>
          <a:off x="0" y="0"/>
          <a:ext cx="0" cy="0"/>
          <a:chOff x="0" y="0"/>
          <a:chExt cx="0" cy="0"/>
        </a:xfrm>
      </p:grpSpPr>
      <p:sp useBgFill="1">
        <p:nvSpPr>
          <p:cNvPr id="2" name="Smiley Face 1">
            <a:extLst>
              <a:ext uri="{FF2B5EF4-FFF2-40B4-BE49-F238E27FC236}">
                <a16:creationId xmlns:a16="http://schemas.microsoft.com/office/drawing/2014/main" id="{6163EEEE-0157-4713-9384-2E43575A46D7}"/>
              </a:ext>
            </a:extLst>
          </p:cNvPr>
          <p:cNvSpPr/>
          <p:nvPr/>
        </p:nvSpPr>
        <p:spPr>
          <a:xfrm>
            <a:off x="314325" y="171450"/>
            <a:ext cx="11744325" cy="6572250"/>
          </a:xfrm>
          <a:prstGeom prst="smileyFac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64BFD7F-4000-43E9-99EC-263151C90674}"/>
              </a:ext>
            </a:extLst>
          </p:cNvPr>
          <p:cNvSpPr txBox="1"/>
          <p:nvPr/>
        </p:nvSpPr>
        <p:spPr>
          <a:xfrm>
            <a:off x="2342148" y="352926"/>
            <a:ext cx="8919410" cy="4893647"/>
          </a:xfrm>
          <a:prstGeom prst="rect">
            <a:avLst/>
          </a:prstGeom>
          <a:noFill/>
        </p:spPr>
        <p:txBody>
          <a:bodyPr wrap="square" rtlCol="0">
            <a:spAutoFit/>
          </a:bodyPr>
          <a:lstStyle/>
          <a:p>
            <a:r>
              <a:rPr lang="bn-IN" sz="2800" dirty="0">
                <a:solidFill>
                  <a:schemeClr val="bg2">
                    <a:lumMod val="75000"/>
                  </a:schemeClr>
                </a:solidFill>
              </a:rPr>
              <a:t> </a:t>
            </a:r>
            <a:r>
              <a:rPr lang="en-US" sz="2800" dirty="0">
                <a:solidFill>
                  <a:schemeClr val="bg2">
                    <a:lumMod val="75000"/>
                  </a:schemeClr>
                </a:solidFill>
              </a:rPr>
              <a:t>                           </a:t>
            </a:r>
            <a:r>
              <a:rPr lang="bn-IN" sz="6000" dirty="0">
                <a:solidFill>
                  <a:srgbClr val="FFFF00"/>
                </a:solidFill>
              </a:rPr>
              <a:t>উৎসব</a:t>
            </a:r>
            <a:r>
              <a:rPr lang="bn-IN" sz="2800" dirty="0">
                <a:solidFill>
                  <a:schemeClr val="bg2">
                    <a:lumMod val="75000"/>
                  </a:schemeClr>
                </a:solidFill>
              </a:rPr>
              <a:t> </a:t>
            </a:r>
            <a:endParaRPr lang="en-US" sz="2800" dirty="0">
              <a:solidFill>
                <a:schemeClr val="bg2">
                  <a:lumMod val="75000"/>
                </a:schemeClr>
              </a:solidFill>
            </a:endParaRPr>
          </a:p>
          <a:p>
            <a:r>
              <a:rPr lang="bn-IN" sz="2800" dirty="0">
                <a:solidFill>
                  <a:srgbClr val="FFFF00"/>
                </a:solidFill>
              </a:rPr>
              <a:t>এ</a:t>
            </a:r>
            <a:r>
              <a:rPr lang="en-US" sz="2800" dirty="0">
                <a:solidFill>
                  <a:srgbClr val="FFFF00"/>
                </a:solidFill>
              </a:rPr>
              <a:t> </a:t>
            </a:r>
            <a:r>
              <a:rPr lang="bn-IN" sz="2800" dirty="0">
                <a:solidFill>
                  <a:srgbClr val="FFFF00"/>
                </a:solidFill>
              </a:rPr>
              <a:t>সাঁওতালরা বিভিন্ন উৎসবের আয়োজন করে থাকে। সাঁওতালদের বার্ষিক উৎসবের নাম ‘সোহরাই‘। এই উৎসবে মেয়েরা দলবদ্ধভাবে নাচে। শীতের শেষে যখন বনে ফুল ফোটে তখন এরা ‘বাহা‘ উৎসব উদযাপন করে। এদের একটি জনপ্রিয় উৎসবের নাম ‘দাসাই‘। এছাড়াও এরঃ</a:t>
            </a:r>
            <a:r>
              <a:rPr lang="en-US" sz="2800" dirty="0">
                <a:solidFill>
                  <a:srgbClr val="FFFF00"/>
                </a:solidFill>
              </a:rPr>
              <a:t>, </a:t>
            </a:r>
            <a:r>
              <a:rPr lang="bn-IN" sz="2800" dirty="0">
                <a:solidFill>
                  <a:srgbClr val="FFFF00"/>
                </a:solidFill>
              </a:rPr>
              <a:t>মাঃ মড়ে</a:t>
            </a:r>
            <a:r>
              <a:rPr lang="en-US" sz="2800" dirty="0">
                <a:solidFill>
                  <a:srgbClr val="FFFF00"/>
                </a:solidFill>
              </a:rPr>
              <a:t>, </a:t>
            </a:r>
            <a:r>
              <a:rPr lang="bn-IN" sz="2800" dirty="0">
                <a:solidFill>
                  <a:srgbClr val="FFFF00"/>
                </a:solidFill>
              </a:rPr>
              <a:t>সাকরাত প্রভৃতি উৎসব প্রকৃতির পালা বদলে সাথে সাথে পালন করে থাকে। ফাল্গুন এবং আশ্বিন মাসে</a:t>
            </a:r>
            <a:r>
              <a:rPr lang="en-US" sz="2800" dirty="0">
                <a:solidFill>
                  <a:srgbClr val="FFFF00"/>
                </a:solidFill>
              </a:rPr>
              <a:t>, </a:t>
            </a:r>
            <a:r>
              <a:rPr lang="bn-IN" sz="2800" dirty="0">
                <a:solidFill>
                  <a:srgbClr val="FFFF00"/>
                </a:solidFill>
              </a:rPr>
              <a:t>সাঁওতালিদের অসুর সম্প্রদায় দ্বারা "</a:t>
            </a:r>
            <a:r>
              <a:rPr lang="bn-IN" sz="2800" u="sng" dirty="0">
                <a:solidFill>
                  <a:srgbClr val="FFFF00"/>
                </a:solidFill>
                <a:hlinkClick r:id="rId2" tooltip="হুদুর দুর্গা"/>
              </a:rPr>
              <a:t>হুদুর দুর্গা</a:t>
            </a:r>
            <a:r>
              <a:rPr lang="bn-IN" sz="2800" dirty="0">
                <a:solidFill>
                  <a:srgbClr val="FFFF00"/>
                </a:solidFill>
              </a:rPr>
              <a:t>" নামে</a:t>
            </a:r>
            <a:r>
              <a:rPr lang="en-US" sz="2800" dirty="0">
                <a:solidFill>
                  <a:srgbClr val="FFFF00"/>
                </a:solidFill>
              </a:rPr>
              <a:t> </a:t>
            </a:r>
            <a:r>
              <a:rPr lang="bn-IN" sz="2800" u="sng" dirty="0">
                <a:solidFill>
                  <a:srgbClr val="FFFF00"/>
                </a:solidFill>
                <a:hlinkClick r:id="rId3" tooltip="মহিষাসুর"/>
              </a:rPr>
              <a:t>মহিষাসুরের</a:t>
            </a:r>
            <a:r>
              <a:rPr lang="en-US" sz="2800" dirty="0">
                <a:solidFill>
                  <a:srgbClr val="FFFF00"/>
                </a:solidFill>
              </a:rPr>
              <a:t> </a:t>
            </a:r>
            <a:r>
              <a:rPr lang="bn-IN" sz="2800" dirty="0">
                <a:solidFill>
                  <a:srgbClr val="FFFF00"/>
                </a:solidFill>
              </a:rPr>
              <a:t>বার্ষিকভাবে দুইবার পূজা করা হয়।</a:t>
            </a:r>
            <a:r>
              <a:rPr lang="en-US" sz="2800" dirty="0">
                <a:solidFill>
                  <a:schemeClr val="bg2">
                    <a:lumMod val="75000"/>
                  </a:schemeClr>
                </a:solidFill>
              </a:rPr>
              <a:t> </a:t>
            </a:r>
          </a:p>
        </p:txBody>
      </p:sp>
    </p:spTree>
    <p:extLst>
      <p:ext uri="{BB962C8B-B14F-4D97-AF65-F5344CB8AC3E}">
        <p14:creationId xmlns:p14="http://schemas.microsoft.com/office/powerpoint/2010/main" val="63781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wdDnDiag">
          <a:fgClr>
            <a:schemeClr val="accent4"/>
          </a:fgClr>
          <a:bgClr>
            <a:schemeClr val="bg1"/>
          </a:bgClr>
        </a:pattFill>
        <a:effectLst/>
      </p:bgPr>
    </p:bg>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26069335-3AFD-4F58-B1F4-F2CFABEA69C7}"/>
              </a:ext>
            </a:extLst>
          </p:cNvPr>
          <p:cNvSpPr/>
          <p:nvPr/>
        </p:nvSpPr>
        <p:spPr>
          <a:xfrm>
            <a:off x="563880" y="137160"/>
            <a:ext cx="11033760" cy="6598920"/>
          </a:xfrm>
          <a:prstGeom prst="horizontalScroll">
            <a:avLst/>
          </a:prstGeom>
          <a:pattFill prst="pct5">
            <a:fgClr>
              <a:schemeClr val="accent1"/>
            </a:fgClr>
            <a:bgClr>
              <a:schemeClr val="bg2">
                <a:lumMod val="7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 name="TextBox 2">
            <a:extLst>
              <a:ext uri="{FF2B5EF4-FFF2-40B4-BE49-F238E27FC236}">
                <a16:creationId xmlns:a16="http://schemas.microsoft.com/office/drawing/2014/main" id="{DC33EB4E-F654-4F3E-B602-BCFC4E03C02C}"/>
              </a:ext>
            </a:extLst>
          </p:cNvPr>
          <p:cNvSpPr txBox="1"/>
          <p:nvPr/>
        </p:nvSpPr>
        <p:spPr>
          <a:xfrm>
            <a:off x="1493520" y="1082129"/>
            <a:ext cx="9875520" cy="4708981"/>
          </a:xfrm>
          <a:prstGeom prst="rect">
            <a:avLst/>
          </a:prstGeom>
          <a:pattFill prst="pct5">
            <a:fgClr>
              <a:schemeClr val="accent4"/>
            </a:fgClr>
            <a:bgClr>
              <a:schemeClr val="bg1"/>
            </a:bgClr>
          </a:pattFill>
        </p:spPr>
        <p:txBody>
          <a:bodyPr wrap="square" rtlCol="0">
            <a:spAutoFit/>
          </a:bodyPr>
          <a:lstStyle/>
          <a:p>
            <a:r>
              <a:rPr lang="en-US" sz="4800" b="1" dirty="0"/>
              <a:t>                        </a:t>
            </a:r>
            <a:r>
              <a:rPr lang="bn-IN" sz="4800" b="1" dirty="0">
                <a:solidFill>
                  <a:srgbClr val="00B0F0"/>
                </a:solidFill>
              </a:rPr>
              <a:t>পরিবার</a:t>
            </a:r>
            <a:endParaRPr lang="en-US" sz="4800" dirty="0">
              <a:solidFill>
                <a:srgbClr val="00B0F0"/>
              </a:solidFill>
            </a:endParaRPr>
          </a:p>
          <a:p>
            <a:r>
              <a:rPr lang="bn-IN" sz="3600" dirty="0"/>
              <a:t>সাঁওতাল সমাজ</a:t>
            </a:r>
            <a:r>
              <a:rPr lang="en-US" sz="3600" dirty="0"/>
              <a:t> </a:t>
            </a:r>
            <a:r>
              <a:rPr lang="bn-IN" sz="3600" u="sng" dirty="0">
                <a:hlinkClick r:id="rId2" tooltip="পিতৃতন্ত্র"/>
              </a:rPr>
              <a:t>পিতৃতান্ত্রিক</a:t>
            </a:r>
            <a:r>
              <a:rPr lang="hi-IN" sz="3600" dirty="0"/>
              <a:t>। </a:t>
            </a:r>
            <a:r>
              <a:rPr lang="bn-IN" sz="3600" dirty="0"/>
              <a:t>সম্পত্তিতে পুত্রদের অধিকার সমান</a:t>
            </a:r>
            <a:r>
              <a:rPr lang="en-US" sz="3600" dirty="0"/>
              <a:t>, </a:t>
            </a:r>
            <a:r>
              <a:rPr lang="bn-IN" sz="3600" dirty="0"/>
              <a:t>কিন্তু মেয়েদের কোন অধিকার নেই। তবে পিতা ইচ্ছা করলে মেয়েকে কিছু দিয়ে যেতে পারেন। তবে সম্পত্তি বণ্টনের ক্ষেত্রে পিতা প্রত্যেক মেয়েকে একটি করে গাভী প্রদান করে। পুত্রহীন ব্যক্তির যাবতীয় সম্পত্তির মালিকানা তার সহোদর ভাইয়েরা পেয়ে থাকে।</a:t>
            </a:r>
            <a:endParaRPr lang="en-US" sz="3600" dirty="0"/>
          </a:p>
        </p:txBody>
      </p:sp>
    </p:spTree>
    <p:extLst>
      <p:ext uri="{BB962C8B-B14F-4D97-AF65-F5344CB8AC3E}">
        <p14:creationId xmlns:p14="http://schemas.microsoft.com/office/powerpoint/2010/main" val="120965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dkHorz">
          <a:fgClr>
            <a:schemeClr val="accent4"/>
          </a:fgClr>
          <a:bgClr>
            <a:schemeClr val="bg1"/>
          </a:bgClr>
        </a:pattFill>
        <a:effectLst/>
      </p:bgPr>
    </p:bg>
    <p:spTree>
      <p:nvGrpSpPr>
        <p:cNvPr id="1" name=""/>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5AB8471B-B64A-4274-B42D-749DDE7A5C8C}"/>
              </a:ext>
            </a:extLst>
          </p:cNvPr>
          <p:cNvSpPr/>
          <p:nvPr/>
        </p:nvSpPr>
        <p:spPr>
          <a:xfrm>
            <a:off x="259080" y="259140"/>
            <a:ext cx="11826240" cy="6477000"/>
          </a:xfrm>
          <a:prstGeom prst="flowChartAlternateProcess">
            <a:avLst/>
          </a:prstGeom>
          <a:pattFill prst="pct5">
            <a:fgClr>
              <a:srgbClr val="002060"/>
            </a:fgClr>
            <a:bgClr>
              <a:srgbClr val="00206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EF2D6D8-6DCA-4EA6-8164-67F7EA7154D6}"/>
              </a:ext>
            </a:extLst>
          </p:cNvPr>
          <p:cNvSpPr txBox="1"/>
          <p:nvPr/>
        </p:nvSpPr>
        <p:spPr>
          <a:xfrm>
            <a:off x="403860" y="426720"/>
            <a:ext cx="11018520" cy="6309420"/>
          </a:xfrm>
          <a:prstGeom prst="rect">
            <a:avLst/>
          </a:prstGeom>
          <a:noFill/>
        </p:spPr>
        <p:txBody>
          <a:bodyPr wrap="square" rtlCol="0">
            <a:spAutoFit/>
          </a:bodyPr>
          <a:lstStyle/>
          <a:p>
            <a:r>
              <a:rPr lang="en-US" b="1" dirty="0">
                <a:solidFill>
                  <a:srgbClr val="FFFF00"/>
                </a:solidFill>
              </a:rPr>
              <a:t>                                                                          </a:t>
            </a:r>
            <a:r>
              <a:rPr lang="bn-IN" sz="4400" b="1" dirty="0">
                <a:solidFill>
                  <a:srgbClr val="FFFF00"/>
                </a:solidFill>
              </a:rPr>
              <a:t>বিবাহ </a:t>
            </a:r>
            <a:r>
              <a:rPr lang="bn-IN" sz="4400" b="1" dirty="0"/>
              <a:t>প্রথা</a:t>
            </a:r>
            <a:endParaRPr lang="en-US" sz="4400" dirty="0"/>
          </a:p>
          <a:p>
            <a:r>
              <a:rPr lang="en-US" dirty="0"/>
              <a:t> </a:t>
            </a:r>
            <a:r>
              <a:rPr lang="bn-IN" dirty="0"/>
              <a:t>সাঁওতাল সমাজে বহিঃগোত্র</a:t>
            </a:r>
            <a:r>
              <a:rPr lang="en-US" dirty="0"/>
              <a:t> </a:t>
            </a:r>
            <a:r>
              <a:rPr lang="bn-IN" u="sng" dirty="0">
                <a:hlinkClick r:id="rId2" tooltip="বিবাহ"/>
              </a:rPr>
              <a:t>বিবাহ</a:t>
            </a:r>
            <a:r>
              <a:rPr lang="en-US" dirty="0"/>
              <a:t> </a:t>
            </a:r>
            <a:r>
              <a:rPr lang="bn-IN" dirty="0"/>
              <a:t>প্রচলিত। </a:t>
            </a:r>
            <a:endParaRPr lang="en-US" dirty="0"/>
          </a:p>
          <a:p>
            <a:r>
              <a:rPr lang="en-US" dirty="0"/>
              <a:t> </a:t>
            </a:r>
            <a:r>
              <a:rPr lang="bn-IN" dirty="0"/>
              <a:t>এমনকি উপগোত্রের মধ্যেও বিবাহ হয় না।</a:t>
            </a:r>
            <a:endParaRPr lang="en-US" dirty="0"/>
          </a:p>
          <a:p>
            <a:r>
              <a:rPr lang="bn-IN" dirty="0"/>
              <a:t>সাঁওতাল সমাজে যেকোন রকম পণপ্রথা পূর্ব কাল থেকেই নিষিদ্ধ ।</a:t>
            </a:r>
            <a:endParaRPr lang="en-US" dirty="0"/>
          </a:p>
          <a:p>
            <a:r>
              <a:rPr lang="bn-IN" dirty="0"/>
              <a:t>তাদের সমাজে ছয় প্রকার বিবাহ রীতির প্রচলন থাকলেও</a:t>
            </a:r>
            <a:endParaRPr lang="en-US" dirty="0"/>
          </a:p>
          <a:p>
            <a:r>
              <a:rPr lang="bn-IN" dirty="0"/>
              <a:t>বর্তমানে তিন ধরনের বিবাহের প্রচলন দেখা যায়। যথা-</a:t>
            </a:r>
            <a:endParaRPr lang="en-US" dirty="0"/>
          </a:p>
          <a:p>
            <a:pPr lvl="0"/>
            <a:r>
              <a:rPr lang="bn-IN" dirty="0"/>
              <a:t>আসলি</a:t>
            </a:r>
            <a:endParaRPr lang="en-US" dirty="0"/>
          </a:p>
          <a:p>
            <a:pPr lvl="0"/>
            <a:r>
              <a:rPr lang="bn-IN" dirty="0"/>
              <a:t>রাজারাজি</a:t>
            </a:r>
            <a:endParaRPr lang="en-US" dirty="0"/>
          </a:p>
          <a:p>
            <a:pPr lvl="0"/>
            <a:r>
              <a:rPr lang="bn-IN" dirty="0"/>
              <a:t>হুর কাটারা বা ইতুঃবিবাহ</a:t>
            </a:r>
            <a:endParaRPr lang="en-US" dirty="0"/>
          </a:p>
          <a:p>
            <a:r>
              <a:rPr lang="bn-IN" dirty="0"/>
              <a:t>সাধারণত ছেলের বয়স ১৯ ও মেয়ের বয়স ১৫-১৬ হলে বিবাহের ব্যবস্থা করা হয়। এছাড়া নিরবোলক নামক বিয়ের প্রচলন সাঁওতাল সমাজে লক্ষণীয়।</a:t>
            </a:r>
            <a:endParaRPr lang="en-US" dirty="0"/>
          </a:p>
          <a:p>
            <a:pPr lvl="0"/>
            <a:r>
              <a:rPr lang="bn-IN" dirty="0">
                <a:solidFill>
                  <a:srgbClr val="FFFF00"/>
                </a:solidFill>
              </a:rPr>
              <a:t>আসলি বিবাহ: </a:t>
            </a:r>
            <a:r>
              <a:rPr lang="bn-IN" dirty="0"/>
              <a:t>আসলি বিবাহ সম্ভ্রান্ত পরিবার ও শিক্ষিত সমাজের মধ্যেই প্রচলিত। এ ধরনের বিবাহ কন্যার পিতা-মাতা ও আত্মীয় স্বজনের সম্মতিতেই সম্পন্ন হয়।</a:t>
            </a:r>
            <a:endParaRPr lang="en-US" dirty="0"/>
          </a:p>
          <a:p>
            <a:pPr lvl="0"/>
            <a:r>
              <a:rPr lang="bn-IN" dirty="0">
                <a:solidFill>
                  <a:srgbClr val="FFFF00"/>
                </a:solidFill>
              </a:rPr>
              <a:t>রাজারাজি: </a:t>
            </a:r>
            <a:r>
              <a:rPr lang="bn-IN" dirty="0"/>
              <a:t>রাজারাজি বিবাহ হল প্রেম করে বিবাহ। সাঁওতালদের প্রত্যেক গ্রামেই হাট বসে। বস্তুত কেনাবেচার উদ্দেশ্য হলেও সাঁওতাল যুবক যুবতীরা তাদের পছন্দমত প্রিয়জনদের সেখানে খোঁজ করে। মেয়েরা যখন হাটে যায়</a:t>
            </a:r>
            <a:r>
              <a:rPr lang="en-US" dirty="0"/>
              <a:t>, </a:t>
            </a:r>
            <a:r>
              <a:rPr lang="bn-IN" dirty="0"/>
              <a:t>তখন তাদের সাথে একজন গণ্যমান্য ব্যক্তি থাকে। সাঁওতালি ভাষায় তাদের যোগমাঝি বলা হয়। তারপর যোগমাঝি অভিভাবকের সাথে আলাপ-আলোচনা করে বিয়ের দিন ধার্য করে।</a:t>
            </a:r>
            <a:endParaRPr lang="en-US" dirty="0"/>
          </a:p>
          <a:p>
            <a:pPr lvl="0"/>
            <a:r>
              <a:rPr lang="bn-IN" dirty="0">
                <a:solidFill>
                  <a:srgbClr val="FFFF00"/>
                </a:solidFill>
              </a:rPr>
              <a:t>হুর কাটারা: </a:t>
            </a:r>
            <a:r>
              <a:rPr lang="bn-IN" dirty="0"/>
              <a:t>হুর কাটারা বিবাহ হচ্ছে জোর করে বিবাহ। কোন যুবক যদি কোন যুবতীকে ভালোবেসে ফেলে এবং সেই যুবতী যদি তাকে অপছন্দ করে ও বিয়েতে অসম্মতি জানায় এক্ষেত্রে যুবক তাকে পাবার জন্য হাটে যায়। সেখানে সে যুবতীর খোঁজ করতে থাকে। যুবতীর সাক্ষাৎ পেলে যুবক  সাঁওতালদের মধ্যে প্রচলিত সংস্কার হল অবিবাহিত যুবতীর কপালে সিঁদুর পরিয়ে দিলে সে যুবতীর আর অন্যত্র বিয়ে হতে পারে না। </a:t>
            </a:r>
            <a:endParaRPr lang="en-US" dirty="0"/>
          </a:p>
        </p:txBody>
      </p:sp>
      <p:pic>
        <p:nvPicPr>
          <p:cNvPr id="14" name="Picture 13">
            <a:extLst>
              <a:ext uri="{FF2B5EF4-FFF2-40B4-BE49-F238E27FC236}">
                <a16:creationId xmlns:a16="http://schemas.microsoft.com/office/drawing/2014/main" id="{F8092A9E-A8A5-47F0-83E7-48CBE9E96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40" y="426720"/>
            <a:ext cx="4884420" cy="2529211"/>
          </a:xfrm>
          <a:prstGeom prst="rect">
            <a:avLst/>
          </a:prstGeom>
        </p:spPr>
      </p:pic>
    </p:spTree>
    <p:extLst>
      <p:ext uri="{BB962C8B-B14F-4D97-AF65-F5344CB8AC3E}">
        <p14:creationId xmlns:p14="http://schemas.microsoft.com/office/powerpoint/2010/main" val="2112459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solidDmnd">
          <a:fgClr>
            <a:srgbClr val="00B050"/>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FA753D-3634-49BB-BE25-220063B4F5C8}"/>
              </a:ext>
            </a:extLst>
          </p:cNvPr>
          <p:cNvSpPr txBox="1"/>
          <p:nvPr/>
        </p:nvSpPr>
        <p:spPr>
          <a:xfrm>
            <a:off x="0" y="0"/>
            <a:ext cx="12192000" cy="6740307"/>
          </a:xfrm>
          <a:prstGeom prst="rect">
            <a:avLst/>
          </a:prstGeom>
          <a:pattFill prst="pct5">
            <a:fgClr>
              <a:srgbClr val="00B050"/>
            </a:fgClr>
            <a:bgClr>
              <a:schemeClr val="bg1"/>
            </a:bgClr>
          </a:pattFill>
        </p:spPr>
        <p:txBody>
          <a:bodyPr wrap="square" rtlCol="0">
            <a:spAutoFit/>
          </a:bodyPr>
          <a:lstStyle/>
          <a:p>
            <a:r>
              <a:rPr lang="en-US" sz="4800" dirty="0">
                <a:solidFill>
                  <a:srgbClr val="FFFF00"/>
                </a:solidFill>
              </a:rPr>
              <a:t>            </a:t>
            </a:r>
            <a:r>
              <a:rPr lang="bn-IN" sz="4800" dirty="0">
                <a:solidFill>
                  <a:srgbClr val="FFFF00"/>
                </a:solidFill>
              </a:rPr>
              <a:t>বাসস্থান ও পোশাক</a:t>
            </a:r>
            <a:endParaRPr lang="en-US" sz="4800" dirty="0">
              <a:solidFill>
                <a:srgbClr val="FFFF00"/>
              </a:solidFill>
            </a:endParaRPr>
          </a:p>
          <a:p>
            <a:endParaRPr lang="en-US" sz="3200" dirty="0"/>
          </a:p>
          <a:p>
            <a:r>
              <a:rPr lang="bn-IN" sz="3200" dirty="0"/>
              <a:t>এদের ঘরগুলো ছোট এবং মাটির তৈরি।</a:t>
            </a:r>
            <a:endParaRPr lang="en-US" sz="3200" dirty="0"/>
          </a:p>
          <a:p>
            <a:r>
              <a:rPr lang="bn-IN" sz="3200" dirty="0"/>
              <a:t> সাঁওতালরা পরিষ্কার পরিচ্ছন্ন </a:t>
            </a:r>
            <a:endParaRPr lang="en-US" sz="3200" dirty="0"/>
          </a:p>
          <a:p>
            <a:r>
              <a:rPr lang="bn-IN" sz="3200" dirty="0"/>
              <a:t>থাকতে ভালোবাসে।</a:t>
            </a:r>
            <a:endParaRPr lang="en-US" sz="3200" dirty="0"/>
          </a:p>
          <a:p>
            <a:r>
              <a:rPr lang="bn-IN" sz="3200" dirty="0"/>
              <a:t> সাঁওতাল</a:t>
            </a:r>
            <a:r>
              <a:rPr lang="en-US" sz="3200" dirty="0"/>
              <a:t> </a:t>
            </a:r>
            <a:r>
              <a:rPr lang="bn-IN" sz="3200" u="sng" dirty="0">
                <a:hlinkClick r:id="rId2" tooltip="পুরুষ"/>
              </a:rPr>
              <a:t>পুরুষরা</a:t>
            </a:r>
            <a:r>
              <a:rPr lang="en-US" sz="3200" dirty="0"/>
              <a:t> </a:t>
            </a:r>
            <a:r>
              <a:rPr lang="bn-IN" sz="3200" dirty="0"/>
              <a:t>আগে </a:t>
            </a:r>
            <a:endParaRPr lang="en-US" sz="3200" dirty="0"/>
          </a:p>
          <a:p>
            <a:r>
              <a:rPr lang="bn-IN" sz="3200" dirty="0"/>
              <a:t>সাদা থান কাপড়ের</a:t>
            </a:r>
            <a:r>
              <a:rPr lang="en-US" sz="3200" dirty="0"/>
              <a:t> </a:t>
            </a:r>
            <a:r>
              <a:rPr lang="bn-IN" sz="3200" u="sng" dirty="0">
                <a:hlinkClick r:id="rId3" tooltip="ধুতি"/>
              </a:rPr>
              <a:t>ধুতি</a:t>
            </a:r>
            <a:r>
              <a:rPr lang="en-US" sz="3200" dirty="0"/>
              <a:t> </a:t>
            </a:r>
            <a:r>
              <a:rPr lang="bn-IN" sz="3200" dirty="0"/>
              <a:t>পরতেন। </a:t>
            </a:r>
            <a:endParaRPr lang="en-US" sz="3200" dirty="0"/>
          </a:p>
          <a:p>
            <a:r>
              <a:rPr lang="bn-IN" sz="3200" dirty="0"/>
              <a:t>বর্তমানে</a:t>
            </a:r>
            <a:r>
              <a:rPr lang="en-US" sz="3200" dirty="0"/>
              <a:t> </a:t>
            </a:r>
            <a:r>
              <a:rPr lang="bn-IN" sz="3200" u="sng" dirty="0">
                <a:hlinkClick r:id="rId4" tooltip="পাঁঞ্চি (পাতার অস্তিত্ব নেই)"/>
              </a:rPr>
              <a:t>পাঁঞ্চি</a:t>
            </a:r>
            <a:r>
              <a:rPr lang="en-US" sz="3200" dirty="0"/>
              <a:t>, </a:t>
            </a:r>
            <a:r>
              <a:rPr lang="bn-IN" sz="3200" dirty="0"/>
              <a:t>ধুতি</a:t>
            </a:r>
            <a:r>
              <a:rPr lang="en-US" sz="3200" dirty="0"/>
              <a:t>, </a:t>
            </a:r>
            <a:r>
              <a:rPr lang="bn-IN" sz="3200" u="sng" dirty="0">
                <a:hlinkClick r:id="rId5" tooltip="পায়ঞ্জামা (পাতার অস্তিত্ব নেই)"/>
              </a:rPr>
              <a:t>পায়ঞ্জামা</a:t>
            </a:r>
            <a:r>
              <a:rPr lang="en-US" sz="3200" dirty="0"/>
              <a:t>, </a:t>
            </a:r>
            <a:r>
              <a:rPr lang="bn-IN" sz="3200" u="sng" dirty="0">
                <a:hlinkClick r:id="rId6" tooltip="গামছা"/>
              </a:rPr>
              <a:t>গামছা</a:t>
            </a:r>
            <a:r>
              <a:rPr lang="en-US" sz="3200" dirty="0"/>
              <a:t> </a:t>
            </a:r>
            <a:r>
              <a:rPr lang="bn-IN" sz="3200" dirty="0"/>
              <a:t>ব্যবহার করে।</a:t>
            </a:r>
            <a:endParaRPr lang="en-US" sz="3200" dirty="0"/>
          </a:p>
          <a:p>
            <a:r>
              <a:rPr lang="en-US" sz="3200" dirty="0"/>
              <a:t> </a:t>
            </a:r>
            <a:r>
              <a:rPr lang="bn-IN" sz="3200" u="sng" dirty="0">
                <a:hlinkClick r:id="rId7" tooltip="নারী"/>
              </a:rPr>
              <a:t>নারীরা</a:t>
            </a:r>
            <a:r>
              <a:rPr lang="en-US" sz="3200" dirty="0"/>
              <a:t> </a:t>
            </a:r>
            <a:r>
              <a:rPr lang="bn-IN" sz="3200" dirty="0"/>
              <a:t>‘ফতা‘ নামের দুই খন্ডের কাপড় পরে থাকে। </a:t>
            </a:r>
            <a:endParaRPr lang="en-US" sz="3200" dirty="0"/>
          </a:p>
          <a:p>
            <a:r>
              <a:rPr lang="bn-IN" sz="3200" dirty="0"/>
              <a:t>বর্তমানে </a:t>
            </a:r>
            <a:r>
              <a:rPr lang="en-US" sz="3200" dirty="0"/>
              <a:t>'</a:t>
            </a:r>
            <a:r>
              <a:rPr lang="bn-IN" sz="3200" u="sng" dirty="0">
                <a:hlinkClick r:id="rId8" tooltip="শাড়ি"/>
              </a:rPr>
              <a:t>আরা পাঁঞ্চি</a:t>
            </a:r>
            <a:r>
              <a:rPr lang="en-US" sz="3200" dirty="0"/>
              <a:t>'</a:t>
            </a:r>
            <a:r>
              <a:rPr lang="bn-IN" sz="3200" dirty="0"/>
              <a:t>ও ব্যবহার করতে দেখা যায়।</a:t>
            </a:r>
            <a:endParaRPr lang="en-US" sz="3200" dirty="0"/>
          </a:p>
          <a:p>
            <a:r>
              <a:rPr lang="bn-IN" sz="3200" dirty="0"/>
              <a:t> পুরুষ সকলে হাতে</a:t>
            </a:r>
            <a:r>
              <a:rPr lang="en-US" sz="3200" dirty="0"/>
              <a:t> </a:t>
            </a:r>
            <a:r>
              <a:rPr lang="bn-IN" sz="3200" u="sng" dirty="0">
                <a:hlinkClick r:id="rId9" tooltip="উল্কি"/>
              </a:rPr>
              <a:t>উল্কির</a:t>
            </a:r>
            <a:r>
              <a:rPr lang="en-US" sz="3200" dirty="0"/>
              <a:t> </a:t>
            </a:r>
            <a:r>
              <a:rPr lang="bn-IN" sz="3200" dirty="0"/>
              <a:t>ছাপ দেয়। মেয়েরা</a:t>
            </a:r>
            <a:r>
              <a:rPr lang="en-US" sz="3200" dirty="0"/>
              <a:t> </a:t>
            </a:r>
            <a:r>
              <a:rPr lang="bn-IN" sz="3200" u="sng" dirty="0">
                <a:hlinkClick r:id="rId10" tooltip="রূপা"/>
              </a:rPr>
              <a:t>রূপার</a:t>
            </a:r>
            <a:r>
              <a:rPr lang="en-US" sz="3200" dirty="0"/>
              <a:t> </a:t>
            </a:r>
            <a:r>
              <a:rPr lang="bn-IN" sz="3200" dirty="0"/>
              <a:t>তৈরি গহনা যেমন-</a:t>
            </a:r>
            <a:r>
              <a:rPr lang="en-US" sz="3200" dirty="0"/>
              <a:t> </a:t>
            </a:r>
            <a:r>
              <a:rPr lang="bn-IN" sz="3200" u="sng" dirty="0">
                <a:hlinkClick r:id="rId11" tooltip="বালা (পাতার অস্তিত্ব নেই)"/>
              </a:rPr>
              <a:t>বালা</a:t>
            </a:r>
            <a:r>
              <a:rPr lang="en-US" sz="3200" dirty="0"/>
              <a:t>, </a:t>
            </a:r>
            <a:r>
              <a:rPr lang="bn-IN" sz="3200" u="sng" dirty="0">
                <a:hlinkClick r:id="rId12" tooltip="ঝুমকা"/>
              </a:rPr>
              <a:t>ঝুমকা</a:t>
            </a:r>
            <a:r>
              <a:rPr lang="en-US" sz="3200" dirty="0"/>
              <a:t>, </a:t>
            </a:r>
            <a:r>
              <a:rPr lang="bn-IN" sz="3200" u="sng" dirty="0">
                <a:hlinkClick r:id="rId13" tooltip="আংটি"/>
              </a:rPr>
              <a:t>আংটি</a:t>
            </a:r>
            <a:r>
              <a:rPr lang="en-US" sz="3200" dirty="0"/>
              <a:t>, </a:t>
            </a:r>
            <a:r>
              <a:rPr lang="bn-IN" sz="3200" u="sng" dirty="0">
                <a:hlinkClick r:id="rId14" tooltip="মল (গহনা) (পাতার অস্তিত্ব নেই)"/>
              </a:rPr>
              <a:t>মল</a:t>
            </a:r>
            <a:r>
              <a:rPr lang="en-US" sz="3200" dirty="0"/>
              <a:t>, </a:t>
            </a:r>
            <a:r>
              <a:rPr lang="bn-IN" sz="3200" u="sng" dirty="0">
                <a:hlinkClick r:id="rId15" tooltip="হাঁসুলি (পাতার অস্তিত্ব নেই)"/>
              </a:rPr>
              <a:t>হাঁসুলি</a:t>
            </a:r>
            <a:r>
              <a:rPr lang="en-US" sz="3200" dirty="0"/>
              <a:t> </a:t>
            </a:r>
            <a:r>
              <a:rPr lang="bn-IN" sz="3200" dirty="0"/>
              <a:t>ইত্যাদিব্যবহার </a:t>
            </a:r>
            <a:endParaRPr lang="en-US" sz="3200" dirty="0"/>
          </a:p>
          <a:p>
            <a:r>
              <a:rPr lang="bn-IN" sz="3200" dirty="0"/>
              <a:t>করে এবং খোঁপায় ফুল গুঁজতে ভালোবাসে। </a:t>
            </a:r>
            <a:endParaRPr lang="en-US" sz="3200" dirty="0"/>
          </a:p>
        </p:txBody>
      </p:sp>
      <p:pic>
        <p:nvPicPr>
          <p:cNvPr id="4" name="Picture 3">
            <a:extLst>
              <a:ext uri="{FF2B5EF4-FFF2-40B4-BE49-F238E27FC236}">
                <a16:creationId xmlns:a16="http://schemas.microsoft.com/office/drawing/2014/main" id="{1AF551B6-02D8-4B81-B348-0B13B74710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29614" y="2728913"/>
            <a:ext cx="3862386" cy="4503836"/>
          </a:xfrm>
          <a:prstGeom prst="rect">
            <a:avLst/>
          </a:prstGeom>
        </p:spPr>
      </p:pic>
      <p:pic>
        <p:nvPicPr>
          <p:cNvPr id="6" name="Picture 5">
            <a:extLst>
              <a:ext uri="{FF2B5EF4-FFF2-40B4-BE49-F238E27FC236}">
                <a16:creationId xmlns:a16="http://schemas.microsoft.com/office/drawing/2014/main" id="{BCF6119C-83B9-43F0-BD07-99174AE9223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94051" y="0"/>
            <a:ext cx="2997948" cy="2728913"/>
          </a:xfrm>
          <a:prstGeom prst="rect">
            <a:avLst/>
          </a:prstGeom>
        </p:spPr>
      </p:pic>
      <p:pic>
        <p:nvPicPr>
          <p:cNvPr id="5" name="Picture 4">
            <a:extLst>
              <a:ext uri="{FF2B5EF4-FFF2-40B4-BE49-F238E27FC236}">
                <a16:creationId xmlns:a16="http://schemas.microsoft.com/office/drawing/2014/main" id="{CEEDD739-AC6D-4FD3-90F3-2520784FB95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537116" y="0"/>
            <a:ext cx="2656934" cy="2728913"/>
          </a:xfrm>
          <a:prstGeom prst="rect">
            <a:avLst/>
          </a:prstGeom>
        </p:spPr>
      </p:pic>
    </p:spTree>
    <p:extLst>
      <p:ext uri="{BB962C8B-B14F-4D97-AF65-F5344CB8AC3E}">
        <p14:creationId xmlns:p14="http://schemas.microsoft.com/office/powerpoint/2010/main" val="126389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rgbClr val="00B0F0"/>
          </a:fgClr>
          <a:bgClr>
            <a:schemeClr val="bg1"/>
          </a:bgClr>
        </a:pattFill>
        <a:effectLst/>
      </p:bgPr>
    </p:bg>
    <p:spTree>
      <p:nvGrpSpPr>
        <p:cNvPr id="1" name=""/>
        <p:cNvGrpSpPr/>
        <p:nvPr/>
      </p:nvGrpSpPr>
      <p:grpSpPr>
        <a:xfrm>
          <a:off x="0" y="0"/>
          <a:ext cx="0" cy="0"/>
          <a:chOff x="0" y="0"/>
          <a:chExt cx="0" cy="0"/>
        </a:xfrm>
      </p:grpSpPr>
      <p:sp>
        <p:nvSpPr>
          <p:cNvPr id="2" name="Flowchart: Direct Access Storage 1">
            <a:extLst>
              <a:ext uri="{FF2B5EF4-FFF2-40B4-BE49-F238E27FC236}">
                <a16:creationId xmlns:a16="http://schemas.microsoft.com/office/drawing/2014/main" id="{24D39DB8-05C6-4B0C-A87D-70F33607732A}"/>
              </a:ext>
            </a:extLst>
          </p:cNvPr>
          <p:cNvSpPr/>
          <p:nvPr/>
        </p:nvSpPr>
        <p:spPr>
          <a:xfrm>
            <a:off x="614364" y="375583"/>
            <a:ext cx="10958512" cy="5700712"/>
          </a:xfrm>
          <a:prstGeom prst="flowChartMagneticDrum">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AFD641-A2CA-42A1-AAE1-C6CB5E0057F3}"/>
              </a:ext>
            </a:extLst>
          </p:cNvPr>
          <p:cNvSpPr txBox="1"/>
          <p:nvPr/>
        </p:nvSpPr>
        <p:spPr>
          <a:xfrm>
            <a:off x="1771651" y="628650"/>
            <a:ext cx="5743575" cy="5447645"/>
          </a:xfrm>
          <a:prstGeom prst="rect">
            <a:avLst/>
          </a:prstGeom>
          <a:noFill/>
        </p:spPr>
        <p:txBody>
          <a:bodyPr wrap="square" rtlCol="0">
            <a:spAutoFit/>
          </a:bodyPr>
          <a:lstStyle/>
          <a:p>
            <a:r>
              <a:rPr lang="en-US" sz="3600" dirty="0"/>
              <a:t> </a:t>
            </a:r>
            <a:r>
              <a:rPr lang="bn-IN" sz="3600" u="sng" dirty="0">
                <a:solidFill>
                  <a:srgbClr val="FFFF00"/>
                </a:solidFill>
                <a:hlinkClick r:id="rId2" tooltip="শিল্পকলা"/>
              </a:rPr>
              <a:t>শিল্পকলার</a:t>
            </a:r>
            <a:endParaRPr lang="en-US" sz="3600" dirty="0">
              <a:solidFill>
                <a:srgbClr val="FFFF00"/>
              </a:solidFill>
            </a:endParaRPr>
          </a:p>
          <a:p>
            <a:r>
              <a:rPr lang="bn-IN" sz="3600" dirty="0">
                <a:solidFill>
                  <a:srgbClr val="FFFF00"/>
                </a:solidFill>
              </a:rPr>
              <a:t>প্রতি সাঁওতালিদের আগ্রহ রয়েছে। এরা</a:t>
            </a:r>
            <a:r>
              <a:rPr lang="en-US" sz="3600" dirty="0">
                <a:solidFill>
                  <a:srgbClr val="FFFF00"/>
                </a:solidFill>
              </a:rPr>
              <a:t> </a:t>
            </a:r>
            <a:r>
              <a:rPr lang="bn-IN" sz="3600" u="sng" dirty="0">
                <a:solidFill>
                  <a:srgbClr val="FFFF00"/>
                </a:solidFill>
                <a:hlinkClick r:id="rId3" tooltip="ঢোল"/>
              </a:rPr>
              <a:t>ঢোল</a:t>
            </a:r>
            <a:r>
              <a:rPr lang="en-US" sz="3600" dirty="0">
                <a:solidFill>
                  <a:srgbClr val="FFFF00"/>
                </a:solidFill>
              </a:rPr>
              <a:t>, </a:t>
            </a:r>
            <a:r>
              <a:rPr lang="bn-IN" sz="3600" u="sng" dirty="0">
                <a:solidFill>
                  <a:srgbClr val="FFFF00"/>
                </a:solidFill>
                <a:hlinkClick r:id="rId4" tooltip="দোতারা"/>
              </a:rPr>
              <a:t>দোতারা</a:t>
            </a:r>
            <a:r>
              <a:rPr lang="en-US" sz="3600" dirty="0">
                <a:solidFill>
                  <a:srgbClr val="FFFF00"/>
                </a:solidFill>
              </a:rPr>
              <a:t>, </a:t>
            </a:r>
            <a:r>
              <a:rPr lang="bn-IN" sz="3600" u="sng" dirty="0">
                <a:solidFill>
                  <a:srgbClr val="FFFF00"/>
                </a:solidFill>
                <a:hlinkClick r:id="rId5" tooltip="বাঁশি"/>
              </a:rPr>
              <a:t>বাঁশি</a:t>
            </a:r>
            <a:r>
              <a:rPr lang="en-US" sz="3600" dirty="0">
                <a:solidFill>
                  <a:srgbClr val="FFFF00"/>
                </a:solidFill>
              </a:rPr>
              <a:t>, </a:t>
            </a:r>
            <a:r>
              <a:rPr lang="bn-IN" sz="3600" u="sng" dirty="0">
                <a:solidFill>
                  <a:srgbClr val="FFFF00"/>
                </a:solidFill>
                <a:hlinkClick r:id="rId6" tooltip="মেগো (পাতার অস্তিত্ব নেই)"/>
              </a:rPr>
              <a:t>মেগো</a:t>
            </a:r>
            <a:r>
              <a:rPr lang="en-US" sz="3600" dirty="0">
                <a:solidFill>
                  <a:srgbClr val="FFFF00"/>
                </a:solidFill>
              </a:rPr>
              <a:t> </a:t>
            </a:r>
            <a:r>
              <a:rPr lang="bn-IN" sz="3600" dirty="0">
                <a:solidFill>
                  <a:srgbClr val="FFFF00"/>
                </a:solidFill>
              </a:rPr>
              <a:t>প্রভৃতি বাদ্যযন্ত্র তৈরি করে ও বাজায়। ঘরবাড়ির দেয়ালে ছবি আঁকে। হাঁড়ি কলসির গায়ে চুনকালি দিয়ে </a:t>
            </a:r>
            <a:r>
              <a:rPr lang="bn-IN" sz="4800" dirty="0">
                <a:solidFill>
                  <a:srgbClr val="FFFF00"/>
                </a:solidFill>
              </a:rPr>
              <a:t>ছবি আঁকে।</a:t>
            </a:r>
            <a:endParaRPr lang="en-US" sz="4800" dirty="0">
              <a:solidFill>
                <a:srgbClr val="FFFF00"/>
              </a:solidFill>
            </a:endParaRPr>
          </a:p>
        </p:txBody>
      </p:sp>
      <p:sp>
        <p:nvSpPr>
          <p:cNvPr id="4" name="TextBox 3">
            <a:extLst>
              <a:ext uri="{FF2B5EF4-FFF2-40B4-BE49-F238E27FC236}">
                <a16:creationId xmlns:a16="http://schemas.microsoft.com/office/drawing/2014/main" id="{10961643-DA8D-4B7C-ACDD-8FADD7D86389}"/>
              </a:ext>
            </a:extLst>
          </p:cNvPr>
          <p:cNvSpPr txBox="1"/>
          <p:nvPr/>
        </p:nvSpPr>
        <p:spPr>
          <a:xfrm rot="5602374">
            <a:off x="7938020" y="2629196"/>
            <a:ext cx="3697616" cy="1446550"/>
          </a:xfrm>
          <a:prstGeom prst="rect">
            <a:avLst/>
          </a:prstGeom>
          <a:noFill/>
        </p:spPr>
        <p:txBody>
          <a:bodyPr wrap="square" rtlCol="0">
            <a:spAutoFit/>
          </a:bodyPr>
          <a:lstStyle/>
          <a:p>
            <a:r>
              <a:rPr lang="bn-IN" sz="8800" u="sng" dirty="0">
                <a:solidFill>
                  <a:schemeClr val="tx2">
                    <a:lumMod val="75000"/>
                  </a:schemeClr>
                </a:solidFill>
              </a:rPr>
              <a:t>শিল্প</a:t>
            </a:r>
            <a:r>
              <a:rPr lang="bn-IN" sz="8800" u="sng" dirty="0">
                <a:solidFill>
                  <a:srgbClr val="FFFF00"/>
                </a:solidFill>
              </a:rPr>
              <a:t>কলা</a:t>
            </a:r>
            <a:endParaRPr lang="en-US" sz="8800" dirty="0">
              <a:solidFill>
                <a:srgbClr val="FFFF00"/>
              </a:solidFill>
            </a:endParaRPr>
          </a:p>
        </p:txBody>
      </p:sp>
    </p:spTree>
    <p:extLst>
      <p:ext uri="{BB962C8B-B14F-4D97-AF65-F5344CB8AC3E}">
        <p14:creationId xmlns:p14="http://schemas.microsoft.com/office/powerpoint/2010/main" val="90773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8A2DE1-7834-4B58-ADFD-35C94EE5EFCF}"/>
              </a:ext>
            </a:extLst>
          </p:cNvPr>
          <p:cNvSpPr txBox="1"/>
          <p:nvPr/>
        </p:nvSpPr>
        <p:spPr>
          <a:xfrm>
            <a:off x="669097" y="792061"/>
            <a:ext cx="10299939" cy="5262979"/>
          </a:xfrm>
          <a:prstGeom prst="rect">
            <a:avLst/>
          </a:prstGeom>
          <a:noFill/>
        </p:spPr>
        <p:txBody>
          <a:bodyPr wrap="square" rtlCol="0">
            <a:spAutoFit/>
          </a:bodyPr>
          <a:lstStyle/>
          <a:p>
            <a:r>
              <a:rPr lang="en-US" sz="6000" dirty="0"/>
              <a:t>                  </a:t>
            </a:r>
            <a:r>
              <a:rPr lang="bn-IN" sz="6000" dirty="0">
                <a:solidFill>
                  <a:srgbClr val="FFFF00"/>
                </a:solidFill>
              </a:rPr>
              <a:t>পেশা</a:t>
            </a:r>
            <a:endParaRPr lang="en-US" sz="6000" dirty="0">
              <a:solidFill>
                <a:srgbClr val="FFFF00"/>
              </a:solidFill>
            </a:endParaRPr>
          </a:p>
          <a:p>
            <a:r>
              <a:rPr lang="bn-IN" sz="2400" dirty="0"/>
              <a:t>আদিকাল থেকেই</a:t>
            </a:r>
            <a:r>
              <a:rPr lang="en-US" sz="2400" dirty="0"/>
              <a:t> </a:t>
            </a:r>
            <a:r>
              <a:rPr lang="bn-IN" sz="2400" u="sng" dirty="0">
                <a:hlinkClick r:id="rId2" tooltip="কৃষি"/>
              </a:rPr>
              <a:t>কৃষিকে</a:t>
            </a:r>
            <a:r>
              <a:rPr lang="en-US" sz="2400" dirty="0"/>
              <a:t> </a:t>
            </a:r>
            <a:r>
              <a:rPr lang="bn-IN" sz="2400" dirty="0"/>
              <a:t>এরা </a:t>
            </a:r>
            <a:endParaRPr lang="en-US" sz="2400" dirty="0"/>
          </a:p>
          <a:p>
            <a:r>
              <a:rPr lang="bn-IN" sz="2400" dirty="0"/>
              <a:t>প্রধান পেশা হিসেবে গ্রহণ করেছে।</a:t>
            </a:r>
            <a:endParaRPr lang="en-US" sz="2400" dirty="0"/>
          </a:p>
          <a:p>
            <a:r>
              <a:rPr lang="bn-IN" sz="2400" dirty="0"/>
              <a:t>নারী পুরুষ সবাই জমিতে কাজ করে। </a:t>
            </a:r>
            <a:endParaRPr lang="en-US" sz="2400" dirty="0"/>
          </a:p>
          <a:p>
            <a:r>
              <a:rPr lang="bn-IN" sz="2400" dirty="0"/>
              <a:t>পুরুষেরা হাল চাষ এবং নারীরা</a:t>
            </a:r>
            <a:endParaRPr lang="en-US" sz="2400" dirty="0"/>
          </a:p>
          <a:p>
            <a:r>
              <a:rPr lang="bn-IN" sz="2400" dirty="0"/>
              <a:t>বীজ বোনা ও ফসল তোলার কাজ করে। </a:t>
            </a:r>
            <a:endParaRPr lang="en-US" sz="2400" dirty="0"/>
          </a:p>
          <a:p>
            <a:r>
              <a:rPr lang="bn-IN" sz="2400" dirty="0"/>
              <a:t>সাঁওতালরা কৃষিকাজের যন্ত্রপাতি নিজেরা তৈরি করে। </a:t>
            </a:r>
            <a:endParaRPr lang="en-US" sz="2400" dirty="0"/>
          </a:p>
          <a:p>
            <a:r>
              <a:rPr lang="bn-IN" sz="2400" dirty="0"/>
              <a:t>শিকার করার ব্যাপারে এদের উৎসাহ খুব বেশি।</a:t>
            </a:r>
            <a:endParaRPr lang="en-US" sz="2400" dirty="0"/>
          </a:p>
          <a:p>
            <a:r>
              <a:rPr lang="bn-IN" sz="2400" dirty="0"/>
              <a:t>বাংলাদেশে বন জঙ্গল কমে যাওয়ার কারণে</a:t>
            </a:r>
            <a:endParaRPr lang="en-US" sz="2400" dirty="0"/>
          </a:p>
          <a:p>
            <a:r>
              <a:rPr lang="bn-IN" sz="2400" dirty="0"/>
              <a:t>তাদের এই পেশায় সমস্যার সৃষ্টি হয়েছে।</a:t>
            </a:r>
            <a:endParaRPr lang="en-US" sz="2400" dirty="0"/>
          </a:p>
          <a:p>
            <a:r>
              <a:rPr lang="bn-IN" sz="2400" dirty="0"/>
              <a:t>বর্তমানে অনেক সাঁওতাল নারী-পুরুষ </a:t>
            </a:r>
            <a:endParaRPr lang="en-US" sz="2400" dirty="0"/>
          </a:p>
          <a:p>
            <a:r>
              <a:rPr lang="bn-IN" sz="2400" dirty="0"/>
              <a:t>কুলি</a:t>
            </a:r>
            <a:r>
              <a:rPr lang="en-US" sz="2400" dirty="0"/>
              <a:t>, </a:t>
            </a:r>
            <a:r>
              <a:rPr lang="bn-IN" sz="2400" dirty="0"/>
              <a:t>মজুর</a:t>
            </a:r>
            <a:r>
              <a:rPr lang="en-US" sz="2400" dirty="0"/>
              <a:t>, </a:t>
            </a:r>
            <a:r>
              <a:rPr lang="bn-IN" sz="2400" dirty="0"/>
              <a:t>মাটি কাটার শ্রমিক ও অন্যান্য কাজ করে</a:t>
            </a:r>
            <a:r>
              <a:rPr lang="bn-IN" sz="3600" dirty="0"/>
              <a:t>।</a:t>
            </a:r>
            <a:endParaRPr lang="en-US" sz="3600" dirty="0"/>
          </a:p>
        </p:txBody>
      </p:sp>
    </p:spTree>
    <p:extLst>
      <p:ext uri="{BB962C8B-B14F-4D97-AF65-F5344CB8AC3E}">
        <p14:creationId xmlns:p14="http://schemas.microsoft.com/office/powerpoint/2010/main" val="350588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90">
          <a:fgClr>
            <a:schemeClr val="bg1">
              <a:lumMod val="85000"/>
              <a:lumOff val="15000"/>
            </a:schemeClr>
          </a:fgClr>
          <a:bgClr>
            <a:schemeClr val="bg1"/>
          </a:bgClr>
        </a:pattFill>
        <a:effectLst/>
      </p:bgPr>
    </p:bg>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id="{F286A7B3-36BB-4F07-90B4-DDB0DB056A28}"/>
              </a:ext>
            </a:extLst>
          </p:cNvPr>
          <p:cNvSpPr/>
          <p:nvPr/>
        </p:nvSpPr>
        <p:spPr>
          <a:xfrm>
            <a:off x="228600" y="357189"/>
            <a:ext cx="11672888" cy="5486400"/>
          </a:xfrm>
          <a:prstGeom prst="wav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6E1137-86A7-4D70-84B9-E84F58913205}"/>
              </a:ext>
            </a:extLst>
          </p:cNvPr>
          <p:cNvSpPr txBox="1"/>
          <p:nvPr/>
        </p:nvSpPr>
        <p:spPr>
          <a:xfrm>
            <a:off x="421481" y="1114426"/>
            <a:ext cx="11287125" cy="3385542"/>
          </a:xfrm>
          <a:prstGeom prst="rect">
            <a:avLst/>
          </a:prstGeom>
          <a:noFill/>
        </p:spPr>
        <p:txBody>
          <a:bodyPr wrap="square" rtlCol="0">
            <a:spAutoFit/>
          </a:bodyPr>
          <a:lstStyle/>
          <a:p>
            <a:r>
              <a:rPr lang="en-US" sz="4000" dirty="0"/>
              <a:t>                    </a:t>
            </a:r>
            <a:r>
              <a:rPr lang="bn-IN" sz="5400" dirty="0">
                <a:solidFill>
                  <a:srgbClr val="00B050"/>
                </a:solidFill>
              </a:rPr>
              <a:t>ধর্মাচার</a:t>
            </a:r>
            <a:endParaRPr lang="en-US" sz="5400" dirty="0">
              <a:solidFill>
                <a:srgbClr val="00B050"/>
              </a:solidFill>
            </a:endParaRPr>
          </a:p>
          <a:p>
            <a:r>
              <a:rPr lang="bn-IN" sz="3200" dirty="0"/>
              <a:t>সাঁওতালদের পালন করা রীতিনীতি বিভিন্নতা আছে।</a:t>
            </a:r>
            <a:r>
              <a:rPr lang="en-US" sz="3200" dirty="0"/>
              <a:t> </a:t>
            </a:r>
            <a:r>
              <a:rPr lang="bn-IN" sz="3200" u="sng" dirty="0">
                <a:hlinkClick r:id="rId2" tooltip="সাঁওতালি ভাষা"/>
              </a:rPr>
              <a:t>সাঁওতালি ভাষায়</a:t>
            </a:r>
            <a:r>
              <a:rPr lang="en-US" sz="3200" dirty="0"/>
              <a:t> </a:t>
            </a:r>
            <a:r>
              <a:rPr lang="bn-IN" sz="3200" dirty="0"/>
              <a:t>দেবতাকে বলে ‘বোংগা‘। এদের প্রধান দেবতা হচ্ছে সূর্যদেব। অন্ দেবতাকে বলে ‘মারাং বুরু‘। এর প্রভাব সাঁওতালদের জীবনে সবচেয়ে বেশি। এ দেবতাকে তারা জন্ম-মৃত্যুও কারণ বলে মনে করে থাকে। সাঁওতালদের গৃহদেবতার নাম ‘আবগে বোংগা‘।</a:t>
            </a:r>
            <a:endParaRPr lang="en-US" sz="3200" dirty="0"/>
          </a:p>
        </p:txBody>
      </p:sp>
    </p:spTree>
    <p:extLst>
      <p:ext uri="{BB962C8B-B14F-4D97-AF65-F5344CB8AC3E}">
        <p14:creationId xmlns:p14="http://schemas.microsoft.com/office/powerpoint/2010/main" val="3997261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rgbClr val="7030A0"/>
          </a:fgClr>
          <a:bgClr>
            <a:schemeClr val="bg1"/>
          </a:bgClr>
        </a:pattFill>
        <a:effectLst/>
      </p:bgPr>
    </p:bg>
    <p:spTree>
      <p:nvGrpSpPr>
        <p:cNvPr id="1" name=""/>
        <p:cNvGrpSpPr/>
        <p:nvPr/>
      </p:nvGrpSpPr>
      <p:grpSpPr>
        <a:xfrm>
          <a:off x="0" y="0"/>
          <a:ext cx="0" cy="0"/>
          <a:chOff x="0" y="0"/>
          <a:chExt cx="0" cy="0"/>
        </a:xfrm>
      </p:grpSpPr>
      <p:sp>
        <p:nvSpPr>
          <p:cNvPr id="2" name="Callout: Bent Line with Border and Accent Bar 1">
            <a:extLst>
              <a:ext uri="{FF2B5EF4-FFF2-40B4-BE49-F238E27FC236}">
                <a16:creationId xmlns:a16="http://schemas.microsoft.com/office/drawing/2014/main" id="{113C4F39-770E-4507-A164-DF82DD23145C}"/>
              </a:ext>
            </a:extLst>
          </p:cNvPr>
          <p:cNvSpPr/>
          <p:nvPr/>
        </p:nvSpPr>
        <p:spPr>
          <a:xfrm>
            <a:off x="257175" y="171450"/>
            <a:ext cx="11630025" cy="6457950"/>
          </a:xfrm>
          <a:prstGeom prst="accentBorderCallout2">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DADAA7-DE6B-405E-A4FD-9F05F456CCC4}"/>
              </a:ext>
            </a:extLst>
          </p:cNvPr>
          <p:cNvSpPr txBox="1"/>
          <p:nvPr/>
        </p:nvSpPr>
        <p:spPr>
          <a:xfrm>
            <a:off x="257175" y="171450"/>
            <a:ext cx="8115299" cy="4524315"/>
          </a:xfrm>
          <a:prstGeom prst="rect">
            <a:avLst/>
          </a:prstGeom>
          <a:noFill/>
        </p:spPr>
        <p:txBody>
          <a:bodyPr wrap="square" rtlCol="0">
            <a:spAutoFit/>
          </a:bodyPr>
          <a:lstStyle/>
          <a:p>
            <a:r>
              <a:rPr lang="en-US" sz="3600" dirty="0">
                <a:solidFill>
                  <a:srgbClr val="00B0F0"/>
                </a:solidFill>
              </a:rPr>
              <a:t>              </a:t>
            </a:r>
            <a:r>
              <a:rPr lang="en-US" sz="3600" dirty="0" err="1">
                <a:solidFill>
                  <a:srgbClr val="00B0F0"/>
                </a:solidFill>
              </a:rPr>
              <a:t>অন্ত্যেষ্টিক্রিয়া</a:t>
            </a:r>
            <a:endParaRPr lang="en-US" sz="3600" dirty="0">
              <a:solidFill>
                <a:srgbClr val="00B0F0"/>
              </a:solidFill>
            </a:endParaRPr>
          </a:p>
          <a:p>
            <a:endParaRPr lang="en-US" sz="3600" dirty="0"/>
          </a:p>
          <a:p>
            <a:r>
              <a:rPr lang="bn-IN" sz="3600" dirty="0"/>
              <a:t>আগের দিনে মৃতদেহ দাহ করার নিয়ম ছিল। বর্তমানে অর্থনৈতিক কারণে বাংলাদেশের সকল এলাকায় সাঁওতালরা মরদেহের কবর দেয়</a:t>
            </a:r>
            <a:r>
              <a:rPr lang="en-US" sz="3600" dirty="0"/>
              <a:t>, </a:t>
            </a:r>
            <a:r>
              <a:rPr lang="bn-IN" sz="3600" dirty="0"/>
              <a:t>তবে ভারতের </a:t>
            </a:r>
            <a:endParaRPr lang="en-US" sz="3600" dirty="0"/>
          </a:p>
          <a:p>
            <a:r>
              <a:rPr lang="bn-IN" sz="3600" dirty="0"/>
              <a:t>সাঁওতাল রা মরদেহ কবর ও চিতায় আগুনও দেয়।</a:t>
            </a:r>
            <a:endParaRPr lang="en-US" sz="3600" dirty="0"/>
          </a:p>
        </p:txBody>
      </p:sp>
      <p:pic>
        <p:nvPicPr>
          <p:cNvPr id="5" name="Picture 4">
            <a:extLst>
              <a:ext uri="{FF2B5EF4-FFF2-40B4-BE49-F238E27FC236}">
                <a16:creationId xmlns:a16="http://schemas.microsoft.com/office/drawing/2014/main" id="{9E443FD7-52A5-4394-A5C8-35EA5B78D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638" y="2379672"/>
            <a:ext cx="4371975" cy="3724276"/>
          </a:xfrm>
          <a:prstGeom prst="rect">
            <a:avLst/>
          </a:prstGeom>
        </p:spPr>
      </p:pic>
    </p:spTree>
    <p:extLst>
      <p:ext uri="{BB962C8B-B14F-4D97-AF65-F5344CB8AC3E}">
        <p14:creationId xmlns:p14="http://schemas.microsoft.com/office/powerpoint/2010/main" val="77125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93719A4F-2D9F-4730-B28C-F7977AF1B3A5}"/>
              </a:ext>
            </a:extLst>
          </p:cNvPr>
          <p:cNvSpPr/>
          <p:nvPr/>
        </p:nvSpPr>
        <p:spPr>
          <a:xfrm>
            <a:off x="759655" y="0"/>
            <a:ext cx="10986867" cy="6386731"/>
          </a:xfrm>
          <a:prstGeom prst="horizontalScroll">
            <a:avLst/>
          </a:prstGeom>
          <a:ln>
            <a:solidFill>
              <a:srgbClr val="002060"/>
            </a:solidFill>
            <a:headEnd type="none" w="med" len="med"/>
            <a:tailEnd type="none" w="med" len="med"/>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B86474E5-CC96-4C98-994D-77BDA06AE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008" y="879894"/>
            <a:ext cx="10041147" cy="4537495"/>
          </a:xfrm>
          <a:prstGeom prst="rect">
            <a:avLst/>
          </a:prstGeom>
        </p:spPr>
      </p:pic>
    </p:spTree>
    <p:extLst>
      <p:ext uri="{BB962C8B-B14F-4D97-AF65-F5344CB8AC3E}">
        <p14:creationId xmlns:p14="http://schemas.microsoft.com/office/powerpoint/2010/main" val="33130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00B0F0"/>
          </a:fgClr>
          <a:bgClr>
            <a:schemeClr val="bg1"/>
          </a:bgClr>
        </a:pattFill>
        <a:effectLst/>
      </p:bgPr>
    </p:bg>
    <p:spTree>
      <p:nvGrpSpPr>
        <p:cNvPr id="1" name=""/>
        <p:cNvGrpSpPr/>
        <p:nvPr/>
      </p:nvGrpSpPr>
      <p:grpSpPr>
        <a:xfrm>
          <a:off x="0" y="0"/>
          <a:ext cx="0" cy="0"/>
          <a:chOff x="0" y="0"/>
          <a:chExt cx="0" cy="0"/>
        </a:xfrm>
      </p:grpSpPr>
      <p:sp>
        <p:nvSpPr>
          <p:cNvPr id="2" name="Flowchart: Multidocument 1">
            <a:extLst>
              <a:ext uri="{FF2B5EF4-FFF2-40B4-BE49-F238E27FC236}">
                <a16:creationId xmlns:a16="http://schemas.microsoft.com/office/drawing/2014/main" id="{6460565D-13BE-475C-A59E-0324B41186A6}"/>
              </a:ext>
            </a:extLst>
          </p:cNvPr>
          <p:cNvSpPr/>
          <p:nvPr/>
        </p:nvSpPr>
        <p:spPr>
          <a:xfrm>
            <a:off x="485775" y="200025"/>
            <a:ext cx="11215688" cy="6515100"/>
          </a:xfrm>
          <a:prstGeom prst="flowChartMultidocument">
            <a:avLst/>
          </a:prstGeom>
          <a:pattFill prst="pct5">
            <a:fgClr>
              <a:schemeClr val="accent1"/>
            </a:fgClr>
            <a:bgClr>
              <a:srgbClr val="660033"/>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83FD855-742A-4E42-A9B4-C840A6DDB41E}"/>
              </a:ext>
            </a:extLst>
          </p:cNvPr>
          <p:cNvSpPr txBox="1"/>
          <p:nvPr/>
        </p:nvSpPr>
        <p:spPr>
          <a:xfrm>
            <a:off x="714375" y="1543050"/>
            <a:ext cx="9286875" cy="4524315"/>
          </a:xfrm>
          <a:prstGeom prst="rect">
            <a:avLst/>
          </a:prstGeom>
          <a:noFill/>
        </p:spPr>
        <p:txBody>
          <a:bodyPr wrap="square" rtlCol="0">
            <a:spAutoFit/>
          </a:bodyPr>
          <a:lstStyle/>
          <a:p>
            <a:r>
              <a:rPr lang="bn-IN" sz="4800" dirty="0">
                <a:solidFill>
                  <a:schemeClr val="tx2">
                    <a:lumMod val="75000"/>
                  </a:schemeClr>
                </a:solidFill>
              </a:rPr>
              <a:t>সাঁওতাল</a:t>
            </a:r>
            <a:r>
              <a:rPr lang="en-US" sz="4800" b="1" dirty="0">
                <a:solidFill>
                  <a:schemeClr val="tx2">
                    <a:lumMod val="75000"/>
                  </a:schemeClr>
                </a:solidFill>
              </a:rPr>
              <a:t>,</a:t>
            </a:r>
            <a:r>
              <a:rPr lang="bn-IN" sz="4800" dirty="0">
                <a:solidFill>
                  <a:schemeClr val="tx2">
                    <a:lumMod val="75000"/>
                  </a:schemeClr>
                </a:solidFill>
              </a:rPr>
              <a:t>খেরওয়াল</a:t>
            </a:r>
            <a:r>
              <a:rPr lang="en-US" sz="4800" b="1" dirty="0">
                <a:solidFill>
                  <a:schemeClr val="tx2">
                    <a:lumMod val="75000"/>
                  </a:schemeClr>
                </a:solidFill>
              </a:rPr>
              <a:t>, </a:t>
            </a:r>
            <a:r>
              <a:rPr lang="bn-IN" sz="4800" b="1" dirty="0">
                <a:solidFill>
                  <a:schemeClr val="tx2">
                    <a:lumMod val="75000"/>
                  </a:schemeClr>
                </a:solidFill>
              </a:rPr>
              <a:t>সান্তাল</a:t>
            </a:r>
            <a:r>
              <a:rPr lang="en-US" sz="4800" b="1" dirty="0">
                <a:solidFill>
                  <a:schemeClr val="tx2">
                    <a:lumMod val="75000"/>
                  </a:schemeClr>
                </a:solidFill>
              </a:rPr>
              <a:t>, </a:t>
            </a:r>
            <a:r>
              <a:rPr lang="bn-IN" sz="4800" dirty="0">
                <a:solidFill>
                  <a:schemeClr val="tx2">
                    <a:lumMod val="75000"/>
                  </a:schemeClr>
                </a:solidFill>
              </a:rPr>
              <a:t>হড়</a:t>
            </a:r>
            <a:r>
              <a:rPr lang="en-US" sz="4800" b="1" dirty="0">
                <a:solidFill>
                  <a:schemeClr val="tx2">
                    <a:lumMod val="75000"/>
                  </a:schemeClr>
                </a:solidFill>
              </a:rPr>
              <a:t> </a:t>
            </a:r>
            <a:r>
              <a:rPr lang="bn-IN" sz="4800" b="1" dirty="0">
                <a:solidFill>
                  <a:schemeClr val="tx2">
                    <a:lumMod val="75000"/>
                  </a:schemeClr>
                </a:solidFill>
              </a:rPr>
              <a:t>(মানুষ</a:t>
            </a:r>
            <a:r>
              <a:rPr lang="en-US" sz="4800" b="1" dirty="0">
                <a:solidFill>
                  <a:schemeClr val="tx2">
                    <a:lumMod val="75000"/>
                  </a:schemeClr>
                </a:solidFill>
              </a:rPr>
              <a:t>)</a:t>
            </a:r>
            <a:r>
              <a:rPr lang="bn-IN" sz="4800" b="1" dirty="0">
                <a:solidFill>
                  <a:schemeClr val="tx2">
                    <a:lumMod val="75000"/>
                  </a:schemeClr>
                </a:solidFill>
              </a:rPr>
              <a:t> </a:t>
            </a:r>
            <a:r>
              <a:rPr lang="en-US" sz="4800" b="1" dirty="0">
                <a:solidFill>
                  <a:schemeClr val="tx2">
                    <a:lumMod val="75000"/>
                  </a:schemeClr>
                </a:solidFill>
              </a:rPr>
              <a:t> </a:t>
            </a:r>
            <a:r>
              <a:rPr lang="bn-IN" sz="4800" b="1" dirty="0">
                <a:solidFill>
                  <a:schemeClr val="tx2">
                    <a:lumMod val="75000"/>
                  </a:schemeClr>
                </a:solidFill>
              </a:rPr>
              <a:t>হর</a:t>
            </a:r>
            <a:r>
              <a:rPr lang="en-US" sz="4800" b="1" dirty="0">
                <a:solidFill>
                  <a:schemeClr val="tx2">
                    <a:lumMod val="75000"/>
                  </a:schemeClr>
                </a:solidFill>
              </a:rPr>
              <a:t>,</a:t>
            </a:r>
            <a:r>
              <a:rPr lang="bn-IN" sz="4800" b="1" dirty="0">
                <a:solidFill>
                  <a:schemeClr val="tx2">
                    <a:lumMod val="75000"/>
                  </a:schemeClr>
                </a:solidFill>
              </a:rPr>
              <a:t>সান্দাল</a:t>
            </a:r>
            <a:r>
              <a:rPr lang="en-US" sz="4800" b="1" dirty="0">
                <a:solidFill>
                  <a:schemeClr val="tx2">
                    <a:lumMod val="75000"/>
                  </a:schemeClr>
                </a:solidFill>
              </a:rPr>
              <a:t>, </a:t>
            </a:r>
            <a:r>
              <a:rPr lang="bn-IN" sz="4800" b="1" dirty="0">
                <a:solidFill>
                  <a:schemeClr val="tx2">
                    <a:lumMod val="75000"/>
                  </a:schemeClr>
                </a:solidFill>
              </a:rPr>
              <a:t>সন্থাল</a:t>
            </a:r>
            <a:r>
              <a:rPr lang="en-US" sz="4800" b="1" dirty="0">
                <a:solidFill>
                  <a:schemeClr val="tx2">
                    <a:lumMod val="75000"/>
                  </a:schemeClr>
                </a:solidFill>
              </a:rPr>
              <a:t>, </a:t>
            </a:r>
            <a:r>
              <a:rPr lang="bn-IN" sz="4800" b="1" dirty="0">
                <a:solidFill>
                  <a:schemeClr val="tx2">
                    <a:lumMod val="75000"/>
                  </a:schemeClr>
                </a:solidFill>
              </a:rPr>
              <a:t>সান্থাল</a:t>
            </a:r>
            <a:r>
              <a:rPr lang="en-US" sz="4800" b="1" dirty="0">
                <a:solidFill>
                  <a:schemeClr val="tx2">
                    <a:lumMod val="75000"/>
                  </a:schemeClr>
                </a:solidFill>
              </a:rPr>
              <a:t>, </a:t>
            </a:r>
            <a:r>
              <a:rPr lang="bn-IN" sz="4800" b="1" dirty="0">
                <a:solidFill>
                  <a:schemeClr val="tx2">
                    <a:lumMod val="75000"/>
                  </a:schemeClr>
                </a:solidFill>
              </a:rPr>
              <a:t>সান্তাড় প্রভৃতি অভিধায়ও অভিহিত হয়ে থাকে।</a:t>
            </a:r>
            <a:r>
              <a:rPr lang="en-US" sz="4800" b="1" dirty="0">
                <a:solidFill>
                  <a:schemeClr val="tx2">
                    <a:lumMod val="75000"/>
                  </a:schemeClr>
                </a:solidFill>
              </a:rPr>
              <a:t> </a:t>
            </a:r>
            <a:r>
              <a:rPr lang="bn-IN" sz="4800" dirty="0">
                <a:solidFill>
                  <a:schemeClr val="tx2">
                    <a:lumMod val="75000"/>
                  </a:schemeClr>
                </a:solidFill>
              </a:rPr>
              <a:t>ধারণা করা হয় সুঁতার (</a:t>
            </a:r>
            <a:r>
              <a:rPr lang="en-US" sz="4800" dirty="0" err="1">
                <a:solidFill>
                  <a:schemeClr val="tx2">
                    <a:lumMod val="75000"/>
                  </a:schemeClr>
                </a:solidFill>
              </a:rPr>
              <a:t>Soontar</a:t>
            </a:r>
            <a:r>
              <a:rPr lang="en-US" sz="4800" dirty="0">
                <a:solidFill>
                  <a:schemeClr val="tx2">
                    <a:lumMod val="75000"/>
                  </a:schemeClr>
                </a:solidFill>
              </a:rPr>
              <a:t>) </a:t>
            </a:r>
            <a:r>
              <a:rPr lang="bn-IN" sz="4800" dirty="0">
                <a:solidFill>
                  <a:schemeClr val="tx2">
                    <a:lumMod val="75000"/>
                  </a:schemeClr>
                </a:solidFill>
              </a:rPr>
              <a:t>কথাটি থেকে সাঁওতাল শব্দের উদ্ভব</a:t>
            </a:r>
            <a:r>
              <a:rPr lang="bn-IN" dirty="0"/>
              <a:t>।</a:t>
            </a:r>
            <a:endParaRPr lang="en-US" dirty="0"/>
          </a:p>
        </p:txBody>
      </p:sp>
      <p:sp>
        <p:nvSpPr>
          <p:cNvPr id="4" name="TextBox 3">
            <a:extLst>
              <a:ext uri="{FF2B5EF4-FFF2-40B4-BE49-F238E27FC236}">
                <a16:creationId xmlns:a16="http://schemas.microsoft.com/office/drawing/2014/main" id="{EF130DCB-CEAF-4835-B2B5-81B590D651A1}"/>
              </a:ext>
            </a:extLst>
          </p:cNvPr>
          <p:cNvSpPr txBox="1"/>
          <p:nvPr/>
        </p:nvSpPr>
        <p:spPr>
          <a:xfrm>
            <a:off x="3494798" y="527387"/>
            <a:ext cx="5197642" cy="1015663"/>
          </a:xfrm>
          <a:prstGeom prst="rect">
            <a:avLst/>
          </a:prstGeom>
          <a:noFill/>
        </p:spPr>
        <p:txBody>
          <a:bodyPr wrap="square" rtlCol="0">
            <a:spAutoFit/>
          </a:bodyPr>
          <a:lstStyle/>
          <a:p>
            <a:r>
              <a:rPr lang="en-US" sz="6000" dirty="0" err="1"/>
              <a:t>পরিচয়</a:t>
            </a:r>
            <a:endParaRPr lang="en-US" sz="6000" dirty="0"/>
          </a:p>
        </p:txBody>
      </p:sp>
    </p:spTree>
    <p:extLst>
      <p:ext uri="{BB962C8B-B14F-4D97-AF65-F5344CB8AC3E}">
        <p14:creationId xmlns:p14="http://schemas.microsoft.com/office/powerpoint/2010/main" val="72044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croll: Vertical 3">
            <a:extLst>
              <a:ext uri="{FF2B5EF4-FFF2-40B4-BE49-F238E27FC236}">
                <a16:creationId xmlns:a16="http://schemas.microsoft.com/office/drawing/2014/main" id="{8E5ADE50-2219-4BC6-9F86-6412447CBEE6}"/>
              </a:ext>
            </a:extLst>
          </p:cNvPr>
          <p:cNvSpPr>
            <a:spLocks/>
          </p:cNvSpPr>
          <p:nvPr/>
        </p:nvSpPr>
        <p:spPr>
          <a:xfrm>
            <a:off x="4815840" y="337626"/>
            <a:ext cx="7666892" cy="6231986"/>
          </a:xfrm>
          <a:prstGeom prst="verticalScroll">
            <a:avLst/>
          </a:prstGeom>
          <a:pattFill prst="pct5">
            <a:fgClr>
              <a:srgbClr val="7030A0"/>
            </a:fgClr>
            <a:bgClr>
              <a:schemeClr val="bg1"/>
            </a:bgClr>
          </a:pattFill>
          <a:ln w="76200">
            <a:solidFill>
              <a:srgbClr val="0070C0"/>
            </a:solidFill>
          </a:ln>
          <a:effectLst>
            <a:glow rad="609600">
              <a:schemeClr val="accent1">
                <a:alpha val="18000"/>
              </a:schemeClr>
            </a:glow>
            <a:innerShdw blurRad="114300" dist="1333500" dir="8100000">
              <a:prstClr val="black">
                <a:alpha val="49000"/>
              </a:prstClr>
            </a:innerShdw>
            <a:reflection blurRad="6350" stA="52000" endA="300" endPos="35000" dist="825500" dir="5400000" sy="-100000" algn="bl" rotWithShape="0"/>
            <a:softEdge rad="0"/>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croll: Horizontal 6">
            <a:extLst>
              <a:ext uri="{FF2B5EF4-FFF2-40B4-BE49-F238E27FC236}">
                <a16:creationId xmlns:a16="http://schemas.microsoft.com/office/drawing/2014/main" id="{72AC950B-B203-487F-81AB-071428DF9F7B}"/>
              </a:ext>
            </a:extLst>
          </p:cNvPr>
          <p:cNvSpPr/>
          <p:nvPr/>
        </p:nvSpPr>
        <p:spPr>
          <a:xfrm>
            <a:off x="464234" y="168811"/>
            <a:ext cx="4900246" cy="6400801"/>
          </a:xfrm>
          <a:prstGeom prst="horizontalScroll">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59BDCBE-9F8E-4062-86F9-D7BB487D4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45" y="883920"/>
            <a:ext cx="4158175" cy="4937760"/>
          </a:xfrm>
          <a:prstGeom prst="rect">
            <a:avLst/>
          </a:prstGeom>
          <a:ln w="57150">
            <a:solidFill>
              <a:srgbClr val="002060"/>
            </a:solidFill>
          </a:ln>
        </p:spPr>
      </p:pic>
      <p:sp>
        <p:nvSpPr>
          <p:cNvPr id="10" name="TextBox 9">
            <a:extLst>
              <a:ext uri="{FF2B5EF4-FFF2-40B4-BE49-F238E27FC236}">
                <a16:creationId xmlns:a16="http://schemas.microsoft.com/office/drawing/2014/main" id="{3A65CED5-DF31-4FF1-82A3-56F5F9C418E8}"/>
              </a:ext>
            </a:extLst>
          </p:cNvPr>
          <p:cNvSpPr txBox="1"/>
          <p:nvPr/>
        </p:nvSpPr>
        <p:spPr>
          <a:xfrm rot="21333822">
            <a:off x="6497425" y="1364033"/>
            <a:ext cx="4590201" cy="4524315"/>
          </a:xfrm>
          <a:prstGeom prst="rect">
            <a:avLst/>
          </a:prstGeom>
          <a:noFill/>
        </p:spPr>
        <p:txBody>
          <a:bodyPr wrap="square" rtlCol="0">
            <a:spAutoFit/>
          </a:bodyPr>
          <a:lstStyle/>
          <a:p>
            <a:r>
              <a:rPr lang="as-IN" sz="3600" dirty="0"/>
              <a:t>সাঁওতালদের আদি নিবাস ভারতের সাঁওতাল পরগনা </a:t>
            </a:r>
            <a:r>
              <a:rPr lang="en-US" sz="3600" dirty="0"/>
              <a:t>। </a:t>
            </a:r>
            <a:r>
              <a:rPr lang="as-IN" sz="3600" dirty="0"/>
              <a:t>তারা সাঁওতাল পরগনা থেকে এসে বাংলাদেশের উত্তরাঞ্চল তথা রংপুর রাজশাহী দিনাজপুর অঞ্চলে বসবাস করে</a:t>
            </a:r>
            <a:r>
              <a:rPr lang="en-US" sz="3600" dirty="0"/>
              <a:t>।</a:t>
            </a:r>
          </a:p>
        </p:txBody>
      </p:sp>
      <p:sp>
        <p:nvSpPr>
          <p:cNvPr id="2" name="TextBox 1">
            <a:extLst>
              <a:ext uri="{FF2B5EF4-FFF2-40B4-BE49-F238E27FC236}">
                <a16:creationId xmlns:a16="http://schemas.microsoft.com/office/drawing/2014/main" id="{F9BC2F1B-9A0C-4366-A35C-C7F03E9A457F}"/>
              </a:ext>
            </a:extLst>
          </p:cNvPr>
          <p:cNvSpPr txBox="1"/>
          <p:nvPr/>
        </p:nvSpPr>
        <p:spPr>
          <a:xfrm rot="21074152">
            <a:off x="6500493" y="430109"/>
            <a:ext cx="6309012" cy="769441"/>
          </a:xfrm>
          <a:prstGeom prst="rect">
            <a:avLst/>
          </a:prstGeom>
          <a:noFill/>
        </p:spPr>
        <p:txBody>
          <a:bodyPr wrap="square" rtlCol="0">
            <a:spAutoFit/>
          </a:bodyPr>
          <a:lstStyle/>
          <a:p>
            <a:r>
              <a:rPr lang="en-US" sz="4400" dirty="0">
                <a:solidFill>
                  <a:srgbClr val="FFFF00"/>
                </a:solidFill>
              </a:rPr>
              <a:t>আ</a:t>
            </a:r>
            <a:r>
              <a:rPr lang="as-IN" sz="4400" dirty="0">
                <a:solidFill>
                  <a:srgbClr val="FFFF00"/>
                </a:solidFill>
              </a:rPr>
              <a:t>গ</a:t>
            </a:r>
            <a:r>
              <a:rPr lang="en-US" sz="4400" dirty="0">
                <a:solidFill>
                  <a:srgbClr val="FFFF00"/>
                </a:solidFill>
              </a:rPr>
              <a:t>ম</a:t>
            </a:r>
            <a:r>
              <a:rPr lang="as-IN" sz="4400" dirty="0">
                <a:solidFill>
                  <a:srgbClr val="FFFF00"/>
                </a:solidFill>
              </a:rPr>
              <a:t>ন</a:t>
            </a:r>
            <a:r>
              <a:rPr lang="en-US" sz="4400" dirty="0">
                <a:solidFill>
                  <a:srgbClr val="FFFF00"/>
                </a:solidFill>
              </a:rPr>
              <a:t> </a:t>
            </a:r>
            <a:r>
              <a:rPr lang="as-IN" sz="4400" dirty="0">
                <a:solidFill>
                  <a:srgbClr val="FFFF00"/>
                </a:solidFill>
              </a:rPr>
              <a:t>ও</a:t>
            </a:r>
            <a:r>
              <a:rPr lang="en-US" sz="4400" dirty="0">
                <a:solidFill>
                  <a:srgbClr val="FFFF00"/>
                </a:solidFill>
              </a:rPr>
              <a:t> </a:t>
            </a:r>
            <a:r>
              <a:rPr lang="en-US" sz="4400" dirty="0" err="1">
                <a:solidFill>
                  <a:srgbClr val="FFFF00"/>
                </a:solidFill>
              </a:rPr>
              <a:t>বসতি</a:t>
            </a:r>
            <a:r>
              <a:rPr lang="en-US" sz="4400" dirty="0">
                <a:solidFill>
                  <a:srgbClr val="FFFF00"/>
                </a:solidFill>
              </a:rPr>
              <a:t> </a:t>
            </a:r>
            <a:r>
              <a:rPr lang="en-US" sz="4400" dirty="0" err="1">
                <a:solidFill>
                  <a:srgbClr val="FFFF00"/>
                </a:solidFill>
              </a:rPr>
              <a:t>স্থাপন</a:t>
            </a:r>
            <a:endParaRPr lang="en-US" sz="4400" dirty="0">
              <a:solidFill>
                <a:srgbClr val="FFFF00"/>
              </a:solidFill>
            </a:endParaRPr>
          </a:p>
        </p:txBody>
      </p:sp>
    </p:spTree>
    <p:extLst>
      <p:ext uri="{BB962C8B-B14F-4D97-AF65-F5344CB8AC3E}">
        <p14:creationId xmlns:p14="http://schemas.microsoft.com/office/powerpoint/2010/main" val="375700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5">
              <a:lumMod val="50000"/>
            </a:schemeClr>
          </a:bgClr>
        </a:pattFill>
        <a:effectLst/>
      </p:bgPr>
    </p:bg>
    <p:spTree>
      <p:nvGrpSpPr>
        <p:cNvPr id="1" name=""/>
        <p:cNvGrpSpPr/>
        <p:nvPr/>
      </p:nvGrpSpPr>
      <p:grpSpPr>
        <a:xfrm>
          <a:off x="0" y="0"/>
          <a:ext cx="0" cy="0"/>
          <a:chOff x="0" y="0"/>
          <a:chExt cx="0" cy="0"/>
        </a:xfrm>
      </p:grpSpPr>
      <p:sp>
        <p:nvSpPr>
          <p:cNvPr id="2" name="Flowchart: Or 1">
            <a:extLst>
              <a:ext uri="{FF2B5EF4-FFF2-40B4-BE49-F238E27FC236}">
                <a16:creationId xmlns:a16="http://schemas.microsoft.com/office/drawing/2014/main" id="{59C590C0-DD6C-4FC5-AAA4-D0CC6C732E9F}"/>
              </a:ext>
            </a:extLst>
          </p:cNvPr>
          <p:cNvSpPr/>
          <p:nvPr/>
        </p:nvSpPr>
        <p:spPr>
          <a:xfrm>
            <a:off x="247650" y="0"/>
            <a:ext cx="11811000" cy="6858000"/>
          </a:xfrm>
          <a:prstGeom prst="flowChartOr">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7C6B85-1540-4F6F-B77E-FAE1C5CF6FD4}"/>
              </a:ext>
            </a:extLst>
          </p:cNvPr>
          <p:cNvSpPr txBox="1"/>
          <p:nvPr/>
        </p:nvSpPr>
        <p:spPr>
          <a:xfrm>
            <a:off x="247650" y="0"/>
            <a:ext cx="14026547" cy="5847755"/>
          </a:xfrm>
          <a:prstGeom prst="rect">
            <a:avLst/>
          </a:prstGeom>
          <a:noFill/>
        </p:spPr>
        <p:txBody>
          <a:bodyPr wrap="square" rtlCol="0">
            <a:spAutoFit/>
          </a:bodyPr>
          <a:lstStyle/>
          <a:p>
            <a:r>
              <a:rPr lang="en-US" sz="5400" dirty="0"/>
              <a:t>                                </a:t>
            </a:r>
            <a:r>
              <a:rPr lang="bn-IN" sz="5400" dirty="0"/>
              <a:t>গোত্র</a:t>
            </a:r>
            <a:endParaRPr lang="en-US" sz="5400" dirty="0"/>
          </a:p>
          <a:p>
            <a:r>
              <a:rPr lang="en-US" sz="2400" dirty="0"/>
              <a:t>                              </a:t>
            </a:r>
            <a:r>
              <a:rPr lang="bn-IN" sz="2400" dirty="0"/>
              <a:t>সাঁওতালরা বিশ্বাস করে যে</a:t>
            </a:r>
            <a:r>
              <a:rPr lang="en-US" sz="2400" dirty="0"/>
              <a:t>, </a:t>
            </a:r>
          </a:p>
          <a:p>
            <a:r>
              <a:rPr lang="en-US" sz="2400" dirty="0"/>
              <a:t>                  </a:t>
            </a:r>
            <a:r>
              <a:rPr lang="bn-IN" sz="2400" dirty="0"/>
              <a:t>আদি মানব ও মানবী</a:t>
            </a:r>
            <a:endParaRPr lang="en-US" sz="2400" dirty="0"/>
          </a:p>
          <a:p>
            <a:r>
              <a:rPr lang="en-US" sz="2400" dirty="0"/>
              <a:t>              </a:t>
            </a:r>
            <a:r>
              <a:rPr lang="bn-IN" sz="2400" u="sng" dirty="0">
                <a:hlinkClick r:id="rId2" tooltip="পিলচু বুড়ো (হাড়াম) (পাতার অস্তিত্ব নেই)"/>
              </a:rPr>
              <a:t>পিলচু বুড়ো (হাড়াম)</a:t>
            </a:r>
            <a:r>
              <a:rPr lang="en-US" sz="2400" dirty="0"/>
              <a:t> </a:t>
            </a:r>
            <a:r>
              <a:rPr lang="bn-IN" sz="2400" dirty="0"/>
              <a:t>ও</a:t>
            </a:r>
            <a:r>
              <a:rPr lang="en-US" sz="2400" dirty="0"/>
              <a:t> </a:t>
            </a:r>
            <a:r>
              <a:rPr lang="bn-IN" sz="2400" u="sng" dirty="0">
                <a:hlinkClick r:id="rId3" tooltip="পিলচু বুড়ির (পাতার অস্তিত্ব নেই)"/>
              </a:rPr>
              <a:t>পিলচু বুড়ির</a:t>
            </a:r>
            <a:endParaRPr lang="en-US" sz="2400" u="sng" dirty="0"/>
          </a:p>
          <a:p>
            <a:r>
              <a:rPr lang="en-US" sz="2400" dirty="0"/>
              <a:t>        </a:t>
            </a:r>
            <a:r>
              <a:rPr lang="bn-IN" sz="2400" dirty="0"/>
              <a:t>সাত জোড়া সন্তান থেকেই তাদের উদ্ভব।</a:t>
            </a:r>
            <a:endParaRPr lang="en-US" sz="2400" dirty="0"/>
          </a:p>
          <a:p>
            <a:r>
              <a:rPr lang="bn-IN" sz="2400" dirty="0"/>
              <a:t> </a:t>
            </a:r>
            <a:r>
              <a:rPr lang="en-US" sz="2400" dirty="0"/>
              <a:t> </a:t>
            </a:r>
            <a:r>
              <a:rPr lang="bn-IN" sz="2400" dirty="0"/>
              <a:t>এজন্যই সাঁওতালরা সাতটি গোত্রে বিভক্ত।</a:t>
            </a:r>
            <a:r>
              <a:rPr lang="en-US" sz="2400" dirty="0"/>
              <a:t> </a:t>
            </a:r>
          </a:p>
          <a:p>
            <a:r>
              <a:rPr lang="en-US" sz="2400" u="sng" dirty="0">
                <a:hlinkClick r:id="rId4" tooltip="সাঁওতালি ভাষা"/>
              </a:rPr>
              <a:t>  </a:t>
            </a:r>
            <a:r>
              <a:rPr lang="bn-IN" sz="2400" u="sng" dirty="0">
                <a:hlinkClick r:id="rId4" tooltip="সাঁওতালি ভাষা"/>
              </a:rPr>
              <a:t>সাঁওতালি ভাষায়</a:t>
            </a:r>
            <a:r>
              <a:rPr lang="en-US" sz="2400" dirty="0"/>
              <a:t> </a:t>
            </a:r>
            <a:r>
              <a:rPr lang="bn-IN" sz="2400" dirty="0"/>
              <a:t>এ গোত্র গুলো ‘পারিস‘ </a:t>
            </a:r>
            <a:endParaRPr lang="en-US" sz="2400" dirty="0"/>
          </a:p>
          <a:p>
            <a:r>
              <a:rPr lang="bn-IN" sz="2400" dirty="0"/>
              <a:t>নামে অভিহিত গোত্র (পারিস) গুলো হলো-</a:t>
            </a:r>
            <a:endParaRPr lang="en-US" sz="2400" dirty="0"/>
          </a:p>
          <a:p>
            <a:pPr lvl="0"/>
            <a:endParaRPr lang="en-US" sz="2400" u="sng" dirty="0">
              <a:hlinkClick r:id="rId5" tooltip="হাঁসদা (পাতার অস্তিত্ব নেই)"/>
            </a:endParaRPr>
          </a:p>
          <a:p>
            <a:pPr lvl="0"/>
            <a:r>
              <a:rPr lang="en-US" sz="2400" u="sng" dirty="0">
                <a:hlinkClick r:id="rId5" tooltip="হাঁসদা (পাতার অস্তিত্ব নেই)"/>
              </a:rPr>
              <a:t>   </a:t>
            </a:r>
            <a:r>
              <a:rPr lang="bn-IN" sz="2400" u="sng" dirty="0">
                <a:hlinkClick r:id="rId5" tooltip="হাঁসদা (পাতার অস্তিত্ব নেই)"/>
              </a:rPr>
              <a:t>হাঁসদা</a:t>
            </a:r>
            <a:r>
              <a:rPr lang="en-US" sz="2400" u="sng" dirty="0"/>
              <a:t>,</a:t>
            </a:r>
            <a:r>
              <a:rPr lang="bn-IN" sz="2400" u="sng" dirty="0">
                <a:hlinkClick r:id="rId6" tooltip="সরেন (পাতার অস্তিত্ব নেই)"/>
              </a:rPr>
              <a:t>সরেন</a:t>
            </a:r>
            <a:r>
              <a:rPr lang="en-US" sz="2400" u="sng" dirty="0"/>
              <a:t>,</a:t>
            </a:r>
            <a:r>
              <a:rPr lang="bn-IN" sz="2400" u="sng" dirty="0">
                <a:hlinkClick r:id="rId7" tooltip="টুডু (পাতার অস্তিত্ব নেই)"/>
              </a:rPr>
              <a:t>টুডু</a:t>
            </a:r>
            <a:r>
              <a:rPr lang="en-US" sz="2400" u="sng" dirty="0"/>
              <a:t>,</a:t>
            </a:r>
            <a:r>
              <a:rPr lang="bn-IN" sz="2400" u="sng" dirty="0">
                <a:hlinkClick r:id="rId8" tooltip="কিসকু (পাতার অস্তিত্ব নেই)"/>
              </a:rPr>
              <a:t>কিসকু</a:t>
            </a:r>
            <a:r>
              <a:rPr lang="en-US" sz="2400" u="sng" dirty="0"/>
              <a:t>,</a:t>
            </a:r>
            <a:r>
              <a:rPr lang="bn-IN" sz="2400" u="sng" dirty="0">
                <a:hlinkClick r:id="rId9" tooltip="মুর্মু (পাতার অস্তিত্ব নেই)"/>
              </a:rPr>
              <a:t>মুর্মু</a:t>
            </a:r>
            <a:r>
              <a:rPr lang="en-US" sz="2400" u="sng" dirty="0"/>
              <a:t>,</a:t>
            </a:r>
            <a:r>
              <a:rPr lang="bn-IN" sz="2400" u="sng" dirty="0">
                <a:hlinkClick r:id="rId10" tooltip=",মারডি ,মারান্ডি (পাতার অস্তিত্ব নেই)"/>
              </a:rPr>
              <a:t>মাণ্ডি</a:t>
            </a:r>
            <a:r>
              <a:rPr lang="en-US" sz="2400" u="sng" dirty="0"/>
              <a:t>,</a:t>
            </a:r>
            <a:r>
              <a:rPr lang="bn-IN" sz="2400" u="sng" dirty="0">
                <a:hlinkClick r:id="rId11" tooltip="বাস্কে (পাতার অস্তিত্ব নেই)"/>
              </a:rPr>
              <a:t>বাস্কে</a:t>
            </a:r>
            <a:r>
              <a:rPr lang="en-US" sz="2400" u="sng" dirty="0"/>
              <a:t>,</a:t>
            </a:r>
            <a:r>
              <a:rPr lang="bn-IN" sz="2400" u="sng" dirty="0">
                <a:hlinkClick r:id="rId12" tooltip="বেসরা (পাতার অস্তিত্ব নেই)"/>
              </a:rPr>
              <a:t>বেসরা</a:t>
            </a:r>
            <a:r>
              <a:rPr lang="en-US" sz="2400" u="sng" dirty="0"/>
              <a:t>,</a:t>
            </a:r>
            <a:r>
              <a:rPr lang="bn-IN" sz="2400" u="sng" dirty="0">
                <a:hlinkClick r:id="rId13" tooltip="হেম্বরম (পাতার অস্তিত্ব নেই)"/>
              </a:rPr>
              <a:t>হেম্বরম</a:t>
            </a:r>
            <a:r>
              <a:rPr lang="en-US" sz="2400" u="sng" dirty="0"/>
              <a:t>,</a:t>
            </a:r>
            <a:r>
              <a:rPr lang="bn-IN" sz="2400" u="sng" dirty="0">
                <a:hlinkClick r:id="rId14" tooltip="পাউরিয়া (পাতার অস্তিত্ব নেই)"/>
              </a:rPr>
              <a:t>পাউরিয়া</a:t>
            </a:r>
            <a:r>
              <a:rPr lang="en-US" sz="2400" u="sng" dirty="0"/>
              <a:t>,</a:t>
            </a:r>
            <a:r>
              <a:rPr lang="bn-IN" sz="2400" u="sng" dirty="0">
                <a:hlinkClick r:id="rId15" tooltip="চঁড়ে (পাতার অস্তিত্ব নেই)"/>
              </a:rPr>
              <a:t>চঁড়ে</a:t>
            </a:r>
            <a:r>
              <a:rPr lang="en-US" sz="2400" u="sng" dirty="0"/>
              <a:t>,</a:t>
            </a:r>
            <a:r>
              <a:rPr lang="bn-IN" sz="2400" u="sng" dirty="0"/>
              <a:t>বেদেয়</a:t>
            </a:r>
            <a:r>
              <a:rPr lang="en-US" sz="2400" u="sng" dirty="0"/>
              <a:t> </a:t>
            </a:r>
            <a:r>
              <a:rPr lang="bn-IN" sz="2400" dirty="0"/>
              <a:t>প্রথমে সাতটি গোত্র ও</a:t>
            </a:r>
            <a:endParaRPr lang="en-US" sz="2400" dirty="0"/>
          </a:p>
          <a:p>
            <a:pPr lvl="0"/>
            <a:r>
              <a:rPr lang="en-US" sz="2400" dirty="0"/>
              <a:t>    </a:t>
            </a:r>
            <a:r>
              <a:rPr lang="bn-IN" sz="2400" dirty="0"/>
              <a:t>পরবর্তীকালে তাদের মধ্যে আরও পাঁচটি</a:t>
            </a:r>
            <a:r>
              <a:rPr lang="en-US" sz="2400" dirty="0"/>
              <a:t> </a:t>
            </a:r>
            <a:r>
              <a:rPr lang="bn-IN" sz="2400" dirty="0"/>
              <a:t>গোত্রের উদ্ভব ঘটে মোট বারটি গোত্র হয়।সাঁওতালদের </a:t>
            </a:r>
            <a:endParaRPr lang="en-US" sz="2400" dirty="0"/>
          </a:p>
          <a:p>
            <a:pPr lvl="0"/>
            <a:r>
              <a:rPr lang="en-US" sz="2400" dirty="0"/>
              <a:t>       </a:t>
            </a:r>
            <a:r>
              <a:rPr lang="bn-IN" sz="2400" dirty="0"/>
              <a:t>মধ্যে</a:t>
            </a:r>
            <a:r>
              <a:rPr lang="en-US" sz="2400" dirty="0"/>
              <a:t> </a:t>
            </a:r>
            <a:r>
              <a:rPr lang="bn-IN" sz="2400" u="sng" dirty="0">
                <a:hlinkClick r:id="rId16" tooltip="টোটেম (পাতার অস্তিত্ব নেই)"/>
              </a:rPr>
              <a:t>টোটেম</a:t>
            </a:r>
            <a:r>
              <a:rPr lang="en-US" sz="2400" dirty="0"/>
              <a:t> </a:t>
            </a:r>
            <a:r>
              <a:rPr lang="bn-IN" sz="2400" dirty="0"/>
              <a:t>বিশ্বাস প্রচলিত আছে।প্রতিটি</a:t>
            </a:r>
            <a:r>
              <a:rPr lang="en-US" sz="2400" dirty="0"/>
              <a:t> </a:t>
            </a:r>
            <a:r>
              <a:rPr lang="bn-IN" sz="2400" u="sng" dirty="0">
                <a:hlinkClick r:id="rId17" tooltip="গোত্র"/>
              </a:rPr>
              <a:t>গোত্র</a:t>
            </a:r>
            <a:r>
              <a:rPr lang="en-US" sz="2400" dirty="0"/>
              <a:t> </a:t>
            </a:r>
            <a:r>
              <a:rPr lang="bn-IN" sz="2400" dirty="0"/>
              <a:t>তাদের পূর্বপুরুষ কিংবা গাছপালা</a:t>
            </a:r>
            <a:r>
              <a:rPr lang="en-US" sz="2400" dirty="0"/>
              <a:t>, </a:t>
            </a:r>
            <a:r>
              <a:rPr lang="bn-IN" sz="2400" dirty="0"/>
              <a:t>জীবজন্তু ও</a:t>
            </a:r>
            <a:endParaRPr lang="en-US" sz="2400" dirty="0"/>
          </a:p>
          <a:p>
            <a:pPr lvl="0"/>
            <a:r>
              <a:rPr lang="bn-IN" sz="2400" dirty="0"/>
              <a:t> </a:t>
            </a:r>
            <a:r>
              <a:rPr lang="en-US" sz="2400" dirty="0"/>
              <a:t>        </a:t>
            </a:r>
            <a:r>
              <a:rPr lang="bn-IN" sz="2400" dirty="0"/>
              <a:t>পশুপাখী ইত্যাদি নামে পরিচিত।</a:t>
            </a:r>
            <a:r>
              <a:rPr lang="en-US" sz="2400" dirty="0"/>
              <a:t> </a:t>
            </a:r>
            <a:r>
              <a:rPr lang="bn-IN" sz="2400" dirty="0"/>
              <a:t>হাঁসদা গোত্রের লোকের বিশ্বাস তাদের উদ্ভব ঘটেছে</a:t>
            </a:r>
            <a:endParaRPr lang="en-US" sz="2400" dirty="0"/>
          </a:p>
          <a:p>
            <a:pPr lvl="0"/>
            <a:r>
              <a:rPr lang="bn-IN" sz="2400" dirty="0"/>
              <a:t> </a:t>
            </a:r>
            <a:r>
              <a:rPr lang="en-US" sz="2400" dirty="0"/>
              <a:t>               </a:t>
            </a:r>
            <a:r>
              <a:rPr lang="bn-IN" sz="3200" dirty="0"/>
              <a:t>হাঁস থেকে। </a:t>
            </a:r>
            <a:endParaRPr lang="en-US" sz="3200" dirty="0"/>
          </a:p>
        </p:txBody>
      </p:sp>
      <p:pic>
        <p:nvPicPr>
          <p:cNvPr id="5" name="Picture 4">
            <a:extLst>
              <a:ext uri="{FF2B5EF4-FFF2-40B4-BE49-F238E27FC236}">
                <a16:creationId xmlns:a16="http://schemas.microsoft.com/office/drawing/2014/main" id="{6CC3DE78-F7F0-4697-B838-CF7833B433A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01294" y="1140143"/>
            <a:ext cx="4488873" cy="2251450"/>
          </a:xfrm>
          <a:prstGeom prst="rect">
            <a:avLst/>
          </a:prstGeom>
        </p:spPr>
      </p:pic>
    </p:spTree>
    <p:extLst>
      <p:ext uri="{BB962C8B-B14F-4D97-AF65-F5344CB8AC3E}">
        <p14:creationId xmlns:p14="http://schemas.microsoft.com/office/powerpoint/2010/main" val="180758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 name="Arrow: Curved Down 2">
            <a:extLst>
              <a:ext uri="{FF2B5EF4-FFF2-40B4-BE49-F238E27FC236}">
                <a16:creationId xmlns:a16="http://schemas.microsoft.com/office/drawing/2014/main" id="{E4FB700D-D4F1-460F-A939-6554DD5562F5}"/>
              </a:ext>
            </a:extLst>
          </p:cNvPr>
          <p:cNvSpPr/>
          <p:nvPr/>
        </p:nvSpPr>
        <p:spPr>
          <a:xfrm rot="20246841">
            <a:off x="1579213" y="175114"/>
            <a:ext cx="9815438" cy="4857773"/>
          </a:xfrm>
          <a:prstGeom prst="curvedDownArrow">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Up 3">
            <a:extLst>
              <a:ext uri="{FF2B5EF4-FFF2-40B4-BE49-F238E27FC236}">
                <a16:creationId xmlns:a16="http://schemas.microsoft.com/office/drawing/2014/main" id="{B62C6F82-DC19-4DDA-8B47-8D26952A5B5C}"/>
              </a:ext>
            </a:extLst>
          </p:cNvPr>
          <p:cNvSpPr/>
          <p:nvPr/>
        </p:nvSpPr>
        <p:spPr>
          <a:xfrm rot="17363753">
            <a:off x="3737221" y="-2604936"/>
            <a:ext cx="4563197" cy="12628651"/>
          </a:xfrm>
          <a:prstGeom prst="upArrow">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61DF91-488E-4DED-8A7F-9A36CA5000E3}"/>
              </a:ext>
            </a:extLst>
          </p:cNvPr>
          <p:cNvSpPr txBox="1"/>
          <p:nvPr/>
        </p:nvSpPr>
        <p:spPr>
          <a:xfrm rot="1173960">
            <a:off x="1658640" y="3079876"/>
            <a:ext cx="10153684" cy="1754326"/>
          </a:xfrm>
          <a:prstGeom prst="rect">
            <a:avLst/>
          </a:prstGeom>
          <a:solidFill>
            <a:schemeClr val="bg2"/>
          </a:solidFill>
        </p:spPr>
        <p:txBody>
          <a:bodyPr wrap="square" rtlCol="0">
            <a:spAutoFit/>
          </a:bodyPr>
          <a:lstStyle/>
          <a:p>
            <a:r>
              <a:rPr lang="en-US" u="sng" dirty="0">
                <a:hlinkClick r:id="rId2" tooltip="সাঁওতাল বিদ্রোহ"/>
              </a:rPr>
              <a:t>                                                          </a:t>
            </a:r>
            <a:r>
              <a:rPr lang="bn-IN" u="sng" dirty="0">
                <a:hlinkClick r:id="rId2" tooltip="সাঁওতাল বিদ্রোহ"/>
              </a:rPr>
              <a:t>সাঁওতাল বিদ্রোহ</a:t>
            </a:r>
            <a:endParaRPr lang="en-US" dirty="0"/>
          </a:p>
          <a:p>
            <a:r>
              <a:rPr lang="bn-IN" dirty="0"/>
              <a:t>৩০ জুন সাঁওতাল বিদ্রোহ দিবস।আজ থেকে প্রায় ১৫০ বছর আগে</a:t>
            </a:r>
            <a:r>
              <a:rPr lang="en-US" dirty="0"/>
              <a:t>, </a:t>
            </a:r>
            <a:r>
              <a:rPr lang="bn-IN" dirty="0"/>
              <a:t>৩০শে জুন ১৮৫৫</a:t>
            </a:r>
            <a:r>
              <a:rPr lang="en-US" dirty="0"/>
              <a:t>, </a:t>
            </a:r>
            <a:r>
              <a:rPr lang="bn-IN" dirty="0"/>
              <a:t>অত্যাচারী ব্রিটিশ শাসক এবং শোষক জমিদার ও মহাজনদের বিরুদ্ধে সাঁওতালরা গণআন্দোলন শুরু করে। নিরীহ ও শান্তিপ্রিয় সাঁওতাল আদিবাসিরা</a:t>
            </a:r>
            <a:r>
              <a:rPr lang="en-US" dirty="0"/>
              <a:t> </a:t>
            </a:r>
            <a:r>
              <a:rPr lang="bn-IN" u="sng" dirty="0">
                <a:hlinkClick r:id="rId3" tooltip="ব্রিটিশ ভারত"/>
              </a:rPr>
              <a:t>ভারতবর্ষে</a:t>
            </a:r>
            <a:r>
              <a:rPr lang="en-US" dirty="0"/>
              <a:t> </a:t>
            </a:r>
            <a:r>
              <a:rPr lang="bn-IN" dirty="0"/>
              <a:t>জ্বালিয়ে দেয় প্রতিবাদের দাবানল। আদিবাসিদের অধিকার ও মযার্দা প্রতিষ্ঠায় করা সে রক্তঝরা সাঁওতাল বিদ্রোহ দিবসটি বিশেষ র‌্যালি এবং সাঁওতাল কৃষ্টিতে নৃত্যের মাধ্যমে যথাযোগ্য মর্যাদায় প্রতিপালিত হয়ে থাকে।</a:t>
            </a:r>
            <a:endParaRPr lang="en-US" dirty="0"/>
          </a:p>
        </p:txBody>
      </p:sp>
      <p:sp>
        <p:nvSpPr>
          <p:cNvPr id="10" name="TextBox 9">
            <a:extLst>
              <a:ext uri="{FF2B5EF4-FFF2-40B4-BE49-F238E27FC236}">
                <a16:creationId xmlns:a16="http://schemas.microsoft.com/office/drawing/2014/main" id="{D816C485-EDDB-428E-8499-9B4F0D671178}"/>
              </a:ext>
            </a:extLst>
          </p:cNvPr>
          <p:cNvSpPr txBox="1"/>
          <p:nvPr/>
        </p:nvSpPr>
        <p:spPr>
          <a:xfrm rot="2811483">
            <a:off x="7649311" y="1425327"/>
            <a:ext cx="3839998" cy="830997"/>
          </a:xfrm>
          <a:prstGeom prst="rect">
            <a:avLst/>
          </a:prstGeom>
          <a:noFill/>
        </p:spPr>
        <p:txBody>
          <a:bodyPr wrap="square" rtlCol="0">
            <a:spAutoFit/>
          </a:bodyPr>
          <a:lstStyle/>
          <a:p>
            <a:r>
              <a:rPr lang="bn-IN" sz="4800" u="sng" dirty="0">
                <a:hlinkClick r:id="rId2" tooltip="সাঁওতাল বিদ্রোহ"/>
              </a:rPr>
              <a:t>সাঁওতাল বিদ্রোহ</a:t>
            </a:r>
            <a:endParaRPr lang="en-US" sz="4800" dirty="0"/>
          </a:p>
        </p:txBody>
      </p:sp>
      <p:pic>
        <p:nvPicPr>
          <p:cNvPr id="12" name="Picture 11">
            <a:extLst>
              <a:ext uri="{FF2B5EF4-FFF2-40B4-BE49-F238E27FC236}">
                <a16:creationId xmlns:a16="http://schemas.microsoft.com/office/drawing/2014/main" id="{547694D2-FA3F-4918-94D6-BABA51F4B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41478">
            <a:off x="5392978" y="1011838"/>
            <a:ext cx="3066056" cy="1657976"/>
          </a:xfrm>
          <a:prstGeom prst="rect">
            <a:avLst/>
          </a:prstGeom>
        </p:spPr>
      </p:pic>
    </p:spTree>
    <p:extLst>
      <p:ext uri="{BB962C8B-B14F-4D97-AF65-F5344CB8AC3E}">
        <p14:creationId xmlns:p14="http://schemas.microsoft.com/office/powerpoint/2010/main" val="416517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A65076C-A0B0-4E87-B297-32D7C424C36F}"/>
              </a:ext>
            </a:extLst>
          </p:cNvPr>
          <p:cNvGraphicFramePr/>
          <p:nvPr>
            <p:extLst>
              <p:ext uri="{D42A27DB-BD31-4B8C-83A1-F6EECF244321}">
                <p14:modId xmlns:p14="http://schemas.microsoft.com/office/powerpoint/2010/main" val="3652822224"/>
              </p:ext>
            </p:extLst>
          </p:nvPr>
        </p:nvGraphicFramePr>
        <p:xfrm>
          <a:off x="0" y="285749"/>
          <a:ext cx="12401550" cy="668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957D9D1B-7CF3-4660-B48D-98D4363283B7}"/>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 3">
            <a:extLst>
              <a:ext uri="{FF2B5EF4-FFF2-40B4-BE49-F238E27FC236}">
                <a16:creationId xmlns:a16="http://schemas.microsoft.com/office/drawing/2014/main" id="{2059E3B1-C7AE-402B-8423-D0585B49779F}"/>
              </a:ext>
            </a:extLst>
          </p:cNvPr>
          <p:cNvGraphicFramePr/>
          <p:nvPr>
            <p:extLst>
              <p:ext uri="{D42A27DB-BD31-4B8C-83A1-F6EECF244321}">
                <p14:modId xmlns:p14="http://schemas.microsoft.com/office/powerpoint/2010/main" val="2667554105"/>
              </p:ext>
            </p:extLst>
          </p:nvPr>
        </p:nvGraphicFramePr>
        <p:xfrm>
          <a:off x="-214312" y="-142875"/>
          <a:ext cx="12058650" cy="71151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53624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trellis">
          <a:fgClr>
            <a:srgbClr val="7030A0"/>
          </a:fgClr>
          <a:bgClr>
            <a:schemeClr val="bg1"/>
          </a:bgClr>
        </a:pattFill>
        <a:effectLst/>
      </p:bgPr>
    </p:bg>
    <p:spTree>
      <p:nvGrpSpPr>
        <p:cNvPr id="1" name=""/>
        <p:cNvGrpSpPr/>
        <p:nvPr/>
      </p:nvGrpSpPr>
      <p:grpSpPr>
        <a:xfrm>
          <a:off x="0" y="0"/>
          <a:ext cx="0" cy="0"/>
          <a:chOff x="0" y="0"/>
          <a:chExt cx="0" cy="0"/>
        </a:xfrm>
      </p:grpSpPr>
      <p:sp>
        <p:nvSpPr>
          <p:cNvPr id="2" name="Scroll: Vertical 1">
            <a:extLst>
              <a:ext uri="{FF2B5EF4-FFF2-40B4-BE49-F238E27FC236}">
                <a16:creationId xmlns:a16="http://schemas.microsoft.com/office/drawing/2014/main" id="{620AA332-8867-432F-BCF2-087A029DDA21}"/>
              </a:ext>
            </a:extLst>
          </p:cNvPr>
          <p:cNvSpPr/>
          <p:nvPr/>
        </p:nvSpPr>
        <p:spPr>
          <a:xfrm>
            <a:off x="0" y="515854"/>
            <a:ext cx="7496675" cy="6057900"/>
          </a:xfrm>
          <a:prstGeom prst="verticalScroll">
            <a:avLst/>
          </a:prstGeom>
          <a:ln w="76200">
            <a:solidFill>
              <a:srgbClr val="FFFF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0F5FDA3F-30EC-4683-A1E0-E170F7C93E07}"/>
              </a:ext>
            </a:extLst>
          </p:cNvPr>
          <p:cNvSpPr txBox="1"/>
          <p:nvPr/>
        </p:nvSpPr>
        <p:spPr>
          <a:xfrm>
            <a:off x="1300163" y="1485900"/>
            <a:ext cx="5729287" cy="3785652"/>
          </a:xfrm>
          <a:prstGeom prst="rect">
            <a:avLst/>
          </a:prstGeom>
          <a:noFill/>
        </p:spPr>
        <p:txBody>
          <a:bodyPr wrap="square" rtlCol="0">
            <a:spAutoFit/>
          </a:bodyPr>
          <a:lstStyle/>
          <a:p>
            <a:r>
              <a:rPr lang="bn-IN" sz="4000" dirty="0">
                <a:solidFill>
                  <a:schemeClr val="accent4">
                    <a:lumMod val="75000"/>
                  </a:schemeClr>
                </a:solidFill>
              </a:rPr>
              <a:t>খাদ্যাভ্যাস</a:t>
            </a:r>
            <a:endParaRPr lang="en-US" sz="4000" dirty="0">
              <a:solidFill>
                <a:schemeClr val="accent4">
                  <a:lumMod val="75000"/>
                </a:schemeClr>
              </a:solidFill>
            </a:endParaRPr>
          </a:p>
          <a:p>
            <a:r>
              <a:rPr lang="bn-IN" sz="4000" u="sng" dirty="0">
                <a:solidFill>
                  <a:schemeClr val="accent4">
                    <a:lumMod val="75000"/>
                  </a:schemeClr>
                </a:solidFill>
              </a:rPr>
              <a:t>ভাত</a:t>
            </a:r>
            <a:r>
              <a:rPr lang="en-US" sz="4000" u="sng" dirty="0">
                <a:solidFill>
                  <a:schemeClr val="accent4">
                    <a:lumMod val="75000"/>
                  </a:schemeClr>
                </a:solidFill>
              </a:rPr>
              <a:t> </a:t>
            </a:r>
            <a:r>
              <a:rPr lang="bn-IN" sz="4000" dirty="0">
                <a:solidFill>
                  <a:schemeClr val="accent4">
                    <a:lumMod val="75000"/>
                  </a:schemeClr>
                </a:solidFill>
              </a:rPr>
              <a:t>সাঁওতালদের প্রধান খাদ্য। মাছ</a:t>
            </a:r>
            <a:r>
              <a:rPr lang="en-US" sz="4000" dirty="0">
                <a:solidFill>
                  <a:schemeClr val="accent4">
                    <a:lumMod val="75000"/>
                  </a:schemeClr>
                </a:solidFill>
              </a:rPr>
              <a:t>, </a:t>
            </a:r>
            <a:r>
              <a:rPr lang="bn-IN" sz="4000" u="sng" dirty="0">
                <a:solidFill>
                  <a:schemeClr val="accent4">
                    <a:lumMod val="75000"/>
                  </a:schemeClr>
                </a:solidFill>
              </a:rPr>
              <a:t>কাঁকড়া</a:t>
            </a:r>
            <a:r>
              <a:rPr lang="en-US" sz="4000" dirty="0">
                <a:solidFill>
                  <a:schemeClr val="accent4">
                    <a:lumMod val="75000"/>
                  </a:schemeClr>
                </a:solidFill>
              </a:rPr>
              <a:t>, </a:t>
            </a:r>
            <a:r>
              <a:rPr lang="bn-IN" sz="4000" u="sng" dirty="0">
                <a:solidFill>
                  <a:schemeClr val="accent4">
                    <a:lumMod val="75000"/>
                  </a:schemeClr>
                </a:solidFill>
              </a:rPr>
              <a:t>শুকর</a:t>
            </a:r>
            <a:r>
              <a:rPr lang="en-US" sz="4000" dirty="0">
                <a:solidFill>
                  <a:schemeClr val="accent4">
                    <a:lumMod val="75000"/>
                  </a:schemeClr>
                </a:solidFill>
              </a:rPr>
              <a:t>, </a:t>
            </a:r>
            <a:r>
              <a:rPr lang="bn-IN" sz="4000" u="sng" dirty="0">
                <a:solidFill>
                  <a:schemeClr val="accent4">
                    <a:lumMod val="75000"/>
                  </a:schemeClr>
                </a:solidFill>
              </a:rPr>
              <a:t>মোরগ</a:t>
            </a:r>
            <a:r>
              <a:rPr lang="en-US" sz="4000" dirty="0">
                <a:solidFill>
                  <a:schemeClr val="accent4">
                    <a:lumMod val="75000"/>
                  </a:schemeClr>
                </a:solidFill>
              </a:rPr>
              <a:t>, </a:t>
            </a:r>
            <a:r>
              <a:rPr lang="bn-IN" sz="4000" u="sng" dirty="0">
                <a:solidFill>
                  <a:schemeClr val="accent4">
                    <a:lumMod val="75000"/>
                  </a:schemeClr>
                </a:solidFill>
              </a:rPr>
              <a:t>মুরগি</a:t>
            </a:r>
            <a:r>
              <a:rPr lang="en-US" sz="4000" dirty="0">
                <a:solidFill>
                  <a:schemeClr val="accent4">
                    <a:lumMod val="75000"/>
                  </a:schemeClr>
                </a:solidFill>
              </a:rPr>
              <a:t>,</a:t>
            </a:r>
            <a:r>
              <a:rPr lang="bn-IN" sz="4000" u="sng" dirty="0">
                <a:solidFill>
                  <a:schemeClr val="accent4">
                    <a:lumMod val="75000"/>
                  </a:schemeClr>
                </a:solidFill>
              </a:rPr>
              <a:t>খরগোশর</a:t>
            </a:r>
            <a:r>
              <a:rPr lang="en-US" sz="4000" dirty="0">
                <a:solidFill>
                  <a:schemeClr val="accent4">
                    <a:lumMod val="75000"/>
                  </a:schemeClr>
                </a:solidFill>
              </a:rPr>
              <a:t> </a:t>
            </a:r>
            <a:r>
              <a:rPr lang="bn-IN" sz="4000" dirty="0">
                <a:solidFill>
                  <a:schemeClr val="accent4">
                    <a:lumMod val="75000"/>
                  </a:schemeClr>
                </a:solidFill>
              </a:rPr>
              <a:t>মাংস এদের খুবই প্রিয় খাবার।</a:t>
            </a:r>
            <a:endParaRPr lang="en-US" sz="4000" dirty="0">
              <a:solidFill>
                <a:schemeClr val="accent4">
                  <a:lumMod val="75000"/>
                </a:schemeClr>
              </a:solidFill>
            </a:endParaRPr>
          </a:p>
        </p:txBody>
      </p:sp>
      <p:sp>
        <p:nvSpPr>
          <p:cNvPr id="4" name="TextBox 3">
            <a:extLst>
              <a:ext uri="{FF2B5EF4-FFF2-40B4-BE49-F238E27FC236}">
                <a16:creationId xmlns:a16="http://schemas.microsoft.com/office/drawing/2014/main" id="{35D082F6-5D7C-4F17-B89C-996B4D115599}"/>
              </a:ext>
            </a:extLst>
          </p:cNvPr>
          <p:cNvSpPr txBox="1"/>
          <p:nvPr/>
        </p:nvSpPr>
        <p:spPr>
          <a:xfrm>
            <a:off x="3207543" y="328077"/>
            <a:ext cx="3086100" cy="1015663"/>
          </a:xfrm>
          <a:prstGeom prst="rect">
            <a:avLst/>
          </a:prstGeom>
          <a:noFill/>
        </p:spPr>
        <p:txBody>
          <a:bodyPr wrap="square" rtlCol="0">
            <a:spAutoFit/>
          </a:bodyPr>
          <a:lstStyle/>
          <a:p>
            <a:r>
              <a:rPr lang="bn-IN" sz="6000" dirty="0">
                <a:solidFill>
                  <a:schemeClr val="accent4">
                    <a:lumMod val="75000"/>
                  </a:schemeClr>
                </a:solidFill>
              </a:rPr>
              <a:t>খাদ্য</a:t>
            </a:r>
            <a:endParaRPr lang="en-US" sz="6000" dirty="0">
              <a:solidFill>
                <a:schemeClr val="accent4">
                  <a:lumMod val="75000"/>
                </a:schemeClr>
              </a:solidFill>
            </a:endParaRPr>
          </a:p>
        </p:txBody>
      </p:sp>
      <p:pic>
        <p:nvPicPr>
          <p:cNvPr id="6" name="Picture 5">
            <a:extLst>
              <a:ext uri="{FF2B5EF4-FFF2-40B4-BE49-F238E27FC236}">
                <a16:creationId xmlns:a16="http://schemas.microsoft.com/office/drawing/2014/main" id="{7303ACF9-6895-46B4-8B93-383228DEE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0211" y="171450"/>
            <a:ext cx="4301289" cy="2704386"/>
          </a:xfrm>
          <a:prstGeom prst="rect">
            <a:avLst/>
          </a:prstGeom>
        </p:spPr>
      </p:pic>
      <p:pic>
        <p:nvPicPr>
          <p:cNvPr id="8" name="Picture 7">
            <a:extLst>
              <a:ext uri="{FF2B5EF4-FFF2-40B4-BE49-F238E27FC236}">
                <a16:creationId xmlns:a16="http://schemas.microsoft.com/office/drawing/2014/main" id="{3C504B06-D0FC-4090-8553-2BD552EE1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212" y="3050113"/>
            <a:ext cx="4301288" cy="3250675"/>
          </a:xfrm>
          <a:prstGeom prst="rect">
            <a:avLst/>
          </a:prstGeom>
        </p:spPr>
      </p:pic>
    </p:spTree>
    <p:extLst>
      <p:ext uri="{BB962C8B-B14F-4D97-AF65-F5344CB8AC3E}">
        <p14:creationId xmlns:p14="http://schemas.microsoft.com/office/powerpoint/2010/main" val="129828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rgbClr val="002060"/>
          </a:fgClr>
          <a:bgClr>
            <a:schemeClr val="bg1"/>
          </a:bgClr>
        </a:patt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159ECCC-B612-4DEC-9E28-3D232E305B5B}"/>
              </a:ext>
            </a:extLst>
          </p:cNvPr>
          <p:cNvGraphicFramePr/>
          <p:nvPr>
            <p:extLst>
              <p:ext uri="{D42A27DB-BD31-4B8C-83A1-F6EECF244321}">
                <p14:modId xmlns:p14="http://schemas.microsoft.com/office/powerpoint/2010/main" val="1739042021"/>
              </p:ext>
            </p:extLst>
          </p:nvPr>
        </p:nvGraphicFramePr>
        <p:xfrm>
          <a:off x="-1052424" y="0"/>
          <a:ext cx="13244424" cy="711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8416309-2CD4-42F1-A2D0-33FD6073B503}"/>
              </a:ext>
            </a:extLst>
          </p:cNvPr>
          <p:cNvSpPr txBox="1"/>
          <p:nvPr/>
        </p:nvSpPr>
        <p:spPr>
          <a:xfrm>
            <a:off x="2179320" y="579120"/>
            <a:ext cx="8077200" cy="1477328"/>
          </a:xfrm>
          <a:prstGeom prst="rect">
            <a:avLst/>
          </a:prstGeom>
          <a:noFill/>
        </p:spPr>
        <p:txBody>
          <a:bodyPr wrap="square" rtlCol="0">
            <a:spAutoFit/>
          </a:bodyPr>
          <a:lstStyle/>
          <a:p>
            <a:r>
              <a:rPr lang="bn-IN" u="sng" dirty="0">
                <a:hlinkClick r:id="rId7" tooltip="ভাষা"/>
              </a:rPr>
              <a:t>ভাষা</a:t>
            </a:r>
            <a:r>
              <a:rPr lang="en-US" dirty="0"/>
              <a:t> </a:t>
            </a:r>
            <a:r>
              <a:rPr lang="bn-IN" dirty="0"/>
              <a:t>এবং</a:t>
            </a:r>
            <a:r>
              <a:rPr lang="en-US" dirty="0"/>
              <a:t> </a:t>
            </a:r>
            <a:r>
              <a:rPr lang="bn-IN" u="sng" dirty="0">
                <a:hlinkClick r:id="rId8" tooltip="নৃতত্ত্ব"/>
              </a:rPr>
              <a:t>নৃতাত্ত্বিক</a:t>
            </a:r>
            <a:r>
              <a:rPr lang="en-US" dirty="0"/>
              <a:t> </a:t>
            </a:r>
            <a:r>
              <a:rPr lang="bn-IN" dirty="0"/>
              <a:t>বৈশিষ্ট্যে</a:t>
            </a:r>
            <a:r>
              <a:rPr lang="en-US" dirty="0"/>
              <a:t> </a:t>
            </a:r>
            <a:r>
              <a:rPr lang="bn-IN" b="1" dirty="0"/>
              <a:t>সাঁওতাল</a:t>
            </a:r>
            <a:r>
              <a:rPr lang="bn-IN" dirty="0"/>
              <a:t>রা বাংলাদেশের অন্য অনেক</a:t>
            </a:r>
            <a:r>
              <a:rPr lang="en-US" dirty="0"/>
              <a:t> </a:t>
            </a:r>
            <a:r>
              <a:rPr lang="bn-IN" u="sng" dirty="0">
                <a:hlinkClick r:id="rId9" tooltip="নৃগোষ্ঠী (পাতার অস্তিত্ব নেই)"/>
              </a:rPr>
              <a:t>নৃগোষ্ঠীর</a:t>
            </a:r>
            <a:r>
              <a:rPr lang="en-US" dirty="0"/>
              <a:t> </a:t>
            </a:r>
            <a:r>
              <a:rPr lang="bn-IN" dirty="0"/>
              <a:t>মত</a:t>
            </a:r>
            <a:r>
              <a:rPr lang="en-US" dirty="0"/>
              <a:t> </a:t>
            </a:r>
            <a:r>
              <a:rPr lang="bn-IN" u="sng" dirty="0">
                <a:hlinkClick r:id="rId10" tooltip="মঙ্গোলীয় (পাতার অস্তিত্ব নেই)"/>
              </a:rPr>
              <a:t>মঙ্গোলীয়</a:t>
            </a:r>
            <a:r>
              <a:rPr lang="en-US" dirty="0"/>
              <a:t> </a:t>
            </a:r>
            <a:r>
              <a:rPr lang="bn-IN" dirty="0"/>
              <a:t>গোত্রের নয়। এরা</a:t>
            </a:r>
            <a:r>
              <a:rPr lang="en-US" dirty="0"/>
              <a:t> </a:t>
            </a:r>
            <a:r>
              <a:rPr lang="bn-IN" u="sng" dirty="0">
                <a:hlinkClick r:id="rId11" tooltip="সাঁওতালি ভাষা"/>
              </a:rPr>
              <a:t>সাঁওতালি ভাষায়</a:t>
            </a:r>
            <a:r>
              <a:rPr lang="en-US" dirty="0"/>
              <a:t> </a:t>
            </a:r>
            <a:r>
              <a:rPr lang="bn-IN" dirty="0"/>
              <a:t>কথা বলে যে</a:t>
            </a:r>
            <a:r>
              <a:rPr lang="en-US" dirty="0"/>
              <a:t> </a:t>
            </a:r>
            <a:r>
              <a:rPr lang="bn-IN" u="sng" dirty="0">
                <a:hlinkClick r:id="rId7" tooltip="ভাষা"/>
              </a:rPr>
              <a:t>ভাষাটি</a:t>
            </a:r>
            <a:r>
              <a:rPr lang="en-US" dirty="0"/>
              <a:t> </a:t>
            </a:r>
            <a:r>
              <a:rPr lang="bn-IN" u="sng" dirty="0">
                <a:hlinkClick r:id="rId12" tooltip="অস্ট্রো-এশীয় ভাষাগোষ্ঠী (পাতার অস্তিত্ব নেই)"/>
              </a:rPr>
              <a:t>অস্ট্রো-এশীয় ভাষাগোষ্ঠীর</a:t>
            </a:r>
            <a:r>
              <a:rPr lang="en-US" dirty="0"/>
              <a:t> </a:t>
            </a:r>
            <a:r>
              <a:rPr lang="bn-IN" dirty="0"/>
              <a:t>অন্তর্গত। এদের মধ্যম গড়নের আকৃতির</a:t>
            </a:r>
            <a:r>
              <a:rPr lang="en-US" dirty="0"/>
              <a:t> </a:t>
            </a:r>
            <a:r>
              <a:rPr lang="bn-IN" u="sng" dirty="0">
                <a:hlinkClick r:id="rId13" tooltip="শরীর"/>
              </a:rPr>
              <a:t>শরীর</a:t>
            </a:r>
            <a:r>
              <a:rPr lang="en-US" dirty="0"/>
              <a:t>, </a:t>
            </a:r>
            <a:r>
              <a:rPr lang="bn-IN" u="sng" dirty="0">
                <a:hlinkClick r:id="rId14" tooltip="ত্বক"/>
              </a:rPr>
              <a:t>ত্বকের</a:t>
            </a:r>
            <a:r>
              <a:rPr lang="en-US" dirty="0"/>
              <a:t> </a:t>
            </a:r>
            <a:r>
              <a:rPr lang="bn-IN" dirty="0"/>
              <a:t>গাঢ়</a:t>
            </a:r>
            <a:r>
              <a:rPr lang="en-US" dirty="0"/>
              <a:t> </a:t>
            </a:r>
            <a:r>
              <a:rPr lang="bn-IN" u="sng" dirty="0">
                <a:hlinkClick r:id="rId15" tooltip="রঙ"/>
              </a:rPr>
              <a:t>রঙ</a:t>
            </a:r>
            <a:r>
              <a:rPr lang="en-US" dirty="0"/>
              <a:t>, </a:t>
            </a:r>
            <a:r>
              <a:rPr lang="bn-IN" dirty="0"/>
              <a:t>চ্যাপ্টা</a:t>
            </a:r>
            <a:r>
              <a:rPr lang="en-US" dirty="0"/>
              <a:t> </a:t>
            </a:r>
            <a:r>
              <a:rPr lang="bn-IN" u="sng" dirty="0">
                <a:hlinkClick r:id="rId16" tooltip="নাক"/>
              </a:rPr>
              <a:t>নাক</a:t>
            </a:r>
            <a:r>
              <a:rPr lang="en-US" dirty="0"/>
              <a:t>, </a:t>
            </a:r>
            <a:r>
              <a:rPr lang="bn-IN" dirty="0"/>
              <a:t>পুরু</a:t>
            </a:r>
            <a:r>
              <a:rPr lang="en-US" dirty="0"/>
              <a:t> </a:t>
            </a:r>
            <a:r>
              <a:rPr lang="bn-IN" u="sng" dirty="0">
                <a:hlinkClick r:id="rId17" tooltip="ঠোঁট"/>
              </a:rPr>
              <a:t>ঠোঁট</a:t>
            </a:r>
            <a:r>
              <a:rPr lang="en-US" dirty="0"/>
              <a:t> </a:t>
            </a:r>
            <a:r>
              <a:rPr lang="bn-IN" dirty="0"/>
              <a:t>এবং কোঁকড়ানো</a:t>
            </a:r>
            <a:r>
              <a:rPr lang="en-US" dirty="0"/>
              <a:t> </a:t>
            </a:r>
            <a:r>
              <a:rPr lang="bn-IN" u="sng" dirty="0">
                <a:hlinkClick r:id="rId18" tooltip="চুল"/>
              </a:rPr>
              <a:t>চুল</a:t>
            </a:r>
            <a:r>
              <a:rPr lang="en-US" dirty="0"/>
              <a:t> </a:t>
            </a:r>
            <a:r>
              <a:rPr lang="bn-IN" dirty="0"/>
              <a:t>তাদের অস্ট্রেশীয় নৃতাত্ত্বিক উৎস নির্দেশ করে </a:t>
            </a:r>
            <a:endParaRPr lang="en-US" dirty="0"/>
          </a:p>
        </p:txBody>
      </p:sp>
      <p:sp>
        <p:nvSpPr>
          <p:cNvPr id="7" name="TextBox 6">
            <a:extLst>
              <a:ext uri="{FF2B5EF4-FFF2-40B4-BE49-F238E27FC236}">
                <a16:creationId xmlns:a16="http://schemas.microsoft.com/office/drawing/2014/main" id="{39D6352D-5CA1-45A0-97A2-F52E5C0500B0}"/>
              </a:ext>
            </a:extLst>
          </p:cNvPr>
          <p:cNvSpPr txBox="1"/>
          <p:nvPr/>
        </p:nvSpPr>
        <p:spPr>
          <a:xfrm>
            <a:off x="2857068" y="5857726"/>
            <a:ext cx="5913120" cy="2000548"/>
          </a:xfrm>
          <a:prstGeom prst="rect">
            <a:avLst/>
          </a:prstGeom>
          <a:noFill/>
        </p:spPr>
        <p:txBody>
          <a:bodyPr wrap="square" rtlCol="0">
            <a:spAutoFit/>
          </a:bodyPr>
          <a:lstStyle/>
          <a:p>
            <a:r>
              <a:rPr lang="bn-IN" sz="4400" u="sng" dirty="0">
                <a:solidFill>
                  <a:srgbClr val="FFFF00"/>
                </a:solidFill>
                <a:hlinkClick r:id="rId7" tooltip="ভাষা"/>
              </a:rPr>
              <a:t>ভাষা</a:t>
            </a:r>
            <a:r>
              <a:rPr lang="en-US" sz="4400" dirty="0">
                <a:solidFill>
                  <a:srgbClr val="FFFF00"/>
                </a:solidFill>
              </a:rPr>
              <a:t> </a:t>
            </a:r>
            <a:r>
              <a:rPr lang="bn-IN" sz="4400" dirty="0">
                <a:solidFill>
                  <a:srgbClr val="FFFF00"/>
                </a:solidFill>
              </a:rPr>
              <a:t>এবং</a:t>
            </a:r>
            <a:r>
              <a:rPr lang="en-US" sz="4400" dirty="0">
                <a:solidFill>
                  <a:srgbClr val="FFFF00"/>
                </a:solidFill>
              </a:rPr>
              <a:t> </a:t>
            </a:r>
            <a:r>
              <a:rPr lang="bn-IN" sz="4400" u="sng" dirty="0">
                <a:solidFill>
                  <a:srgbClr val="FFFF00"/>
                </a:solidFill>
                <a:hlinkClick r:id="rId8" tooltip="নৃতত্ত্ব"/>
              </a:rPr>
              <a:t>নৃতাত্ত্বিক</a:t>
            </a:r>
            <a:r>
              <a:rPr lang="en-US" sz="4400" dirty="0">
                <a:solidFill>
                  <a:srgbClr val="FFFF00"/>
                </a:solidFill>
              </a:rPr>
              <a:t> </a:t>
            </a:r>
            <a:r>
              <a:rPr lang="bn-IN" sz="4400" dirty="0">
                <a:solidFill>
                  <a:srgbClr val="FFFF00"/>
                </a:solidFill>
              </a:rPr>
              <a:t>বৈশিষ্ট্যে</a:t>
            </a:r>
            <a:r>
              <a:rPr lang="en-US" sz="8000" dirty="0"/>
              <a:t> </a:t>
            </a:r>
          </a:p>
        </p:txBody>
      </p:sp>
      <p:pic>
        <p:nvPicPr>
          <p:cNvPr id="9" name="Picture 8">
            <a:extLst>
              <a:ext uri="{FF2B5EF4-FFF2-40B4-BE49-F238E27FC236}">
                <a16:creationId xmlns:a16="http://schemas.microsoft.com/office/drawing/2014/main" id="{E92CF0F7-212E-407B-AB0E-C80EAE97C6B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86200" y="2377440"/>
            <a:ext cx="3688080" cy="2026920"/>
          </a:xfrm>
          <a:prstGeom prst="rect">
            <a:avLst/>
          </a:prstGeom>
        </p:spPr>
      </p:pic>
    </p:spTree>
    <p:extLst>
      <p:ext uri="{BB962C8B-B14F-4D97-AF65-F5344CB8AC3E}">
        <p14:creationId xmlns:p14="http://schemas.microsoft.com/office/powerpoint/2010/main" val="569945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437</TotalTime>
  <Words>325</Words>
  <Application>Microsoft Office PowerPoint</Application>
  <PresentationFormat>Widescreen</PresentationFormat>
  <Paragraphs>86</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Franklin Gothic Book</vt:lpstr>
      <vt:lpstr>Franklin Gothic Medium</vt:lpstr>
      <vt:lpstr>Mangal</vt:lpstr>
      <vt:lpstr>Trebuchet MS</vt:lpstr>
      <vt:lpstr>Vrinda</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56</cp:revision>
  <dcterms:created xsi:type="dcterms:W3CDTF">2021-07-09T14:01:05Z</dcterms:created>
  <dcterms:modified xsi:type="dcterms:W3CDTF">2021-07-12T05:22:42Z</dcterms:modified>
</cp:coreProperties>
</file>