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64" r:id="rId4"/>
    <p:sldId id="269" r:id="rId5"/>
    <p:sldId id="266" r:id="rId6"/>
    <p:sldId id="259" r:id="rId7"/>
    <p:sldId id="265" r:id="rId8"/>
    <p:sldId id="263" r:id="rId9"/>
    <p:sldId id="262" r:id="rId10"/>
    <p:sldId id="261" r:id="rId11"/>
    <p:sldId id="260" r:id="rId12"/>
    <p:sldId id="268" r:id="rId13"/>
    <p:sldId id="258"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727"/>
    <a:srgbClr val="E91F4F"/>
    <a:srgbClr val="0000FF"/>
    <a:srgbClr val="66FF66"/>
    <a:srgbClr val="A30977"/>
    <a:srgbClr val="FCAAFE"/>
    <a:srgbClr val="6F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F6AE5CAB-857A-476E-8147-3BA60029A79A}"/>
              </a:ext>
            </a:extLst>
          </p:cNvPr>
          <p:cNvSpPr/>
          <p:nvPr userDrawn="1"/>
        </p:nvSpPr>
        <p:spPr>
          <a:xfrm>
            <a:off x="248195" y="1"/>
            <a:ext cx="11691256" cy="6858000"/>
          </a:xfrm>
          <a:prstGeom prst="frame">
            <a:avLst>
              <a:gd name="adj1" fmla="val 53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2378F60F-5477-4146-A07E-26CD706876C1}"/>
              </a:ext>
            </a:extLst>
          </p:cNvPr>
          <p:cNvSpPr/>
          <p:nvPr userDrawn="1"/>
        </p:nvSpPr>
        <p:spPr>
          <a:xfrm>
            <a:off x="0" y="195944"/>
            <a:ext cx="12192000" cy="6453050"/>
          </a:xfrm>
          <a:prstGeom prst="frame">
            <a:avLst>
              <a:gd name="adj1" fmla="val 946"/>
            </a:avLst>
          </a:prstGeom>
          <a:solidFill>
            <a:srgbClr val="E91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56A29D8-7B82-41C2-A7BB-1CF36508A70B}"/>
              </a:ext>
            </a:extLst>
          </p:cNvPr>
          <p:cNvSpPr txBox="1"/>
          <p:nvPr userDrawn="1"/>
        </p:nvSpPr>
        <p:spPr>
          <a:xfrm>
            <a:off x="9949542" y="6279662"/>
            <a:ext cx="1989909" cy="369332"/>
          </a:xfrm>
          <a:prstGeom prst="rect">
            <a:avLst/>
          </a:prstGeom>
          <a:noFill/>
        </p:spPr>
        <p:txBody>
          <a:bodyPr wrap="square" rtlCol="0">
            <a:spAutoFit/>
          </a:bodyPr>
          <a:lstStyle/>
          <a:p>
            <a:r>
              <a:rPr lang="en-US" b="1" i="1" dirty="0" err="1">
                <a:solidFill>
                  <a:srgbClr val="7030A0"/>
                </a:solidFill>
              </a:rPr>
              <a:t>Nelufa</a:t>
            </a:r>
            <a:r>
              <a:rPr lang="en-US" b="1" i="1" dirty="0">
                <a:solidFill>
                  <a:srgbClr val="7030A0"/>
                </a:solidFill>
              </a:rPr>
              <a:t> </a:t>
            </a:r>
            <a:r>
              <a:rPr lang="en-US" b="1" i="1" dirty="0" err="1">
                <a:solidFill>
                  <a:srgbClr val="7030A0"/>
                </a:solidFill>
              </a:rPr>
              <a:t>Afrose</a:t>
            </a:r>
            <a:r>
              <a:rPr lang="en-US" b="1" i="1" dirty="0">
                <a:solidFill>
                  <a:srgbClr val="7030A0"/>
                </a:solidFill>
              </a:rPr>
              <a:t> </a:t>
            </a:r>
            <a:r>
              <a:rPr lang="en-US" b="1" i="1" dirty="0" err="1">
                <a:solidFill>
                  <a:srgbClr val="7030A0"/>
                </a:solidFill>
              </a:rPr>
              <a:t>Bithi</a:t>
            </a:r>
            <a:endParaRPr lang="en-US" b="1" i="1" dirty="0">
              <a:solidFill>
                <a:srgbClr val="7030A0"/>
              </a:solidFill>
            </a:endParaRPr>
          </a:p>
        </p:txBody>
      </p:sp>
    </p:spTree>
    <p:extLst>
      <p:ext uri="{BB962C8B-B14F-4D97-AF65-F5344CB8AC3E}">
        <p14:creationId xmlns:p14="http://schemas.microsoft.com/office/powerpoint/2010/main" val="4542103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A5F5E-5DD7-45A8-9706-7837E1FB7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C22B3-58A2-4F6F-A3C1-BD2536A5E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B67B0-3D38-4419-B01B-DAA039BB5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3E659-60A7-44E3-B6E3-30797BD02BE6}" type="datetimeFigureOut">
              <a:rPr lang="en-US" smtClean="0"/>
              <a:t>7/12/2021</a:t>
            </a:fld>
            <a:endParaRPr lang="en-US"/>
          </a:p>
        </p:txBody>
      </p:sp>
      <p:sp>
        <p:nvSpPr>
          <p:cNvPr id="5" name="Footer Placeholder 4">
            <a:extLst>
              <a:ext uri="{FF2B5EF4-FFF2-40B4-BE49-F238E27FC236}">
                <a16:creationId xmlns:a16="http://schemas.microsoft.com/office/drawing/2014/main" id="{A28C3F12-5C4F-4275-8406-D24ECB436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833F2-9A70-493B-B06E-701E2759B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ADA85-6A2D-41D4-903E-5FACD4F82B98}" type="slidenum">
              <a:rPr lang="en-US" smtClean="0"/>
              <a:t>‹#›</a:t>
            </a:fld>
            <a:endParaRPr lang="en-US"/>
          </a:p>
        </p:txBody>
      </p:sp>
    </p:spTree>
    <p:extLst>
      <p:ext uri="{BB962C8B-B14F-4D97-AF65-F5344CB8AC3E}">
        <p14:creationId xmlns:p14="http://schemas.microsoft.com/office/powerpoint/2010/main" val="288396264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355E28-6C28-4134-A2D9-E3D234621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6" y="309770"/>
            <a:ext cx="11569148" cy="623846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F2FF556-8584-4F0C-8BF9-29FF33E8CF0A}"/>
              </a:ext>
            </a:extLst>
          </p:cNvPr>
          <p:cNvSpPr txBox="1"/>
          <p:nvPr/>
        </p:nvSpPr>
        <p:spPr>
          <a:xfrm>
            <a:off x="6294782" y="477078"/>
            <a:ext cx="5181601" cy="1938992"/>
          </a:xfrm>
          <a:prstGeom prst="rect">
            <a:avLst/>
          </a:prstGeom>
          <a:noFill/>
        </p:spPr>
        <p:txBody>
          <a:bodyPr wrap="square" rtlCol="0">
            <a:spAutoFit/>
          </a:bodyPr>
          <a:lstStyle/>
          <a:p>
            <a:pPr algn="ctr"/>
            <a:r>
              <a:rPr lang="en-US" sz="6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Today’s Class</a:t>
            </a:r>
          </a:p>
        </p:txBody>
      </p:sp>
    </p:spTree>
    <p:extLst>
      <p:ext uri="{BB962C8B-B14F-4D97-AF65-F5344CB8AC3E}">
        <p14:creationId xmlns:p14="http://schemas.microsoft.com/office/powerpoint/2010/main" val="35282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ABC9B-CD0B-43B9-9954-4A2E09A0B10A}"/>
              </a:ext>
            </a:extLst>
          </p:cNvPr>
          <p:cNvSpPr txBox="1"/>
          <p:nvPr/>
        </p:nvSpPr>
        <p:spPr>
          <a:xfrm>
            <a:off x="304799" y="738623"/>
            <a:ext cx="7122796" cy="523220"/>
          </a:xfrm>
          <a:prstGeom prst="rect">
            <a:avLst/>
          </a:prstGeom>
          <a:noFill/>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4.Active Voice</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I never eat more than one thing. </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F03678A-D3CB-48E1-8156-294F363160D0}"/>
              </a:ext>
            </a:extLst>
          </p:cNvPr>
          <p:cNvSpPr txBox="1"/>
          <p:nvPr/>
        </p:nvSpPr>
        <p:spPr>
          <a:xfrm>
            <a:off x="421429" y="2618722"/>
            <a:ext cx="10471857"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5.Active Voice</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smell of the melted butter tickled my nostrils</a:t>
            </a:r>
            <a:r>
              <a:rPr lang="en-US" dirty="0"/>
              <a:t>.</a:t>
            </a:r>
          </a:p>
        </p:txBody>
      </p:sp>
      <p:sp>
        <p:nvSpPr>
          <p:cNvPr id="4" name="TextBox 3">
            <a:extLst>
              <a:ext uri="{FF2B5EF4-FFF2-40B4-BE49-F238E27FC236}">
                <a16:creationId xmlns:a16="http://schemas.microsoft.com/office/drawing/2014/main" id="{A639B906-5C17-4560-9CC0-FB58A8C41F62}"/>
              </a:ext>
            </a:extLst>
          </p:cNvPr>
          <p:cNvSpPr txBox="1"/>
          <p:nvPr/>
        </p:nvSpPr>
        <p:spPr>
          <a:xfrm>
            <a:off x="453239" y="4534899"/>
            <a:ext cx="64909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6.Passive Voice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 was flattered.</a:t>
            </a:r>
          </a:p>
        </p:txBody>
      </p:sp>
      <p:sp>
        <p:nvSpPr>
          <p:cNvPr id="5" name="TextBox 4">
            <a:extLst>
              <a:ext uri="{FF2B5EF4-FFF2-40B4-BE49-F238E27FC236}">
                <a16:creationId xmlns:a16="http://schemas.microsoft.com/office/drawing/2014/main" id="{24CFEA3E-2686-4218-86E7-C81A414F3423}"/>
              </a:ext>
            </a:extLst>
          </p:cNvPr>
          <p:cNvSpPr txBox="1"/>
          <p:nvPr/>
        </p:nvSpPr>
        <p:spPr>
          <a:xfrm>
            <a:off x="421430" y="1233467"/>
            <a:ext cx="8627166"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Passive Voice</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More than one thing is never eaten by me.</a:t>
            </a:r>
          </a:p>
        </p:txBody>
      </p:sp>
      <p:sp>
        <p:nvSpPr>
          <p:cNvPr id="6" name="TextBox 5">
            <a:extLst>
              <a:ext uri="{FF2B5EF4-FFF2-40B4-BE49-F238E27FC236}">
                <a16:creationId xmlns:a16="http://schemas.microsoft.com/office/drawing/2014/main" id="{A217C4EA-192C-4B9E-90DA-A4B588781AE6}"/>
              </a:ext>
            </a:extLst>
          </p:cNvPr>
          <p:cNvSpPr txBox="1"/>
          <p:nvPr/>
        </p:nvSpPr>
        <p:spPr>
          <a:xfrm>
            <a:off x="421429" y="3111017"/>
            <a:ext cx="1074751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  </a:t>
            </a:r>
            <a:r>
              <a:rPr lang="en-US" sz="2800" dirty="0">
                <a:latin typeface="Times New Roman" panose="02020603050405020304" pitchFamily="18" charset="0"/>
                <a:cs typeface="Times New Roman" panose="02020603050405020304" pitchFamily="18" charset="0"/>
              </a:rPr>
              <a:t>My nostrils were tickled by the smell of the melted butter.</a:t>
            </a:r>
          </a:p>
        </p:txBody>
      </p:sp>
      <p:sp>
        <p:nvSpPr>
          <p:cNvPr id="7" name="TextBox 6">
            <a:extLst>
              <a:ext uri="{FF2B5EF4-FFF2-40B4-BE49-F238E27FC236}">
                <a16:creationId xmlns:a16="http://schemas.microsoft.com/office/drawing/2014/main" id="{BFD1B6C9-FF91-4C1E-AE8A-D30D68273D47}"/>
              </a:ext>
            </a:extLst>
          </p:cNvPr>
          <p:cNvSpPr txBox="1"/>
          <p:nvPr/>
        </p:nvSpPr>
        <p:spPr>
          <a:xfrm>
            <a:off x="453239" y="5058119"/>
            <a:ext cx="687787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Active Voice </a:t>
            </a:r>
            <a:r>
              <a:rPr lang="en-US" sz="2800" dirty="0">
                <a:latin typeface="Times New Roman" panose="02020603050405020304" pitchFamily="18" charset="0"/>
                <a:cs typeface="Times New Roman" panose="02020603050405020304" pitchFamily="18" charset="0"/>
              </a:rPr>
              <a:t>: But someone flattered me</a:t>
            </a:r>
            <a:r>
              <a:rPr lang="en-US" dirty="0"/>
              <a:t>.</a:t>
            </a:r>
          </a:p>
        </p:txBody>
      </p:sp>
    </p:spTree>
    <p:extLst>
      <p:ext uri="{BB962C8B-B14F-4D97-AF65-F5344CB8AC3E}">
        <p14:creationId xmlns:p14="http://schemas.microsoft.com/office/powerpoint/2010/main" val="20406715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9CECA-65EE-4A56-AFC4-513767E4FAFD}"/>
              </a:ext>
            </a:extLst>
          </p:cNvPr>
          <p:cNvSpPr txBox="1"/>
          <p:nvPr/>
        </p:nvSpPr>
        <p:spPr>
          <a:xfrm>
            <a:off x="580964" y="3803374"/>
            <a:ext cx="1711662" cy="584775"/>
          </a:xfrm>
          <a:prstGeom prst="rect">
            <a:avLst/>
          </a:prstGeom>
          <a:solidFill>
            <a:schemeClr val="bg1"/>
          </a:solid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Cut out -</a:t>
            </a:r>
          </a:p>
        </p:txBody>
      </p:sp>
      <p:sp>
        <p:nvSpPr>
          <p:cNvPr id="5" name="TextBox 4">
            <a:extLst>
              <a:ext uri="{FF2B5EF4-FFF2-40B4-BE49-F238E27FC236}">
                <a16:creationId xmlns:a16="http://schemas.microsoft.com/office/drawing/2014/main" id="{3FEB7540-7D62-49A8-A6DD-6FD116DBA735}"/>
              </a:ext>
            </a:extLst>
          </p:cNvPr>
          <p:cNvSpPr txBox="1"/>
          <p:nvPr/>
        </p:nvSpPr>
        <p:spPr>
          <a:xfrm>
            <a:off x="530575" y="2459889"/>
            <a:ext cx="249092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By all means-</a:t>
            </a:r>
          </a:p>
        </p:txBody>
      </p:sp>
      <p:sp>
        <p:nvSpPr>
          <p:cNvPr id="9" name="TextBox 8">
            <a:extLst>
              <a:ext uri="{FF2B5EF4-FFF2-40B4-BE49-F238E27FC236}">
                <a16:creationId xmlns:a16="http://schemas.microsoft.com/office/drawing/2014/main" id="{647AF58E-8000-41D2-95CA-4C1EB5C83E47}"/>
              </a:ext>
            </a:extLst>
          </p:cNvPr>
          <p:cNvSpPr txBox="1"/>
          <p:nvPr/>
        </p:nvSpPr>
        <p:spPr>
          <a:xfrm>
            <a:off x="2731824" y="3210512"/>
            <a:ext cx="4793974" cy="584775"/>
          </a:xfrm>
          <a:prstGeom prst="rect">
            <a:avLst/>
          </a:prstGeom>
          <a:noFill/>
        </p:spPr>
        <p:txBody>
          <a:bodyPr wrap="square">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move forward to someone. </a:t>
            </a:r>
            <a:endParaRPr lang="en-US" dirty="0"/>
          </a:p>
        </p:txBody>
      </p:sp>
      <p:sp>
        <p:nvSpPr>
          <p:cNvPr id="10" name="TextBox 9">
            <a:extLst>
              <a:ext uri="{FF2B5EF4-FFF2-40B4-BE49-F238E27FC236}">
                <a16:creationId xmlns:a16="http://schemas.microsoft.com/office/drawing/2014/main" id="{977B6A6B-D746-4DAC-89F6-B098E4D068A1}"/>
              </a:ext>
            </a:extLst>
          </p:cNvPr>
          <p:cNvSpPr txBox="1"/>
          <p:nvPr/>
        </p:nvSpPr>
        <p:spPr>
          <a:xfrm>
            <a:off x="530575" y="3190809"/>
            <a:ext cx="2668437" cy="584775"/>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lang="en-US" sz="3200" dirty="0">
                <a:solidFill>
                  <a:prstClr val="black"/>
                </a:solidFill>
                <a:latin typeface="Times New Roman" panose="02020603050405020304" pitchFamily="18" charset="0"/>
                <a:ea typeface="Times New Roman" pitchFamily="18" charset="0"/>
                <a:cs typeface="Times New Roman" panose="02020603050405020304" pitchFamily="18" charset="0"/>
              </a:rPr>
              <a:t>W</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ent</a:t>
            </a:r>
            <a:r>
              <a:rPr lang="en-US" sz="32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over -</a:t>
            </a:r>
          </a:p>
        </p:txBody>
      </p:sp>
      <p:sp>
        <p:nvSpPr>
          <p:cNvPr id="11" name="TextBox 10">
            <a:extLst>
              <a:ext uri="{FF2B5EF4-FFF2-40B4-BE49-F238E27FC236}">
                <a16:creationId xmlns:a16="http://schemas.microsoft.com/office/drawing/2014/main" id="{1600E8E6-C2AC-48FD-A2BF-28E0D821C1CB}"/>
              </a:ext>
            </a:extLst>
          </p:cNvPr>
          <p:cNvSpPr txBox="1"/>
          <p:nvPr/>
        </p:nvSpPr>
        <p:spPr>
          <a:xfrm>
            <a:off x="3762180" y="376696"/>
            <a:ext cx="3763618" cy="923330"/>
          </a:xfrm>
          <a:prstGeom prst="rect">
            <a:avLst/>
          </a:prstGeom>
          <a:solidFill>
            <a:srgbClr val="66FF66"/>
          </a:solidFill>
          <a:ln>
            <a:solidFill>
              <a:srgbClr val="E91F4F"/>
            </a:solidFill>
          </a:ln>
        </p:spPr>
        <p:txBody>
          <a:bodyPr wrap="square" rtlCol="0">
            <a:spAutoFit/>
          </a:bodyPr>
          <a:lstStyle/>
          <a:p>
            <a:r>
              <a:rPr lang="en-US" sz="5400" b="1" dirty="0">
                <a:solidFill>
                  <a:srgbClr val="A30977"/>
                </a:solidFill>
                <a:latin typeface="Times New Roman" panose="02020603050405020304" pitchFamily="18" charset="0"/>
                <a:cs typeface="Times New Roman" panose="02020603050405020304" pitchFamily="18" charset="0"/>
              </a:rPr>
              <a:t>Evaluation</a:t>
            </a:r>
            <a:endParaRPr lang="en-US" dirty="0">
              <a:solidFill>
                <a:srgbClr val="A30977"/>
              </a:solidFill>
            </a:endParaRPr>
          </a:p>
        </p:txBody>
      </p:sp>
      <p:sp>
        <p:nvSpPr>
          <p:cNvPr id="12" name="TextBox 11">
            <a:extLst>
              <a:ext uri="{FF2B5EF4-FFF2-40B4-BE49-F238E27FC236}">
                <a16:creationId xmlns:a16="http://schemas.microsoft.com/office/drawing/2014/main" id="{B900829C-49EC-4287-82AE-EB8CBD91B3F7}"/>
              </a:ext>
            </a:extLst>
          </p:cNvPr>
          <p:cNvSpPr txBox="1"/>
          <p:nvPr/>
        </p:nvSpPr>
        <p:spPr>
          <a:xfrm>
            <a:off x="537445" y="4496974"/>
            <a:ext cx="4656263"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Beyond one’s means -</a:t>
            </a:r>
          </a:p>
        </p:txBody>
      </p:sp>
      <p:sp>
        <p:nvSpPr>
          <p:cNvPr id="7" name="TextBox 6">
            <a:extLst>
              <a:ext uri="{FF2B5EF4-FFF2-40B4-BE49-F238E27FC236}">
                <a16:creationId xmlns:a16="http://schemas.microsoft.com/office/drawing/2014/main" id="{1DA28C12-F81C-44EA-B233-0918F42CC933}"/>
              </a:ext>
            </a:extLst>
          </p:cNvPr>
          <p:cNvSpPr txBox="1"/>
          <p:nvPr/>
        </p:nvSpPr>
        <p:spPr>
          <a:xfrm>
            <a:off x="530576" y="5198661"/>
            <a:ext cx="427996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Far beyond one means -</a:t>
            </a:r>
          </a:p>
        </p:txBody>
      </p:sp>
      <p:sp>
        <p:nvSpPr>
          <p:cNvPr id="8" name="TextBox 7">
            <a:extLst>
              <a:ext uri="{FF2B5EF4-FFF2-40B4-BE49-F238E27FC236}">
                <a16:creationId xmlns:a16="http://schemas.microsoft.com/office/drawing/2014/main" id="{AE85FB14-5A2D-41E0-A1A2-B8DEB96231AC}"/>
              </a:ext>
            </a:extLst>
          </p:cNvPr>
          <p:cNvSpPr txBox="1"/>
          <p:nvPr/>
        </p:nvSpPr>
        <p:spPr>
          <a:xfrm>
            <a:off x="2292626" y="3777263"/>
            <a:ext cx="20143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leave out</a:t>
            </a:r>
            <a:r>
              <a:rPr lang="en-US" dirty="0"/>
              <a:t>.</a:t>
            </a:r>
          </a:p>
        </p:txBody>
      </p:sp>
      <p:sp>
        <p:nvSpPr>
          <p:cNvPr id="13" name="TextBox 12">
            <a:extLst>
              <a:ext uri="{FF2B5EF4-FFF2-40B4-BE49-F238E27FC236}">
                <a16:creationId xmlns:a16="http://schemas.microsoft.com/office/drawing/2014/main" id="{E84CC103-BE62-4F96-8372-E500BA7ACAFC}"/>
              </a:ext>
            </a:extLst>
          </p:cNvPr>
          <p:cNvSpPr txBox="1"/>
          <p:nvPr/>
        </p:nvSpPr>
        <p:spPr>
          <a:xfrm>
            <a:off x="1500950" y="1481864"/>
            <a:ext cx="7848856" cy="523220"/>
          </a:xfrm>
          <a:prstGeom prst="rect">
            <a:avLst/>
          </a:prstGeom>
          <a:noFill/>
          <a:ln>
            <a:solidFill>
              <a:srgbClr val="E91F4F"/>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Find out the meanings of the following idioms-</a:t>
            </a:r>
          </a:p>
        </p:txBody>
      </p:sp>
      <p:pic>
        <p:nvPicPr>
          <p:cNvPr id="16" name="Picture 15">
            <a:extLst>
              <a:ext uri="{FF2B5EF4-FFF2-40B4-BE49-F238E27FC236}">
                <a16:creationId xmlns:a16="http://schemas.microsoft.com/office/drawing/2014/main" id="{2B83C7DB-197E-4FB6-B124-25C4EA440BEB}"/>
              </a:ext>
            </a:extLst>
          </p:cNvPr>
          <p:cNvPicPr>
            <a:picLocks noChangeAspect="1"/>
          </p:cNvPicPr>
          <p:nvPr/>
        </p:nvPicPr>
        <p:blipFill>
          <a:blip r:embed="rId2"/>
          <a:stretch>
            <a:fillRect/>
          </a:stretch>
        </p:blipFill>
        <p:spPr>
          <a:xfrm>
            <a:off x="4305812" y="4468155"/>
            <a:ext cx="5243014" cy="749873"/>
          </a:xfrm>
          <a:prstGeom prst="rect">
            <a:avLst/>
          </a:prstGeom>
        </p:spPr>
      </p:pic>
      <p:sp>
        <p:nvSpPr>
          <p:cNvPr id="19" name="TextBox 18">
            <a:extLst>
              <a:ext uri="{FF2B5EF4-FFF2-40B4-BE49-F238E27FC236}">
                <a16:creationId xmlns:a16="http://schemas.microsoft.com/office/drawing/2014/main" id="{2D1A32C5-EB19-4F09-B784-75B329A1546C}"/>
              </a:ext>
            </a:extLst>
          </p:cNvPr>
          <p:cNvSpPr txBox="1"/>
          <p:nvPr/>
        </p:nvSpPr>
        <p:spPr>
          <a:xfrm>
            <a:off x="1500949" y="1449702"/>
            <a:ext cx="7848855" cy="584775"/>
          </a:xfrm>
          <a:prstGeom prst="rect">
            <a:avLst/>
          </a:prstGeom>
          <a:solidFill>
            <a:schemeClr val="accent4">
              <a:lumMod val="40000"/>
              <a:lumOff val="60000"/>
            </a:schemeClr>
          </a:solidFill>
          <a:ln>
            <a:solidFill>
              <a:srgbClr val="0000FF"/>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Check the answers</a:t>
            </a:r>
            <a:r>
              <a:rPr lang="en-US" dirty="0"/>
              <a:t>.</a:t>
            </a:r>
          </a:p>
        </p:txBody>
      </p:sp>
      <p:sp>
        <p:nvSpPr>
          <p:cNvPr id="20" name="TextBox 19">
            <a:extLst>
              <a:ext uri="{FF2B5EF4-FFF2-40B4-BE49-F238E27FC236}">
                <a16:creationId xmlns:a16="http://schemas.microsoft.com/office/drawing/2014/main" id="{FB6F9DB1-0F44-4AA5-9090-FA3D03FED673}"/>
              </a:ext>
            </a:extLst>
          </p:cNvPr>
          <p:cNvSpPr txBox="1"/>
          <p:nvPr/>
        </p:nvSpPr>
        <p:spPr>
          <a:xfrm>
            <a:off x="3199012" y="2531193"/>
            <a:ext cx="266843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By any way</a:t>
            </a:r>
            <a:r>
              <a:rPr lang="en-US" dirty="0"/>
              <a:t>.</a:t>
            </a:r>
          </a:p>
        </p:txBody>
      </p:sp>
    </p:spTree>
    <p:extLst>
      <p:ext uri="{BB962C8B-B14F-4D97-AF65-F5344CB8AC3E}">
        <p14:creationId xmlns:p14="http://schemas.microsoft.com/office/powerpoint/2010/main" val="11112890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P spid="11" grpId="0" animBg="1"/>
      <p:bldP spid="12" grpId="0"/>
      <p:bldP spid="7" grpId="0"/>
      <p:bldP spid="8" grpId="0"/>
      <p:bldP spid="13"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979559-4062-4B8B-B3FB-07061EF7D651}"/>
              </a:ext>
            </a:extLst>
          </p:cNvPr>
          <p:cNvSpPr txBox="1"/>
          <p:nvPr/>
        </p:nvSpPr>
        <p:spPr>
          <a:xfrm>
            <a:off x="563218" y="2125512"/>
            <a:ext cx="710316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itchFamily="18" charset="0"/>
                <a:cs typeface="Times New Roman" panose="02020603050405020304" pitchFamily="18" charset="0"/>
              </a:rPr>
              <a:t>1.Active voice:</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itchFamily="18" charset="0"/>
                <a:cs typeface="Times New Roman" panose="02020603050405020304" pitchFamily="18" charset="0"/>
              </a:rPr>
              <a:t> She addressed me brightly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 </a:t>
            </a:r>
            <a:endParaRPr kumimoji="0" lang="b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itchFamily="34" charset="0"/>
            </a:endParaRPr>
          </a:p>
        </p:txBody>
      </p:sp>
      <p:sp>
        <p:nvSpPr>
          <p:cNvPr id="3" name="TextBox 2">
            <a:extLst>
              <a:ext uri="{FF2B5EF4-FFF2-40B4-BE49-F238E27FC236}">
                <a16:creationId xmlns:a16="http://schemas.microsoft.com/office/drawing/2014/main" id="{F6AA0400-A542-43C7-8B8D-721670D56B29}"/>
              </a:ext>
            </a:extLst>
          </p:cNvPr>
          <p:cNvSpPr txBox="1"/>
          <p:nvPr/>
        </p:nvSpPr>
        <p:spPr>
          <a:xfrm>
            <a:off x="563218" y="3646768"/>
            <a:ext cx="6520068"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2.Active Voice</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gave her a lunch at </a:t>
            </a:r>
            <a:r>
              <a:rPr lang="en-US"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Foyots</a:t>
            </a:r>
            <a:r>
              <a:rPr lang="en-US" dirty="0"/>
              <a:t>.</a:t>
            </a:r>
          </a:p>
        </p:txBody>
      </p:sp>
      <p:sp>
        <p:nvSpPr>
          <p:cNvPr id="5" name="TextBox 4">
            <a:extLst>
              <a:ext uri="{FF2B5EF4-FFF2-40B4-BE49-F238E27FC236}">
                <a16:creationId xmlns:a16="http://schemas.microsoft.com/office/drawing/2014/main" id="{1AA0CEBD-594F-43DD-B115-687DF2096F47}"/>
              </a:ext>
            </a:extLst>
          </p:cNvPr>
          <p:cNvSpPr txBox="1"/>
          <p:nvPr/>
        </p:nvSpPr>
        <p:spPr>
          <a:xfrm>
            <a:off x="563218" y="5101906"/>
            <a:ext cx="5174973" cy="523220"/>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3.Active Voice: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Panic seized me.</a:t>
            </a:r>
            <a:endParaRPr lang="en-US" dirty="0"/>
          </a:p>
        </p:txBody>
      </p:sp>
      <p:pic>
        <p:nvPicPr>
          <p:cNvPr id="6" name="Picture 5">
            <a:extLst>
              <a:ext uri="{FF2B5EF4-FFF2-40B4-BE49-F238E27FC236}">
                <a16:creationId xmlns:a16="http://schemas.microsoft.com/office/drawing/2014/main" id="{A6E61622-4436-4464-B209-D560C6761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065" y="2877696"/>
            <a:ext cx="3120639" cy="3169080"/>
          </a:xfrm>
          <a:prstGeom prst="rect">
            <a:avLst/>
          </a:prstGeom>
        </p:spPr>
      </p:pic>
      <p:sp>
        <p:nvSpPr>
          <p:cNvPr id="4" name="TextBox 3">
            <a:extLst>
              <a:ext uri="{FF2B5EF4-FFF2-40B4-BE49-F238E27FC236}">
                <a16:creationId xmlns:a16="http://schemas.microsoft.com/office/drawing/2014/main" id="{9566207B-E9A5-409D-B06E-A42F32FB96A4}"/>
              </a:ext>
            </a:extLst>
          </p:cNvPr>
          <p:cNvSpPr txBox="1"/>
          <p:nvPr/>
        </p:nvSpPr>
        <p:spPr>
          <a:xfrm>
            <a:off x="616474" y="2631531"/>
            <a:ext cx="746784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296249E5-023C-4301-8620-E47097297629}"/>
              </a:ext>
            </a:extLst>
          </p:cNvPr>
          <p:cNvSpPr txBox="1"/>
          <p:nvPr/>
        </p:nvSpPr>
        <p:spPr>
          <a:xfrm>
            <a:off x="563218" y="4151423"/>
            <a:ext cx="807057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 </a:t>
            </a:r>
            <a:r>
              <a:rPr lang="en-US" dirty="0"/>
              <a:t>.</a:t>
            </a:r>
          </a:p>
        </p:txBody>
      </p:sp>
      <p:sp>
        <p:nvSpPr>
          <p:cNvPr id="8" name="TextBox 7">
            <a:extLst>
              <a:ext uri="{FF2B5EF4-FFF2-40B4-BE49-F238E27FC236}">
                <a16:creationId xmlns:a16="http://schemas.microsoft.com/office/drawing/2014/main" id="{8FA8F503-4979-4CC6-BBB4-59CD2F132001}"/>
              </a:ext>
            </a:extLst>
          </p:cNvPr>
          <p:cNvSpPr txBox="1"/>
          <p:nvPr/>
        </p:nvSpPr>
        <p:spPr>
          <a:xfrm>
            <a:off x="563218" y="5658678"/>
            <a:ext cx="65863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a:t>
            </a:r>
            <a:r>
              <a:rPr lang="en-US" dirty="0"/>
              <a:t>.</a:t>
            </a:r>
          </a:p>
        </p:txBody>
      </p:sp>
      <p:sp>
        <p:nvSpPr>
          <p:cNvPr id="11" name="TextBox 10">
            <a:extLst>
              <a:ext uri="{FF2B5EF4-FFF2-40B4-BE49-F238E27FC236}">
                <a16:creationId xmlns:a16="http://schemas.microsoft.com/office/drawing/2014/main" id="{7BD4DE77-2103-4D79-A2A6-B1D2DD1E1A6F}"/>
              </a:ext>
            </a:extLst>
          </p:cNvPr>
          <p:cNvSpPr txBox="1"/>
          <p:nvPr/>
        </p:nvSpPr>
        <p:spPr>
          <a:xfrm>
            <a:off x="616473" y="1405861"/>
            <a:ext cx="7467847" cy="584775"/>
          </a:xfrm>
          <a:prstGeom prst="rect">
            <a:avLst/>
          </a:prstGeom>
          <a:noFill/>
          <a:ln>
            <a:solidFill>
              <a:srgbClr val="7030A0"/>
            </a:solidFill>
          </a:ln>
        </p:spPr>
        <p:txBody>
          <a:bodyPr wrap="square">
            <a:spAutoFit/>
          </a:bodyPr>
          <a:lstStyle/>
          <a:p>
            <a:r>
              <a:rPr lang="en-US" sz="3200" b="1" dirty="0">
                <a:latin typeface="Times New Roman" panose="02020603050405020304" pitchFamily="18" charset="0"/>
                <a:cs typeface="Times New Roman" panose="02020603050405020304" pitchFamily="18" charset="0"/>
              </a:rPr>
              <a:t>Change the Voice the following sentence</a:t>
            </a:r>
            <a:r>
              <a:rPr lang="en-US" dirty="0"/>
              <a:t>:</a:t>
            </a:r>
          </a:p>
        </p:txBody>
      </p:sp>
      <p:sp>
        <p:nvSpPr>
          <p:cNvPr id="13" name="TextBox 12">
            <a:extLst>
              <a:ext uri="{FF2B5EF4-FFF2-40B4-BE49-F238E27FC236}">
                <a16:creationId xmlns:a16="http://schemas.microsoft.com/office/drawing/2014/main" id="{6252B3B3-BB96-4056-B62C-F24904745833}"/>
              </a:ext>
            </a:extLst>
          </p:cNvPr>
          <p:cNvSpPr txBox="1"/>
          <p:nvPr/>
        </p:nvSpPr>
        <p:spPr>
          <a:xfrm>
            <a:off x="3627784" y="309544"/>
            <a:ext cx="4038599" cy="923330"/>
          </a:xfrm>
          <a:prstGeom prst="rect">
            <a:avLst/>
          </a:prstGeom>
          <a:solidFill>
            <a:srgbClr val="66FF66"/>
          </a:solidFill>
          <a:ln>
            <a:solidFill>
              <a:srgbClr val="00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Times New Roman" panose="02020603050405020304" pitchFamily="18" charset="0"/>
                <a:cs typeface="Times New Roman" panose="02020603050405020304" pitchFamily="18" charset="0"/>
              </a:rPr>
              <a:t>Pair</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Work</a:t>
            </a:r>
          </a:p>
        </p:txBody>
      </p:sp>
    </p:spTree>
    <p:extLst>
      <p:ext uri="{BB962C8B-B14F-4D97-AF65-F5344CB8AC3E}">
        <p14:creationId xmlns:p14="http://schemas.microsoft.com/office/powerpoint/2010/main" val="8985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7" grpId="0"/>
      <p:bldP spid="8" grpId="0"/>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B3547-475D-4508-A3BC-98140662121B}"/>
              </a:ext>
            </a:extLst>
          </p:cNvPr>
          <p:cNvSpPr txBox="1"/>
          <p:nvPr/>
        </p:nvSpPr>
        <p:spPr>
          <a:xfrm>
            <a:off x="3585916" y="503781"/>
            <a:ext cx="4678018" cy="923330"/>
          </a:xfrm>
          <a:prstGeom prst="rect">
            <a:avLst/>
          </a:prstGeom>
          <a:solidFill>
            <a:srgbClr val="6FFAFD"/>
          </a:solidFill>
          <a:ln>
            <a:solidFill>
              <a:srgbClr val="7030A0"/>
            </a:solidFill>
          </a:ln>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Home Work</a:t>
            </a:r>
          </a:p>
        </p:txBody>
      </p:sp>
      <p:pic>
        <p:nvPicPr>
          <p:cNvPr id="4" name="Picture 3">
            <a:extLst>
              <a:ext uri="{FF2B5EF4-FFF2-40B4-BE49-F238E27FC236}">
                <a16:creationId xmlns:a16="http://schemas.microsoft.com/office/drawing/2014/main" id="{6745789D-3CF7-4A14-8E57-6FD63AD72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680" y="2945734"/>
            <a:ext cx="3074503" cy="3408476"/>
          </a:xfrm>
          <a:prstGeom prst="rect">
            <a:avLst/>
          </a:prstGeom>
        </p:spPr>
      </p:pic>
      <p:sp>
        <p:nvSpPr>
          <p:cNvPr id="5" name="TextBox 4">
            <a:extLst>
              <a:ext uri="{FF2B5EF4-FFF2-40B4-BE49-F238E27FC236}">
                <a16:creationId xmlns:a16="http://schemas.microsoft.com/office/drawing/2014/main" id="{ADFAEAB5-9A2B-4B19-8656-7212FB783B3F}"/>
              </a:ext>
            </a:extLst>
          </p:cNvPr>
          <p:cNvSpPr txBox="1"/>
          <p:nvPr/>
        </p:nvSpPr>
        <p:spPr>
          <a:xfrm>
            <a:off x="424070" y="1710195"/>
            <a:ext cx="9819861" cy="523220"/>
          </a:xfrm>
          <a:prstGeom prst="rect">
            <a:avLst/>
          </a:prstGeom>
          <a:noFill/>
          <a:ln>
            <a:solidFill>
              <a:schemeClr val="accent2"/>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Re-write the following passage in the reported speech:</a:t>
            </a:r>
          </a:p>
        </p:txBody>
      </p:sp>
      <p:sp>
        <p:nvSpPr>
          <p:cNvPr id="6" name="TextBox 5">
            <a:extLst>
              <a:ext uri="{FF2B5EF4-FFF2-40B4-BE49-F238E27FC236}">
                <a16:creationId xmlns:a16="http://schemas.microsoft.com/office/drawing/2014/main" id="{9A94827D-DE41-4501-BB6F-38A59B05C1C7}"/>
              </a:ext>
            </a:extLst>
          </p:cNvPr>
          <p:cNvSpPr txBox="1"/>
          <p:nvPr/>
        </p:nvSpPr>
        <p:spPr>
          <a:xfrm>
            <a:off x="424070" y="2500920"/>
            <a:ext cx="8568735" cy="2929969"/>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see that you're in the habit of eating a heavy luncheon. I'm sure it's a mistake. Why don't you follow my example and just eat one thing? I'm sure you'd feel ever so much better for it.“</a:t>
            </a: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am only going to eat one thing." I said, as the waiter came again with the bill of fare.</a:t>
            </a:r>
          </a:p>
        </p:txBody>
      </p:sp>
    </p:spTree>
    <p:extLst>
      <p:ext uri="{BB962C8B-B14F-4D97-AF65-F5344CB8AC3E}">
        <p14:creationId xmlns:p14="http://schemas.microsoft.com/office/powerpoint/2010/main" val="2107318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tus Flower – Like Barley Bending">
            <a:extLst>
              <a:ext uri="{FF2B5EF4-FFF2-40B4-BE49-F238E27FC236}">
                <a16:creationId xmlns:a16="http://schemas.microsoft.com/office/drawing/2014/main" id="{2387E8BB-DAEE-4C66-81AE-43C1C17B7E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0337" y="1669773"/>
            <a:ext cx="9398479" cy="4707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83EFB7-CB06-44C9-9306-946C479BC605}"/>
              </a:ext>
            </a:extLst>
          </p:cNvPr>
          <p:cNvSpPr txBox="1"/>
          <p:nvPr/>
        </p:nvSpPr>
        <p:spPr>
          <a:xfrm>
            <a:off x="3660621" y="0"/>
            <a:ext cx="5437910" cy="1446550"/>
          </a:xfrm>
          <a:prstGeom prst="rect">
            <a:avLst/>
          </a:prstGeom>
          <a:noFill/>
        </p:spPr>
        <p:txBody>
          <a:bodyPr wrap="square" rtlCol="0">
            <a:spAutoFit/>
          </a:bodyPr>
          <a:lstStyle/>
          <a:p>
            <a:r>
              <a:rPr lang="en-US" sz="8800" b="1" dirty="0">
                <a:solidFill>
                  <a:srgbClr val="119727"/>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587455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1D231-1489-41F1-B164-91EF1CE85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00" y="1299528"/>
            <a:ext cx="3738135" cy="3942624"/>
          </a:xfrm>
          <a:prstGeom prst="ellipse">
            <a:avLst/>
          </a:prstGeom>
          <a:ln w="190500" cap="rnd">
            <a:solidFill>
              <a:srgbClr val="A3097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73299EEF-0E44-4A1C-90D9-42B0088177D7}"/>
              </a:ext>
            </a:extLst>
          </p:cNvPr>
          <p:cNvSpPr txBox="1"/>
          <p:nvPr/>
        </p:nvSpPr>
        <p:spPr>
          <a:xfrm>
            <a:off x="5246643" y="2197893"/>
            <a:ext cx="5933301" cy="2462213"/>
          </a:xfrm>
          <a:prstGeom prst="rect">
            <a:avLst/>
          </a:prstGeom>
          <a:noFill/>
          <a:ln>
            <a:solidFill>
              <a:srgbClr val="E91F4F"/>
            </a:solidFill>
          </a:ln>
        </p:spPr>
        <p:txBody>
          <a:bodyPr wrap="square" rtlCol="0">
            <a:spAutoFit/>
          </a:bodyPr>
          <a:lstStyle/>
          <a:p>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Mosammat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Nelufa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Afrose</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Bithi</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Lecturer in English </a:t>
            </a:r>
          </a:p>
          <a:p>
            <a:r>
              <a:rPr lang="en-US" sz="2800"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Khilbaisa</a:t>
            </a:r>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Rahmania</a:t>
            </a:r>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Fazil</a:t>
            </a:r>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Madrasa</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a:p>
            <a:r>
              <a:rPr lang="en-US"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Sadar</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Lakshmipur</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E-mail:nelufa.afrose@gmail.com</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81A54B65-8268-49AB-B82F-2E667D9AE894}"/>
              </a:ext>
            </a:extLst>
          </p:cNvPr>
          <p:cNvSpPr txBox="1"/>
          <p:nvPr/>
        </p:nvSpPr>
        <p:spPr>
          <a:xfrm>
            <a:off x="5049078" y="530087"/>
            <a:ext cx="3233531"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Teacher</a:t>
            </a:r>
            <a:endParaRPr lang="en-US" b="1" dirty="0"/>
          </a:p>
        </p:txBody>
      </p:sp>
    </p:spTree>
    <p:extLst>
      <p:ext uri="{BB962C8B-B14F-4D97-AF65-F5344CB8AC3E}">
        <p14:creationId xmlns:p14="http://schemas.microsoft.com/office/powerpoint/2010/main" val="246380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CFEE5D-3691-4A72-ABBF-8E0FF55D879A}"/>
              </a:ext>
            </a:extLst>
          </p:cNvPr>
          <p:cNvSpPr txBox="1"/>
          <p:nvPr/>
        </p:nvSpPr>
        <p:spPr>
          <a:xfrm>
            <a:off x="3869635" y="2663687"/>
            <a:ext cx="5950226" cy="1200329"/>
          </a:xfrm>
          <a:prstGeom prst="rect">
            <a:avLst/>
          </a:prstGeom>
          <a:noFill/>
          <a:ln>
            <a:solidFill>
              <a:srgbClr val="E91F4F"/>
            </a:solid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Class- Alim/ xi/xii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Subject-English 2nd paper</a:t>
            </a:r>
          </a:p>
        </p:txBody>
      </p:sp>
      <p:pic>
        <p:nvPicPr>
          <p:cNvPr id="5" name="Picture 4">
            <a:extLst>
              <a:ext uri="{FF2B5EF4-FFF2-40B4-BE49-F238E27FC236}">
                <a16:creationId xmlns:a16="http://schemas.microsoft.com/office/drawing/2014/main" id="{27DC61A0-E68B-4653-B8A6-E9255B7FB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09" y="2663687"/>
            <a:ext cx="3226904" cy="3851206"/>
          </a:xfrm>
          <a:prstGeom prst="rect">
            <a:avLst/>
          </a:prstGeom>
        </p:spPr>
      </p:pic>
      <p:sp>
        <p:nvSpPr>
          <p:cNvPr id="2" name="TextBox 1">
            <a:extLst>
              <a:ext uri="{FF2B5EF4-FFF2-40B4-BE49-F238E27FC236}">
                <a16:creationId xmlns:a16="http://schemas.microsoft.com/office/drawing/2014/main" id="{23385871-CD3A-4816-BED0-296E13D747FB}"/>
              </a:ext>
            </a:extLst>
          </p:cNvPr>
          <p:cNvSpPr txBox="1"/>
          <p:nvPr/>
        </p:nvSpPr>
        <p:spPr>
          <a:xfrm>
            <a:off x="4306957" y="1219200"/>
            <a:ext cx="4068418"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Lesson</a:t>
            </a:r>
          </a:p>
        </p:txBody>
      </p:sp>
    </p:spTree>
    <p:extLst>
      <p:ext uri="{BB962C8B-B14F-4D97-AF65-F5344CB8AC3E}">
        <p14:creationId xmlns:p14="http://schemas.microsoft.com/office/powerpoint/2010/main" val="1413288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C61A0-E68B-4653-B8A6-E9255B7FB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09" y="2663687"/>
            <a:ext cx="3226904" cy="3851206"/>
          </a:xfrm>
          <a:prstGeom prst="rect">
            <a:avLst/>
          </a:prstGeom>
        </p:spPr>
      </p:pic>
      <p:sp>
        <p:nvSpPr>
          <p:cNvPr id="6" name="TextBox 5">
            <a:extLst>
              <a:ext uri="{FF2B5EF4-FFF2-40B4-BE49-F238E27FC236}">
                <a16:creationId xmlns:a16="http://schemas.microsoft.com/office/drawing/2014/main" id="{D6950F8F-CD63-4382-AE9E-FE731C63FCAF}"/>
              </a:ext>
            </a:extLst>
          </p:cNvPr>
          <p:cNvSpPr txBox="1"/>
          <p:nvPr/>
        </p:nvSpPr>
        <p:spPr>
          <a:xfrm>
            <a:off x="3621156" y="2828835"/>
            <a:ext cx="6102626" cy="1200329"/>
          </a:xfrm>
          <a:prstGeom prst="rect">
            <a:avLst/>
          </a:prstGeom>
          <a:noFill/>
          <a:ln w="28575">
            <a:solidFill>
              <a:srgbClr val="E91F4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Grammar practice from the ‘Luncheon’  short story. </a:t>
            </a:r>
          </a:p>
        </p:txBody>
      </p:sp>
      <p:sp>
        <p:nvSpPr>
          <p:cNvPr id="7" name="TextBox 6">
            <a:extLst>
              <a:ext uri="{FF2B5EF4-FFF2-40B4-BE49-F238E27FC236}">
                <a16:creationId xmlns:a16="http://schemas.microsoft.com/office/drawing/2014/main" id="{CEBEF4A9-662E-40F8-98A5-FECBC884239E}"/>
              </a:ext>
            </a:extLst>
          </p:cNvPr>
          <p:cNvSpPr txBox="1"/>
          <p:nvPr/>
        </p:nvSpPr>
        <p:spPr>
          <a:xfrm>
            <a:off x="3226904" y="1200167"/>
            <a:ext cx="6891130" cy="707886"/>
          </a:xfrm>
          <a:prstGeom prst="rect">
            <a:avLst/>
          </a:prstGeom>
          <a:solidFill>
            <a:schemeClr val="accent4">
              <a:lumMod val="40000"/>
              <a:lumOff val="60000"/>
            </a:schemeClr>
          </a:solidFill>
          <a:ln>
            <a:solidFill>
              <a:srgbClr val="119727"/>
            </a:solidFill>
          </a:ln>
        </p:spPr>
        <p:txBody>
          <a:bodyPr wrap="square" rtlCol="0">
            <a:spAutoFit/>
          </a:bodyPr>
          <a:lstStyle/>
          <a:p>
            <a:pPr algn="ctr"/>
            <a:r>
              <a:rPr lang="en-US" sz="4000" b="1" dirty="0">
                <a:solidFill>
                  <a:srgbClr val="7030A0"/>
                </a:solidFill>
                <a:latin typeface="Times New Roman" panose="02020603050405020304" pitchFamily="18" charset="0"/>
                <a:cs typeface="Times New Roman" panose="02020603050405020304" pitchFamily="18" charset="0"/>
              </a:rPr>
              <a:t>Our today’s topic is-</a:t>
            </a:r>
          </a:p>
        </p:txBody>
      </p:sp>
    </p:spTree>
    <p:extLst>
      <p:ext uri="{BB962C8B-B14F-4D97-AF65-F5344CB8AC3E}">
        <p14:creationId xmlns:p14="http://schemas.microsoft.com/office/powerpoint/2010/main" val="14094340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BCA7E9-D876-422D-94D0-A92E77153969}"/>
              </a:ext>
            </a:extLst>
          </p:cNvPr>
          <p:cNvSpPr txBox="1"/>
          <p:nvPr/>
        </p:nvSpPr>
        <p:spPr>
          <a:xfrm>
            <a:off x="2842591" y="477126"/>
            <a:ext cx="61887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A30977"/>
                </a:soli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Learning Outcomes</a:t>
            </a:r>
          </a:p>
        </p:txBody>
      </p:sp>
      <p:sp>
        <p:nvSpPr>
          <p:cNvPr id="3" name="TextBox 2">
            <a:extLst>
              <a:ext uri="{FF2B5EF4-FFF2-40B4-BE49-F238E27FC236}">
                <a16:creationId xmlns:a16="http://schemas.microsoft.com/office/drawing/2014/main" id="{0A9DB8D0-059D-4407-A9C6-6F81A47ACCD4}"/>
              </a:ext>
            </a:extLst>
          </p:cNvPr>
          <p:cNvSpPr txBox="1"/>
          <p:nvPr/>
        </p:nvSpPr>
        <p:spPr>
          <a:xfrm>
            <a:off x="4663913" y="3607075"/>
            <a:ext cx="319876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Changing speech .</a:t>
            </a:r>
          </a:p>
        </p:txBody>
      </p:sp>
      <p:sp>
        <p:nvSpPr>
          <p:cNvPr id="4" name="TextBox 3">
            <a:extLst>
              <a:ext uri="{FF2B5EF4-FFF2-40B4-BE49-F238E27FC236}">
                <a16:creationId xmlns:a16="http://schemas.microsoft.com/office/drawing/2014/main" id="{BE0E32EF-7A94-43DF-B72D-118FFDB8A12A}"/>
              </a:ext>
            </a:extLst>
          </p:cNvPr>
          <p:cNvSpPr txBox="1"/>
          <p:nvPr/>
        </p:nvSpPr>
        <p:spPr>
          <a:xfrm>
            <a:off x="4794789" y="2063262"/>
            <a:ext cx="4470977"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 Phrase and idioms.  </a:t>
            </a:r>
          </a:p>
        </p:txBody>
      </p:sp>
      <p:sp>
        <p:nvSpPr>
          <p:cNvPr id="5" name="TextBox 4">
            <a:extLst>
              <a:ext uri="{FF2B5EF4-FFF2-40B4-BE49-F238E27FC236}">
                <a16:creationId xmlns:a16="http://schemas.microsoft.com/office/drawing/2014/main" id="{A396DA31-DE87-44FC-8979-03BC72AFD753}"/>
              </a:ext>
            </a:extLst>
          </p:cNvPr>
          <p:cNvSpPr txBox="1"/>
          <p:nvPr/>
        </p:nvSpPr>
        <p:spPr>
          <a:xfrm>
            <a:off x="3823251" y="2792705"/>
            <a:ext cx="4227443" cy="523220"/>
          </a:xfrm>
          <a:prstGeom prst="rect">
            <a:avLst/>
          </a:prstGeom>
          <a:noFill/>
        </p:spPr>
        <p:txBody>
          <a:bodyPr wrap="square" rtlCol="0">
            <a:spAutoFit/>
          </a:bodyPr>
          <a:lstStyle/>
          <a:p>
            <a:pPr marL="1200150" lvl="2"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Change the voice. </a:t>
            </a:r>
          </a:p>
        </p:txBody>
      </p:sp>
      <p:pic>
        <p:nvPicPr>
          <p:cNvPr id="7" name="Picture 6">
            <a:extLst>
              <a:ext uri="{FF2B5EF4-FFF2-40B4-BE49-F238E27FC236}">
                <a16:creationId xmlns:a16="http://schemas.microsoft.com/office/drawing/2014/main" id="{835F9675-E28C-46A7-B524-0F955DB97EBF}"/>
              </a:ext>
            </a:extLst>
          </p:cNvPr>
          <p:cNvPicPr>
            <a:picLocks noChangeAspect="1"/>
          </p:cNvPicPr>
          <p:nvPr/>
        </p:nvPicPr>
        <p:blipFill rotWithShape="1">
          <a:blip r:embed="rId2">
            <a:extLst>
              <a:ext uri="{28A0092B-C50C-407E-A947-70E740481C1C}">
                <a14:useLocalDpi xmlns:a14="http://schemas.microsoft.com/office/drawing/2010/main" val="0"/>
              </a:ext>
            </a:extLst>
          </a:blip>
          <a:srcRect r="38576"/>
          <a:stretch/>
        </p:blipFill>
        <p:spPr>
          <a:xfrm>
            <a:off x="10257182" y="3054315"/>
            <a:ext cx="1470987" cy="3571220"/>
          </a:xfrm>
          <a:prstGeom prst="rect">
            <a:avLst/>
          </a:prstGeom>
        </p:spPr>
      </p:pic>
      <p:pic>
        <p:nvPicPr>
          <p:cNvPr id="8" name="Picture 7">
            <a:extLst>
              <a:ext uri="{FF2B5EF4-FFF2-40B4-BE49-F238E27FC236}">
                <a16:creationId xmlns:a16="http://schemas.microsoft.com/office/drawing/2014/main" id="{37F1A49C-4023-4F4A-9772-DBDA01CF1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4" y="1735412"/>
            <a:ext cx="4227443" cy="3743325"/>
          </a:xfrm>
          <a:prstGeom prst="rect">
            <a:avLst/>
          </a:prstGeom>
        </p:spPr>
      </p:pic>
    </p:spTree>
    <p:extLst>
      <p:ext uri="{BB962C8B-B14F-4D97-AF65-F5344CB8AC3E}">
        <p14:creationId xmlns:p14="http://schemas.microsoft.com/office/powerpoint/2010/main" val="6195943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4BED0-7C20-4B68-A17A-6FF67A856F46}"/>
              </a:ext>
            </a:extLst>
          </p:cNvPr>
          <p:cNvSpPr txBox="1"/>
          <p:nvPr/>
        </p:nvSpPr>
        <p:spPr>
          <a:xfrm>
            <a:off x="1513480" y="215547"/>
            <a:ext cx="7848856" cy="523220"/>
          </a:xfrm>
          <a:prstGeom prst="rect">
            <a:avLst/>
          </a:prstGeom>
          <a:noFill/>
          <a:ln>
            <a:solidFill>
              <a:srgbClr val="E91F4F"/>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Find out the meanings of the following idioms-</a:t>
            </a:r>
          </a:p>
        </p:txBody>
      </p:sp>
      <p:sp>
        <p:nvSpPr>
          <p:cNvPr id="3" name="TextBox 2">
            <a:extLst>
              <a:ext uri="{FF2B5EF4-FFF2-40B4-BE49-F238E27FC236}">
                <a16:creationId xmlns:a16="http://schemas.microsoft.com/office/drawing/2014/main" id="{15C992B9-A81A-4094-9515-4A5EBC622E15}"/>
              </a:ext>
            </a:extLst>
          </p:cNvPr>
          <p:cNvSpPr txBox="1"/>
          <p:nvPr/>
        </p:nvSpPr>
        <p:spPr>
          <a:xfrm>
            <a:off x="311829" y="1390741"/>
            <a:ext cx="3575650" cy="523220"/>
          </a:xfrm>
          <a:prstGeom prst="rect">
            <a:avLst/>
          </a:prstGeom>
          <a:solidFill>
            <a:schemeClr val="accent4">
              <a:lumMod val="60000"/>
              <a:lumOff val="40000"/>
            </a:schemeClr>
          </a:soli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Beyond one’s means-</a:t>
            </a:r>
          </a:p>
        </p:txBody>
      </p:sp>
      <p:sp>
        <p:nvSpPr>
          <p:cNvPr id="4" name="TextBox 3">
            <a:extLst>
              <a:ext uri="{FF2B5EF4-FFF2-40B4-BE49-F238E27FC236}">
                <a16:creationId xmlns:a16="http://schemas.microsoft.com/office/drawing/2014/main" id="{BE4FCAF1-0DE8-43CB-97CF-DA483B74101D}"/>
              </a:ext>
            </a:extLst>
          </p:cNvPr>
          <p:cNvSpPr txBox="1"/>
          <p:nvPr/>
        </p:nvSpPr>
        <p:spPr>
          <a:xfrm>
            <a:off x="4454221" y="1353426"/>
            <a:ext cx="5964372" cy="523220"/>
          </a:xfrm>
          <a:prstGeom prst="rect">
            <a:avLst/>
          </a:prstGeom>
          <a:solidFill>
            <a:schemeClr val="accent4">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more than one’s budget or income</a:t>
            </a:r>
            <a:r>
              <a:rPr lang="en-US" dirty="0"/>
              <a:t>.</a:t>
            </a:r>
          </a:p>
        </p:txBody>
      </p:sp>
      <p:sp>
        <p:nvSpPr>
          <p:cNvPr id="5" name="TextBox 4">
            <a:extLst>
              <a:ext uri="{FF2B5EF4-FFF2-40B4-BE49-F238E27FC236}">
                <a16:creationId xmlns:a16="http://schemas.microsoft.com/office/drawing/2014/main" id="{6B0DE4FF-C60B-4BF0-A7BA-D3337858E669}"/>
              </a:ext>
            </a:extLst>
          </p:cNvPr>
          <p:cNvSpPr txBox="1"/>
          <p:nvPr/>
        </p:nvSpPr>
        <p:spPr>
          <a:xfrm>
            <a:off x="287203" y="2322621"/>
            <a:ext cx="3584666" cy="52322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someone to task-</a:t>
            </a:r>
          </a:p>
        </p:txBody>
      </p:sp>
      <p:sp>
        <p:nvSpPr>
          <p:cNvPr id="6" name="TextBox 5">
            <a:extLst>
              <a:ext uri="{FF2B5EF4-FFF2-40B4-BE49-F238E27FC236}">
                <a16:creationId xmlns:a16="http://schemas.microsoft.com/office/drawing/2014/main" id="{D323ECC0-FA47-44F0-8FB2-8BD94E208138}"/>
              </a:ext>
            </a:extLst>
          </p:cNvPr>
          <p:cNvSpPr txBox="1"/>
          <p:nvPr/>
        </p:nvSpPr>
        <p:spPr>
          <a:xfrm>
            <a:off x="4454221" y="2322621"/>
            <a:ext cx="6092152" cy="523220"/>
          </a:xfrm>
          <a:prstGeom prst="rect">
            <a:avLst/>
          </a:pr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path path="circle">
              <a:fillToRect l="50000" t="50000" r="50000" b="50000"/>
            </a:path>
            <a:tileRect/>
          </a:gradFill>
        </p:spPr>
        <p:txBody>
          <a:bodyPr wrap="square" rtlCol="0">
            <a:spAutoFit/>
          </a:bodyPr>
          <a:lstStyle/>
          <a:p>
            <a:r>
              <a:rPr lang="en-US" sz="2800" dirty="0">
                <a:latin typeface="Times New Roman" panose="02020603050405020304" pitchFamily="18" charset="0"/>
                <a:cs typeface="Times New Roman" panose="02020603050405020304" pitchFamily="18" charset="0"/>
              </a:rPr>
              <a:t>criticize someone severely for mistake</a:t>
            </a:r>
            <a:r>
              <a:rPr lang="en-US" dirty="0"/>
              <a:t>.</a:t>
            </a:r>
          </a:p>
        </p:txBody>
      </p:sp>
      <p:sp>
        <p:nvSpPr>
          <p:cNvPr id="7" name="TextBox 6">
            <a:extLst>
              <a:ext uri="{FF2B5EF4-FFF2-40B4-BE49-F238E27FC236}">
                <a16:creationId xmlns:a16="http://schemas.microsoft.com/office/drawing/2014/main" id="{105F5FDF-6F54-47B2-A1FB-9A55ADB83F9B}"/>
              </a:ext>
            </a:extLst>
          </p:cNvPr>
          <p:cNvSpPr txBox="1"/>
          <p:nvPr/>
        </p:nvSpPr>
        <p:spPr>
          <a:xfrm>
            <a:off x="287203" y="3284624"/>
            <a:ext cx="2153905"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answer to-</a:t>
            </a:r>
          </a:p>
        </p:txBody>
      </p:sp>
      <p:sp>
        <p:nvSpPr>
          <p:cNvPr id="8" name="TextBox 7">
            <a:extLst>
              <a:ext uri="{FF2B5EF4-FFF2-40B4-BE49-F238E27FC236}">
                <a16:creationId xmlns:a16="http://schemas.microsoft.com/office/drawing/2014/main" id="{75008901-BD39-4C00-AB8F-020B88307562}"/>
              </a:ext>
            </a:extLst>
          </p:cNvPr>
          <p:cNvSpPr txBox="1"/>
          <p:nvPr/>
        </p:nvSpPr>
        <p:spPr>
          <a:xfrm>
            <a:off x="2541649" y="3262590"/>
            <a:ext cx="9177618"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wrap="square" rtlCol="0">
            <a:spAutoFit/>
          </a:bodyPr>
          <a:lstStyle/>
          <a:p>
            <a:r>
              <a:rPr lang="en-US" sz="2800" dirty="0">
                <a:latin typeface="Times New Roman" panose="02020603050405020304" pitchFamily="18" charset="0"/>
                <a:cs typeface="Times New Roman" panose="02020603050405020304" pitchFamily="18" charset="0"/>
              </a:rPr>
              <a:t>give answer to somebody’s signal using his/her </a:t>
            </a:r>
            <a:r>
              <a:rPr lang="en-US" sz="2800" dirty="0" err="1">
                <a:latin typeface="Times New Roman" panose="02020603050405020304" pitchFamily="18" charset="0"/>
                <a:cs typeface="Times New Roman" panose="02020603050405020304" pitchFamily="18" charset="0"/>
              </a:rPr>
              <a:t>finger.or</a:t>
            </a:r>
            <a:r>
              <a:rPr lang="en-US" sz="2800" dirty="0">
                <a:latin typeface="Times New Roman" panose="02020603050405020304" pitchFamily="18" charset="0"/>
                <a:cs typeface="Times New Roman" panose="02020603050405020304" pitchFamily="18" charset="0"/>
              </a:rPr>
              <a:t> hand, </a:t>
            </a:r>
          </a:p>
        </p:txBody>
      </p:sp>
      <p:sp>
        <p:nvSpPr>
          <p:cNvPr id="9" name="TextBox 8">
            <a:extLst>
              <a:ext uri="{FF2B5EF4-FFF2-40B4-BE49-F238E27FC236}">
                <a16:creationId xmlns:a16="http://schemas.microsoft.com/office/drawing/2014/main" id="{6E10ACB9-A9E8-47E4-A6BF-F5AC71635B48}"/>
              </a:ext>
            </a:extLst>
          </p:cNvPr>
          <p:cNvSpPr txBox="1"/>
          <p:nvPr/>
        </p:nvSpPr>
        <p:spPr>
          <a:xfrm>
            <a:off x="311829" y="4153019"/>
            <a:ext cx="2622305" cy="523220"/>
          </a:xfrm>
          <a:prstGeom prst="rect">
            <a:avLst/>
          </a:prstGeom>
          <a:solidFill>
            <a:srgbClr val="00B0F0"/>
          </a:solid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Caught sight of-</a:t>
            </a:r>
          </a:p>
        </p:txBody>
      </p:sp>
      <p:sp>
        <p:nvSpPr>
          <p:cNvPr id="10" name="TextBox 9">
            <a:extLst>
              <a:ext uri="{FF2B5EF4-FFF2-40B4-BE49-F238E27FC236}">
                <a16:creationId xmlns:a16="http://schemas.microsoft.com/office/drawing/2014/main" id="{3C91D34F-6217-4F23-AE28-51683A88DD41}"/>
              </a:ext>
            </a:extLst>
          </p:cNvPr>
          <p:cNvSpPr txBox="1"/>
          <p:nvPr/>
        </p:nvSpPr>
        <p:spPr>
          <a:xfrm>
            <a:off x="3238573" y="4138859"/>
            <a:ext cx="6334869" cy="523220"/>
          </a:xfrm>
          <a:prstGeom prst="rect">
            <a:avLst/>
          </a:prstGeom>
          <a:solidFill>
            <a:srgbClr val="00B0F0"/>
          </a:solidFill>
        </p:spPr>
        <p:txBody>
          <a:bodyPr wrap="square" rtlCol="0">
            <a:spAutoFit/>
          </a:bodyPr>
          <a:lstStyle/>
          <a:p>
            <a:r>
              <a:rPr lang="en-US" dirty="0"/>
              <a:t> </a:t>
            </a:r>
            <a:r>
              <a:rPr lang="en-US" sz="2800" dirty="0">
                <a:latin typeface="Times New Roman" panose="02020603050405020304" pitchFamily="18" charset="0"/>
                <a:cs typeface="Times New Roman" panose="02020603050405020304" pitchFamily="18" charset="0"/>
              </a:rPr>
              <a:t>to notice something only for a moment.</a:t>
            </a:r>
          </a:p>
        </p:txBody>
      </p:sp>
      <p:sp>
        <p:nvSpPr>
          <p:cNvPr id="11" name="TextBox 10">
            <a:extLst>
              <a:ext uri="{FF2B5EF4-FFF2-40B4-BE49-F238E27FC236}">
                <a16:creationId xmlns:a16="http://schemas.microsoft.com/office/drawing/2014/main" id="{0BD52C7E-311D-4E4C-B7C2-775DBBE665AD}"/>
              </a:ext>
            </a:extLst>
          </p:cNvPr>
          <p:cNvSpPr txBox="1"/>
          <p:nvPr/>
        </p:nvSpPr>
        <p:spPr>
          <a:xfrm>
            <a:off x="324026" y="4895116"/>
            <a:ext cx="4542675" cy="954107"/>
          </a:xfrm>
          <a:prstGeom prst="rect">
            <a:avLst/>
          </a:prstGeom>
          <a:solidFill>
            <a:schemeClr val="accent2">
              <a:lumMod val="60000"/>
              <a:lumOff val="40000"/>
            </a:schemeClr>
          </a:solidFill>
        </p:spPr>
        <p:txBody>
          <a:bodyPr wrap="square" rtlCol="0">
            <a:spAutoFit/>
          </a:bodyPr>
          <a:lstStyle/>
          <a:p>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To keep body and soul together-</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64C7A4-D2F4-4FF2-BD52-661C1C723C10}"/>
              </a:ext>
            </a:extLst>
          </p:cNvPr>
          <p:cNvSpPr txBox="1"/>
          <p:nvPr/>
        </p:nvSpPr>
        <p:spPr>
          <a:xfrm>
            <a:off x="5122406" y="4892609"/>
            <a:ext cx="6318517" cy="954107"/>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to be able to pay  food, clothing, and somewhere to live.</a:t>
            </a:r>
          </a:p>
        </p:txBody>
      </p:sp>
    </p:spTree>
    <p:extLst>
      <p:ext uri="{BB962C8B-B14F-4D97-AF65-F5344CB8AC3E}">
        <p14:creationId xmlns:p14="http://schemas.microsoft.com/office/powerpoint/2010/main" val="3597326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AF51A-8C6A-426A-949E-7DE2BE67D144}"/>
              </a:ext>
            </a:extLst>
          </p:cNvPr>
          <p:cNvSpPr txBox="1"/>
          <p:nvPr/>
        </p:nvSpPr>
        <p:spPr>
          <a:xfrm>
            <a:off x="357807" y="1162544"/>
            <a:ext cx="11237844" cy="1815882"/>
          </a:xfrm>
          <a:prstGeom prst="rect">
            <a:avLst/>
          </a:prstGeom>
          <a:noFill/>
          <a:ln>
            <a:solidFill>
              <a:schemeClr val="accent2"/>
            </a:solidFill>
          </a:ln>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never drink anything for luncheon," she said.</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do I," I answered promptly.</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"Except white wine," she proceeded as though I had not spoken.</a:t>
            </a:r>
          </a:p>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French white wines are so light. They're wonderful for the digestion."</a:t>
            </a:r>
          </a:p>
        </p:txBody>
      </p:sp>
      <p:sp>
        <p:nvSpPr>
          <p:cNvPr id="3" name="TextBox 2">
            <a:extLst>
              <a:ext uri="{FF2B5EF4-FFF2-40B4-BE49-F238E27FC236}">
                <a16:creationId xmlns:a16="http://schemas.microsoft.com/office/drawing/2014/main" id="{B3CFF4B0-EE8D-483E-B3BA-1ACE724849C4}"/>
              </a:ext>
            </a:extLst>
          </p:cNvPr>
          <p:cNvSpPr txBox="1"/>
          <p:nvPr/>
        </p:nvSpPr>
        <p:spPr>
          <a:xfrm>
            <a:off x="437320" y="3387132"/>
            <a:ext cx="11237844" cy="2308324"/>
          </a:xfrm>
          <a:prstGeom prst="rect">
            <a:avLst/>
          </a:prstGeom>
          <a:noFill/>
          <a:ln>
            <a:solidFill>
              <a:srgbClr val="A30977"/>
            </a:solidFill>
          </a:ln>
        </p:spPr>
        <p:txBody>
          <a:bodyPr wrap="square">
            <a:spAutoFit/>
          </a:bodyPr>
          <a:lstStyle/>
          <a:p>
            <a:r>
              <a:rPr lang="en-US" sz="3200" b="1" u="sng" dirty="0">
                <a:solidFill>
                  <a:srgbClr val="0000FF"/>
                </a:solidFill>
                <a:latin typeface="Times New Roman" panose="02020603050405020304" pitchFamily="18" charset="0"/>
                <a:cs typeface="Times New Roman" panose="02020603050405020304" pitchFamily="18" charset="0"/>
              </a:rPr>
              <a:t>Indirect Speech</a:t>
            </a:r>
            <a:r>
              <a:rPr 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said that she never  drank anything for luncheon. I answer promptly that also drank anything for luncheon. She proceeded as though I had not spoken that she never drank anything for luncheon expect white wine. She added that those French white wines were so light. She further added that they were wonderful for the digestion.</a:t>
            </a:r>
          </a:p>
        </p:txBody>
      </p:sp>
      <p:sp>
        <p:nvSpPr>
          <p:cNvPr id="4" name="TextBox 3">
            <a:extLst>
              <a:ext uri="{FF2B5EF4-FFF2-40B4-BE49-F238E27FC236}">
                <a16:creationId xmlns:a16="http://schemas.microsoft.com/office/drawing/2014/main" id="{F879710D-4F2E-4EDD-A589-CB5E7735930A}"/>
              </a:ext>
            </a:extLst>
          </p:cNvPr>
          <p:cNvSpPr txBox="1"/>
          <p:nvPr/>
        </p:nvSpPr>
        <p:spPr>
          <a:xfrm>
            <a:off x="530087" y="517499"/>
            <a:ext cx="9819861" cy="523220"/>
          </a:xfrm>
          <a:prstGeom prst="rect">
            <a:avLst/>
          </a:prstGeom>
          <a:solidFill>
            <a:schemeClr val="accent1">
              <a:lumMod val="20000"/>
              <a:lumOff val="80000"/>
            </a:schemeClr>
          </a:solidFill>
          <a:ln>
            <a:solidFill>
              <a:schemeClr val="accent2"/>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Re-write the following passage in the reported speech:</a:t>
            </a:r>
          </a:p>
        </p:txBody>
      </p:sp>
    </p:spTree>
    <p:extLst>
      <p:ext uri="{BB962C8B-B14F-4D97-AF65-F5344CB8AC3E}">
        <p14:creationId xmlns:p14="http://schemas.microsoft.com/office/powerpoint/2010/main" val="5064926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B2A6DD-F328-468D-8383-273E1A42FF68}"/>
              </a:ext>
            </a:extLst>
          </p:cNvPr>
          <p:cNvSpPr txBox="1"/>
          <p:nvPr/>
        </p:nvSpPr>
        <p:spPr>
          <a:xfrm>
            <a:off x="309045" y="1925780"/>
            <a:ext cx="11573910" cy="2110514"/>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Follow my example," she said as we shook hand, "and never eat more than one thing for luncheon."</a:t>
            </a:r>
          </a:p>
          <a:p>
            <a:pPr marL="0" marR="0">
              <a:lnSpc>
                <a:spcPct val="107000"/>
              </a:lnSpc>
              <a:spcBef>
                <a:spcPts val="0"/>
              </a:spcBef>
              <a:spcAft>
                <a:spcPts val="800"/>
              </a:spcAft>
            </a:pP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"I'll do better than that," I retorted. "I'll eat nothing for dinner to-night."</a:t>
            </a:r>
          </a:p>
          <a:p>
            <a:pPr marL="0" marR="0">
              <a:lnSpc>
                <a:spcPct val="107000"/>
              </a:lnSpc>
              <a:spcBef>
                <a:spcPts val="0"/>
              </a:spcBef>
              <a:spcAft>
                <a:spcPts val="800"/>
              </a:spcAft>
            </a:pP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"Humorist!" she cried gaily, jumping into a cab, "you're quite a humorist!"</a:t>
            </a:r>
          </a:p>
        </p:txBody>
      </p:sp>
      <p:pic>
        <p:nvPicPr>
          <p:cNvPr id="7" name="Picture 6">
            <a:extLst>
              <a:ext uri="{FF2B5EF4-FFF2-40B4-BE49-F238E27FC236}">
                <a16:creationId xmlns:a16="http://schemas.microsoft.com/office/drawing/2014/main" id="{CA4D4A0C-922B-4766-A8E6-BFAA3F16C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796" y="4436198"/>
            <a:ext cx="3755127" cy="2022398"/>
          </a:xfrm>
          <a:prstGeom prst="rect">
            <a:avLst/>
          </a:prstGeom>
          <a:ln w="38100" cap="sq">
            <a:solidFill>
              <a:srgbClr val="A30977"/>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7BBC4FD-6E3C-42C3-BFA6-DF7308FFD6A4}"/>
              </a:ext>
            </a:extLst>
          </p:cNvPr>
          <p:cNvPicPr>
            <a:picLocks noChangeAspect="1"/>
          </p:cNvPicPr>
          <p:nvPr/>
        </p:nvPicPr>
        <p:blipFill rotWithShape="1">
          <a:blip r:embed="rId3">
            <a:extLst>
              <a:ext uri="{28A0092B-C50C-407E-A947-70E740481C1C}">
                <a14:useLocalDpi xmlns:a14="http://schemas.microsoft.com/office/drawing/2010/main" val="0"/>
              </a:ext>
            </a:extLst>
          </a:blip>
          <a:srcRect l="11039" t="13906" r="13470" b="15521"/>
          <a:stretch/>
        </p:blipFill>
        <p:spPr>
          <a:xfrm>
            <a:off x="9850612" y="263481"/>
            <a:ext cx="2067339" cy="1624105"/>
          </a:xfrm>
          <a:prstGeom prst="rect">
            <a:avLst/>
          </a:prstGeom>
          <a:ln w="38100" cap="sq">
            <a:solidFill>
              <a:srgbClr val="A30977"/>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A84E6EDB-A850-4A00-B811-DA4F2CAA2E55}"/>
              </a:ext>
            </a:extLst>
          </p:cNvPr>
          <p:cNvSpPr txBox="1"/>
          <p:nvPr/>
        </p:nvSpPr>
        <p:spPr>
          <a:xfrm>
            <a:off x="477077" y="4211827"/>
            <a:ext cx="7125426" cy="2246769"/>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Answer:</a:t>
            </a: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1A6201-42E8-485D-920D-91F3C262FE43}"/>
              </a:ext>
            </a:extLst>
          </p:cNvPr>
          <p:cNvSpPr txBox="1"/>
          <p:nvPr/>
        </p:nvSpPr>
        <p:spPr>
          <a:xfrm>
            <a:off x="622852" y="1326172"/>
            <a:ext cx="8494643" cy="523220"/>
          </a:xfrm>
          <a:prstGeom prst="rect">
            <a:avLst/>
          </a:prstGeom>
          <a:noFill/>
          <a:ln>
            <a:solidFill>
              <a:schemeClr val="accent2"/>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Re-write the following passage in the reported speech:</a:t>
            </a:r>
          </a:p>
        </p:txBody>
      </p:sp>
      <p:sp>
        <p:nvSpPr>
          <p:cNvPr id="14" name="TextBox 13">
            <a:extLst>
              <a:ext uri="{FF2B5EF4-FFF2-40B4-BE49-F238E27FC236}">
                <a16:creationId xmlns:a16="http://schemas.microsoft.com/office/drawing/2014/main" id="{EA1FA2CB-DFE8-4DE0-B5ED-D0FC613F56F5}"/>
              </a:ext>
            </a:extLst>
          </p:cNvPr>
          <p:cNvSpPr txBox="1"/>
          <p:nvPr/>
        </p:nvSpPr>
        <p:spPr>
          <a:xfrm>
            <a:off x="2935355" y="326454"/>
            <a:ext cx="5572541" cy="923330"/>
          </a:xfrm>
          <a:prstGeom prst="rect">
            <a:avLst/>
          </a:prstGeom>
          <a:solidFill>
            <a:srgbClr val="FCAAFE"/>
          </a:solidFill>
          <a:ln>
            <a:solidFill>
              <a:srgbClr val="119727"/>
            </a:solidFill>
          </a:ln>
        </p:spPr>
        <p:txBody>
          <a:bodyPr wrap="square" rtlCol="0">
            <a:spAutoFit/>
          </a:bodyPr>
          <a:lstStyle/>
          <a:p>
            <a:pPr algn="ctr"/>
            <a:r>
              <a:rPr lang="en-US" sz="5400" b="1" dirty="0">
                <a:solidFill>
                  <a:srgbClr val="A30977"/>
                </a:solidFill>
                <a:latin typeface="Times New Roman" panose="02020603050405020304" pitchFamily="18" charset="0"/>
                <a:cs typeface="Times New Roman" panose="02020603050405020304" pitchFamily="18" charset="0"/>
              </a:rPr>
              <a:t>Individual Work</a:t>
            </a:r>
          </a:p>
        </p:txBody>
      </p:sp>
    </p:spTree>
    <p:extLst>
      <p:ext uri="{BB962C8B-B14F-4D97-AF65-F5344CB8AC3E}">
        <p14:creationId xmlns:p14="http://schemas.microsoft.com/office/powerpoint/2010/main" val="39605180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979559-4062-4B8B-B3FB-07061EF7D651}"/>
              </a:ext>
            </a:extLst>
          </p:cNvPr>
          <p:cNvSpPr txBox="1"/>
          <p:nvPr/>
        </p:nvSpPr>
        <p:spPr>
          <a:xfrm>
            <a:off x="616474" y="1578990"/>
            <a:ext cx="710316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itchFamily="18" charset="0"/>
                <a:cs typeface="Times New Roman" panose="02020603050405020304" pitchFamily="18" charset="0"/>
              </a:rPr>
              <a:t>1.Active voice:</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itchFamily="18" charset="0"/>
                <a:cs typeface="Times New Roman" panose="02020603050405020304" pitchFamily="18" charset="0"/>
              </a:rPr>
              <a:t> She addressed me brightly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 </a:t>
            </a:r>
            <a:endParaRPr kumimoji="0" lang="b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itchFamily="34" charset="0"/>
            </a:endParaRPr>
          </a:p>
        </p:txBody>
      </p:sp>
      <p:sp>
        <p:nvSpPr>
          <p:cNvPr id="3" name="TextBox 2">
            <a:extLst>
              <a:ext uri="{FF2B5EF4-FFF2-40B4-BE49-F238E27FC236}">
                <a16:creationId xmlns:a16="http://schemas.microsoft.com/office/drawing/2014/main" id="{F6AA0400-A542-43C7-8B8D-721670D56B29}"/>
              </a:ext>
            </a:extLst>
          </p:cNvPr>
          <p:cNvSpPr txBox="1"/>
          <p:nvPr/>
        </p:nvSpPr>
        <p:spPr>
          <a:xfrm>
            <a:off x="563218" y="3167389"/>
            <a:ext cx="6520068"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2.Active Voice</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gave her a lunch at </a:t>
            </a:r>
            <a:r>
              <a:rPr lang="en-US"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Foyots</a:t>
            </a:r>
            <a:r>
              <a:rPr lang="en-US" dirty="0"/>
              <a:t>.</a:t>
            </a:r>
          </a:p>
        </p:txBody>
      </p:sp>
      <p:sp>
        <p:nvSpPr>
          <p:cNvPr id="5" name="TextBox 4">
            <a:extLst>
              <a:ext uri="{FF2B5EF4-FFF2-40B4-BE49-F238E27FC236}">
                <a16:creationId xmlns:a16="http://schemas.microsoft.com/office/drawing/2014/main" id="{1AA0CEBD-594F-43DD-B115-687DF2096F47}"/>
              </a:ext>
            </a:extLst>
          </p:cNvPr>
          <p:cNvSpPr txBox="1"/>
          <p:nvPr/>
        </p:nvSpPr>
        <p:spPr>
          <a:xfrm>
            <a:off x="563218" y="5101906"/>
            <a:ext cx="5174973" cy="523220"/>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3.Active Voice: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Panic seized me.</a:t>
            </a:r>
            <a:endParaRPr lang="en-US" dirty="0"/>
          </a:p>
        </p:txBody>
      </p:sp>
      <p:sp>
        <p:nvSpPr>
          <p:cNvPr id="9" name="Flowchart: Data 8">
            <a:extLst>
              <a:ext uri="{FF2B5EF4-FFF2-40B4-BE49-F238E27FC236}">
                <a16:creationId xmlns:a16="http://schemas.microsoft.com/office/drawing/2014/main" id="{25849B92-67B7-4B4B-B405-373CB59C536E}"/>
              </a:ext>
            </a:extLst>
          </p:cNvPr>
          <p:cNvSpPr/>
          <p:nvPr/>
        </p:nvSpPr>
        <p:spPr>
          <a:xfrm>
            <a:off x="6652592" y="315955"/>
            <a:ext cx="5261112" cy="1033669"/>
          </a:xfrm>
          <a:prstGeom prst="flowChartInputOutp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Change the Voice</a:t>
            </a:r>
          </a:p>
        </p:txBody>
      </p:sp>
      <p:pic>
        <p:nvPicPr>
          <p:cNvPr id="6" name="Picture 5">
            <a:extLst>
              <a:ext uri="{FF2B5EF4-FFF2-40B4-BE49-F238E27FC236}">
                <a16:creationId xmlns:a16="http://schemas.microsoft.com/office/drawing/2014/main" id="{A6E61622-4436-4464-B209-D560C6761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065" y="2877696"/>
            <a:ext cx="3120639" cy="3169080"/>
          </a:xfrm>
          <a:prstGeom prst="rect">
            <a:avLst/>
          </a:prstGeom>
        </p:spPr>
      </p:pic>
      <p:sp>
        <p:nvSpPr>
          <p:cNvPr id="4" name="TextBox 3">
            <a:extLst>
              <a:ext uri="{FF2B5EF4-FFF2-40B4-BE49-F238E27FC236}">
                <a16:creationId xmlns:a16="http://schemas.microsoft.com/office/drawing/2014/main" id="{9566207B-E9A5-409D-B06E-A42F32FB96A4}"/>
              </a:ext>
            </a:extLst>
          </p:cNvPr>
          <p:cNvSpPr txBox="1"/>
          <p:nvPr/>
        </p:nvSpPr>
        <p:spPr>
          <a:xfrm>
            <a:off x="616474" y="2131521"/>
            <a:ext cx="746784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 I was addressed brightly by her.</a:t>
            </a:r>
          </a:p>
        </p:txBody>
      </p:sp>
      <p:sp>
        <p:nvSpPr>
          <p:cNvPr id="7" name="TextBox 6">
            <a:extLst>
              <a:ext uri="{FF2B5EF4-FFF2-40B4-BE49-F238E27FC236}">
                <a16:creationId xmlns:a16="http://schemas.microsoft.com/office/drawing/2014/main" id="{296249E5-023C-4301-8620-E47097297629}"/>
              </a:ext>
            </a:extLst>
          </p:cNvPr>
          <p:cNvSpPr txBox="1"/>
          <p:nvPr/>
        </p:nvSpPr>
        <p:spPr>
          <a:xfrm>
            <a:off x="563218" y="3724161"/>
            <a:ext cx="807057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 A  Lunch was given at </a:t>
            </a:r>
            <a:r>
              <a:rPr lang="en-US" sz="2800" dirty="0" err="1">
                <a:latin typeface="Times New Roman" panose="02020603050405020304" pitchFamily="18" charset="0"/>
                <a:cs typeface="Times New Roman" panose="02020603050405020304" pitchFamily="18" charset="0"/>
              </a:rPr>
              <a:t>Foyots</a:t>
            </a:r>
            <a:r>
              <a:rPr lang="en-US" sz="2800" dirty="0">
                <a:latin typeface="Times New Roman" panose="02020603050405020304" pitchFamily="18" charset="0"/>
                <a:cs typeface="Times New Roman" panose="02020603050405020304" pitchFamily="18" charset="0"/>
              </a:rPr>
              <a:t> by me</a:t>
            </a:r>
            <a:r>
              <a:rPr lang="en-US" dirty="0"/>
              <a:t>.</a:t>
            </a:r>
          </a:p>
        </p:txBody>
      </p:sp>
      <p:sp>
        <p:nvSpPr>
          <p:cNvPr id="8" name="TextBox 7">
            <a:extLst>
              <a:ext uri="{FF2B5EF4-FFF2-40B4-BE49-F238E27FC236}">
                <a16:creationId xmlns:a16="http://schemas.microsoft.com/office/drawing/2014/main" id="{8FA8F503-4979-4CC6-BBB4-59CD2F132001}"/>
              </a:ext>
            </a:extLst>
          </p:cNvPr>
          <p:cNvSpPr txBox="1"/>
          <p:nvPr/>
        </p:nvSpPr>
        <p:spPr>
          <a:xfrm>
            <a:off x="563218" y="5658678"/>
            <a:ext cx="65863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Passive voice</a:t>
            </a:r>
            <a:r>
              <a:rPr lang="en-US" sz="2800" dirty="0">
                <a:latin typeface="Times New Roman" panose="02020603050405020304" pitchFamily="18" charset="0"/>
                <a:cs typeface="Times New Roman" panose="02020603050405020304" pitchFamily="18" charset="0"/>
              </a:rPr>
              <a:t>: I was seized with Panic</a:t>
            </a:r>
            <a:r>
              <a:rPr lang="en-US" dirty="0"/>
              <a:t>.</a:t>
            </a:r>
          </a:p>
        </p:txBody>
      </p:sp>
    </p:spTree>
    <p:extLst>
      <p:ext uri="{BB962C8B-B14F-4D97-AF65-F5344CB8AC3E}">
        <p14:creationId xmlns:p14="http://schemas.microsoft.com/office/powerpoint/2010/main" val="151961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650</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29</cp:revision>
  <dcterms:created xsi:type="dcterms:W3CDTF">2021-06-27T14:26:27Z</dcterms:created>
  <dcterms:modified xsi:type="dcterms:W3CDTF">2021-07-12T17:03:34Z</dcterms:modified>
</cp:coreProperties>
</file>