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297" r:id="rId3"/>
    <p:sldId id="268" r:id="rId4"/>
    <p:sldId id="296" r:id="rId5"/>
    <p:sldId id="295" r:id="rId6"/>
    <p:sldId id="299" r:id="rId7"/>
    <p:sldId id="292" r:id="rId8"/>
    <p:sldId id="270" r:id="rId9"/>
    <p:sldId id="271" r:id="rId10"/>
    <p:sldId id="279" r:id="rId11"/>
    <p:sldId id="272" r:id="rId12"/>
    <p:sldId id="282" r:id="rId13"/>
    <p:sldId id="278" r:id="rId14"/>
    <p:sldId id="280" r:id="rId15"/>
    <p:sldId id="293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jpeg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DB868-82F6-4B05-84E3-6F2A3749A021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1726-3B03-4E8E-A5EE-F88B5E054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1" descr="F:\Zahid\Digital Class Content\Removable Disk\ফুটান্ত ফুল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38400"/>
            <a:ext cx="3886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23440"/>
            <a:ext cx="77724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সাম্যাবস্থার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228599" y="1482890"/>
                <a:ext cx="4724401" cy="56470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482890"/>
                <a:ext cx="4724401" cy="564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004602" y="2199245"/>
            <a:ext cx="5105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সাম্যাবস্থা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|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4602" y="2740852"/>
            <a:ext cx="510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সন্মূখমূখী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|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4005134" y="3272135"/>
                <a:ext cx="5104868" cy="49725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উৎপাদন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বৃদ্ধি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পাবে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| 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34" y="3272135"/>
                <a:ext cx="5104868" cy="497252"/>
              </a:xfrm>
              <a:prstGeom prst="rect">
                <a:avLst/>
              </a:prstGeom>
              <a:blipFill>
                <a:blip r:embed="rId3"/>
                <a:stretch>
                  <a:fillRect l="-1430" t="-8434" b="-20482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34640" y="5253335"/>
            <a:ext cx="507536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সাম্যাবস্থা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|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48502" y="5786735"/>
            <a:ext cx="5061499" cy="46166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পশ্চাৎদমূখী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|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4076871" y="6379113"/>
                <a:ext cx="5033129" cy="49725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উৎপাদন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হ্রাস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পাবে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| 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871" y="6379113"/>
                <a:ext cx="5033129" cy="497252"/>
              </a:xfrm>
              <a:prstGeom prst="rect">
                <a:avLst/>
              </a:prstGeom>
              <a:blipFill>
                <a:blip r:embed="rId4"/>
                <a:stretch>
                  <a:fillRect l="-1572" t="-8333" b="-19048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1823" y="1082045"/>
            <a:ext cx="914401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2-অণু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3383" y="1082045"/>
            <a:ext cx="914401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1-অণু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98374" y="1082045"/>
            <a:ext cx="91440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2-অণু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556" y="2328820"/>
            <a:ext cx="457200" cy="51284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956" y="5248363"/>
            <a:ext cx="457200" cy="5128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31726" y="2936630"/>
            <a:ext cx="144947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8193" y="5846306"/>
            <a:ext cx="122204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-4902204" y="1635290"/>
                <a:ext cx="4724401" cy="56470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02204" y="1635290"/>
                <a:ext cx="4724401" cy="564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-4648980" y="1234445"/>
            <a:ext cx="914401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2-অণু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3077420" y="1234445"/>
            <a:ext cx="914401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1-অণু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1632429" y="1234445"/>
            <a:ext cx="91440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2-অণু </a:t>
            </a:r>
          </a:p>
        </p:txBody>
      </p:sp>
    </p:spTree>
    <p:extLst>
      <p:ext uri="{BB962C8B-B14F-4D97-AF65-F5344CB8AC3E}">
        <p14:creationId xmlns:p14="http://schemas.microsoft.com/office/powerpoint/2010/main" xmlns="" val="25309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68 -0.02292 L 0.57309 0.431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270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67 -0.02292 L 0.57343 0.4333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28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67 -0.02292 L 0.57048 0.4351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28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67 -0.02292 L 0.57014 0.435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3049" y="530556"/>
            <a:ext cx="5028621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লা-শাতেলিয়ে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নীতি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প্রয়োগের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ক্ষেত্রে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</a:t>
            </a:r>
            <a:r>
              <a:rPr lang="en-US" sz="2400" b="1" dirty="0" err="1">
                <a:solidFill>
                  <a:schemeClr val="bg1"/>
                </a:solidFill>
              </a:rPr>
              <a:t>কিছু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জ্ঞাতব্য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বিষয়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2411" y="3364468"/>
            <a:ext cx="2432589" cy="369332"/>
          </a:xfrm>
          <a:prstGeom prst="rect">
            <a:avLst/>
          </a:prstGeom>
          <a:blipFill>
            <a:blip r:embed="rId2"/>
            <a:stretch>
              <a:fillRect l="-4250" t="-26230" b="-47541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09800" y="2362200"/>
            <a:ext cx="1447800" cy="1002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57447" y="2438400"/>
            <a:ext cx="1348153" cy="92372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1854368"/>
            <a:ext cx="1482778" cy="430887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বিক্রিয়ক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9182" y="1905000"/>
            <a:ext cx="1179810" cy="430887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উৎপাদ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57181" y="3649392"/>
            <a:ext cx="940822" cy="685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13108" y="3745520"/>
            <a:ext cx="2397" cy="57871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76800" y="3700972"/>
            <a:ext cx="1154723" cy="66341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05868" y="4308117"/>
            <a:ext cx="814325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1-অণু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19780" y="4305770"/>
            <a:ext cx="814325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3-অণু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41658" y="4363328"/>
            <a:ext cx="814325" cy="369332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2-অণু</a:t>
            </a:r>
          </a:p>
        </p:txBody>
      </p:sp>
      <p:sp>
        <p:nvSpPr>
          <p:cNvPr id="34" name="Moon 33"/>
          <p:cNvSpPr/>
          <p:nvPr/>
        </p:nvSpPr>
        <p:spPr>
          <a:xfrm rot="16200000">
            <a:off x="2764679" y="3846369"/>
            <a:ext cx="354096" cy="1927158"/>
          </a:xfrm>
          <a:prstGeom prst="moon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Moon 34"/>
          <p:cNvSpPr/>
          <p:nvPr/>
        </p:nvSpPr>
        <p:spPr>
          <a:xfrm rot="16200000">
            <a:off x="5981700" y="4357468"/>
            <a:ext cx="228600" cy="914400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4897" y="5077148"/>
            <a:ext cx="81432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4-অণু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81514" y="4965897"/>
            <a:ext cx="81432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2-অণু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1676400" y="1600200"/>
            <a:ext cx="1482778" cy="430887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বিক্রিয়ক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64390" y="1676400"/>
            <a:ext cx="1179810" cy="430887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উৎপাদ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5519172"/>
            <a:ext cx="5867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Pvc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AbymsL¨v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wewµqvwU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AMÖmi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9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500"/>
                            </p:stCondLst>
                            <p:childTnLst>
                              <p:par>
                                <p:cTn id="69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59 -1.85185E-6 L 0.31111 0.1419 C 0.28837 0.17199 0.27587 0.21667 0.27587 0.26343 C 0.27587 0.31644 0.28837 0.3588 0.31111 0.38889 L 0.41059 0.53102 " pathEditMode="relative" rAng="0" ptsTypes="AAAAA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72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236 3.7037E-6 L -0.27986 0.1368 C -0.24341 0.16551 -0.22205 0.20926 -0.22205 0.25416 C -0.22205 0.30532 -0.24341 0.34676 -0.27986 0.37546 L -0.44236 0.51342 " pathEditMode="relative" rAng="0" ptsTypes="AAAAA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8" grpId="0" animBg="1"/>
      <p:bldP spid="26" grpId="0" animBg="1"/>
      <p:bldP spid="29" grpId="0" animBg="1"/>
      <p:bldP spid="31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3425"/>
            <a:ext cx="7772400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সাম্যাবস্থার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752600"/>
            <a:ext cx="423672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928" y="4495800"/>
            <a:ext cx="423672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8388" y="1069140"/>
            <a:ext cx="5870710" cy="404919"/>
          </a:xfrm>
          <a:prstGeom prst="rect">
            <a:avLst/>
          </a:prstGeom>
          <a:blipFill>
            <a:blip r:embed="rId3"/>
            <a:stretch>
              <a:fillRect l="-727" r="-1454" b="-25373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9664" y="2057400"/>
            <a:ext cx="6044925" cy="369332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err="1">
                <a:solidFill>
                  <a:schemeClr val="bg1"/>
                </a:solidFill>
              </a:rPr>
              <a:t>সাম্যাবস্থা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ডান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বাম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দিকে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অগ্রসর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হবে</a:t>
            </a:r>
            <a:r>
              <a:rPr lang="en-US" sz="24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313" y="4000614"/>
            <a:ext cx="5870710" cy="404919"/>
          </a:xfrm>
          <a:prstGeom prst="rect">
            <a:avLst/>
          </a:prstGeom>
          <a:blipFill>
            <a:blip r:embed="rId4"/>
            <a:stretch>
              <a:fillRect l="-727" r="-1454" b="-25373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28764" y="5105400"/>
            <a:ext cx="5083123" cy="369332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¤ </a:t>
            </a:r>
            <a:r>
              <a:rPr lang="en-US" sz="2400" dirty="0" err="1">
                <a:solidFill>
                  <a:schemeClr val="bg1"/>
                </a:solidFill>
              </a:rPr>
              <a:t>সাম্যাবস্থা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বাম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ডান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দিকে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অগ্রসর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হবে</a:t>
            </a:r>
            <a:r>
              <a:rPr lang="en-US" sz="24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6379" y="4648200"/>
            <a:ext cx="5129609" cy="369332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¤  </a:t>
            </a:r>
            <a:r>
              <a:rPr lang="en-US" sz="24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সন্মুখবর্তী</a:t>
            </a:r>
            <a:r>
              <a:rPr lang="en-US" sz="2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বিক্রিয়ার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বেগ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বৃদ্ধি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পাবে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2536870" y="5464341"/>
                <a:ext cx="4929106" cy="465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Agency FB" panose="020B0503020202020204" pitchFamily="34" charset="0"/>
                            </a:rPr>
                            <m:t>¤</m:t>
                          </m:r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উৎপাদনের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পরিমান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বৃদ্ধি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পায়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870" y="5464341"/>
                <a:ext cx="4929106" cy="465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33400" y="2438400"/>
            <a:ext cx="137160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তাপ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বৃদ্ধি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181600"/>
            <a:ext cx="116859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তাপ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হ্রাস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6412468"/>
            <a:ext cx="642483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তাপ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হারী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বিক্রিয়ায়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এর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বিপরীত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প্রক্রিয়া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ঘটে</a:t>
            </a:r>
            <a:r>
              <a:rPr lang="en-US" sz="2400" b="1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6673" y="2386769"/>
            <a:ext cx="4964372" cy="46519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7000" y="106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তাপোৎপাদী</a:t>
            </a:r>
            <a:r>
              <a:rPr lang="en-US" dirty="0" smtClean="0"/>
              <a:t> </a:t>
            </a:r>
            <a:r>
              <a:rPr lang="en-US" dirty="0" err="1" smtClean="0"/>
              <a:t>বিক্রিয়া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11229" y="1600200"/>
            <a:ext cx="5030223" cy="369332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err="1" smtClean="0">
                <a:solidFill>
                  <a:schemeClr val="bg1"/>
                </a:solidFill>
              </a:rPr>
              <a:t>পশ্চাৎবর্তী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বিক্রিয়ার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বেগ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বৃদ্ধি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পাবে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3577" y="2907268"/>
            <a:ext cx="3165931" cy="369332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mvg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aªæe‡Ki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gvb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K‡g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hv‡e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|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5955268"/>
            <a:ext cx="3239669" cy="369332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mvg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aªæe‡Ki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gvb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‡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e‡o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hv‡e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|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6897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27" grpId="0" animBg="1"/>
      <p:bldP spid="28" grpId="0" animBg="1"/>
      <p:bldP spid="29" grpId="0" animBg="1"/>
      <p:bldP spid="30" grpId="0" animBg="1"/>
      <p:bldP spid="3" grpId="0" animBg="1"/>
      <p:bldP spid="15" grpId="0" animBg="1"/>
      <p:bldP spid="15" grpId="1" animBg="1"/>
      <p:bldP spid="18" grpId="0" animBg="1"/>
      <p:bldP spid="21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752600"/>
            <a:ext cx="423672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495800"/>
            <a:ext cx="423672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499664" y="2057400"/>
            <a:ext cx="5975995" cy="369332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err="1">
                <a:solidFill>
                  <a:schemeClr val="bg1"/>
                </a:solidFill>
              </a:rPr>
              <a:t>সাম্যাবস্থা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বাম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ডান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দিকে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অগ্রসর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হবে</a:t>
            </a:r>
            <a:r>
              <a:rPr lang="en-US" sz="24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1229" y="1600200"/>
            <a:ext cx="4938853" cy="369332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err="1" smtClean="0">
                <a:solidFill>
                  <a:schemeClr val="bg1"/>
                </a:solidFill>
              </a:rPr>
              <a:t>সন্মুখবর্তী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বিক্রিয়ার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বেগ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বৃদ্ধি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পায়</a:t>
            </a:r>
            <a:r>
              <a:rPr lang="en-US" sz="24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28764" y="5105400"/>
            <a:ext cx="5878212" cy="369332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¤ </a:t>
            </a:r>
            <a:r>
              <a:rPr lang="en-US" sz="2400" dirty="0" err="1">
                <a:solidFill>
                  <a:schemeClr val="bg1"/>
                </a:solidFill>
              </a:rPr>
              <a:t>সাম্যাবস্থা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ডান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বাম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দিকে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অগ্রসর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হবে</a:t>
            </a:r>
            <a:r>
              <a:rPr lang="en-US" sz="24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6379" y="4648200"/>
            <a:ext cx="4815421" cy="369332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¤  </a:t>
            </a:r>
            <a:r>
              <a:rPr lang="en-US" sz="24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পশ্চাৎ</a:t>
            </a:r>
            <a:r>
              <a:rPr lang="en-US" sz="2400" dirty="0" err="1" smtClean="0">
                <a:solidFill>
                  <a:schemeClr val="bg1"/>
                </a:solidFill>
              </a:rPr>
              <a:t>বর্তী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বিক্রিয়ার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বেগ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বৃদ্ধি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পায়</a:t>
            </a:r>
            <a:r>
              <a:rPr lang="en-US" sz="24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2438400"/>
            <a:ext cx="137160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তাপ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বৃদ্ধি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181600"/>
            <a:ext cx="116859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তাপ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হ্রাস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6" name="Equation" r:id="rId4" imgW="114120" imgH="215640" progId="Equation.3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820738" y="914400"/>
          <a:ext cx="5621337" cy="457200"/>
        </p:xfrm>
        <a:graphic>
          <a:graphicData uri="http://schemas.openxmlformats.org/presentationml/2006/ole">
            <p:oleObj spid="_x0000_s31747" name="Equation" r:id="rId5" imgW="3162240" imgH="2538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553200" y="99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তাপহারী</a:t>
            </a:r>
            <a:r>
              <a:rPr lang="en-US" dirty="0" smtClean="0"/>
              <a:t> </a:t>
            </a:r>
            <a:r>
              <a:rPr lang="en-US" dirty="0" err="1" smtClean="0"/>
              <a:t>বিক্রিয়া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741363" y="3733800"/>
          <a:ext cx="5780087" cy="457200"/>
        </p:xfrm>
        <a:graphic>
          <a:graphicData uri="http://schemas.openxmlformats.org/presentationml/2006/ole">
            <p:oleObj spid="_x0000_s31749" name="Equation" r:id="rId6" imgW="3251160" imgH="25380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85800" y="253425"/>
            <a:ext cx="7772400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সাম্যাবস্থার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0" y="2514600"/>
            <a:ext cx="5014193" cy="369332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</a:rPr>
              <a:t>NO  </a:t>
            </a:r>
            <a:r>
              <a:rPr lang="en-US" sz="2400" dirty="0" err="1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উৎপাদনের</a:t>
            </a:r>
            <a:r>
              <a:rPr lang="en-US" sz="2400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পরিমান</a:t>
            </a:r>
            <a:r>
              <a:rPr lang="en-US" sz="2400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বৃদ্ধি</a:t>
            </a:r>
            <a:r>
              <a:rPr lang="en-US" sz="2400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পাবে</a:t>
            </a:r>
            <a:r>
              <a:rPr lang="en-US" sz="2400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।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75560" y="5562600"/>
            <a:ext cx="4993355" cy="369332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</a:rPr>
              <a:t>NO  </a:t>
            </a:r>
            <a:r>
              <a:rPr lang="en-US" sz="2400" dirty="0" err="1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উৎপাদনের</a:t>
            </a:r>
            <a:r>
              <a:rPr lang="en-US" sz="2400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পরিমান</a:t>
            </a:r>
            <a:r>
              <a:rPr lang="en-US" sz="2400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হ্রাস</a:t>
            </a:r>
            <a:r>
              <a:rPr lang="en-US" sz="2400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পাবে</a:t>
            </a:r>
            <a:r>
              <a:rPr lang="en-US" sz="2400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।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6031468"/>
            <a:ext cx="3165931" cy="369332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mvg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aªæe‡Ki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gvb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K‡g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hv‡e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|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3577" y="2983468"/>
            <a:ext cx="3239669" cy="369332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¤ 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mvg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aªæe‡Ki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gvb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‡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e‡o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hv‡e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Yu Gothic UI Semilight" panose="020B0400000000000000" pitchFamily="34" charset="-128"/>
                <a:cs typeface="SutonnyMJ" pitchFamily="2" charset="0"/>
              </a:rPr>
              <a:t>|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6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2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8" grpId="0" animBg="1"/>
      <p:bldP spid="29" grpId="0" animBg="1"/>
      <p:bldP spid="3" grpId="0" animBg="1"/>
      <p:bldP spid="36" grpId="0" animBg="1"/>
      <p:bldP spid="37" grpId="0" animBg="1"/>
      <p:bldP spid="38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429840"/>
            <a:ext cx="7772400" cy="5847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সাম্যাবস্থার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ঘনমাত্রার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599" y="1482890"/>
            <a:ext cx="4724401" cy="5647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4602" y="2199245"/>
            <a:ext cx="5105400" cy="46166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সাম্যাবস্থা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|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4602" y="2740852"/>
            <a:ext cx="5105400" cy="461665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সন্মূখমূখী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|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4005134" y="3272135"/>
                <a:ext cx="5104868" cy="49725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উৎপাদন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বৃদ্ধি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পাবে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| 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34" y="3272135"/>
                <a:ext cx="5104868" cy="497252"/>
              </a:xfrm>
              <a:prstGeom prst="rect">
                <a:avLst/>
              </a:prstGeom>
              <a:blipFill>
                <a:blip r:embed="rId3"/>
                <a:stretch>
                  <a:fillRect l="-1430" t="-8434" b="-20482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34640" y="4890471"/>
            <a:ext cx="507536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সাম্যাবস্থা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|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48502" y="5428205"/>
            <a:ext cx="5061499" cy="461665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পশ্চাৎদমূখী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|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4076871" y="5972713"/>
                <a:ext cx="5033129" cy="49725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উৎপাদন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হ্রাস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পাবে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| 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871" y="5972713"/>
                <a:ext cx="5033129" cy="497252"/>
              </a:xfrm>
              <a:prstGeom prst="rect">
                <a:avLst/>
              </a:prstGeom>
              <a:blipFill>
                <a:blip r:embed="rId4"/>
                <a:stretch>
                  <a:fillRect l="-1572" t="-8434" b="-20482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31726" y="2065778"/>
            <a:ext cx="2135274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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ঘনমাত্রা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8193" y="4931908"/>
            <a:ext cx="204500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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ঘনমাত্রা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4902204" y="1635290"/>
            <a:ext cx="4724401" cy="56470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357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68 -0.02292 L 0.58611 0.364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3657600" y="76200"/>
            <a:ext cx="2209800" cy="1371600"/>
          </a:xfrm>
          <a:prstGeom prst="clou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83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04800" y="4867275"/>
          <a:ext cx="7743825" cy="771525"/>
        </p:xfrm>
        <a:graphic>
          <a:graphicData uri="http://schemas.openxmlformats.org/presentationml/2006/ole">
            <p:oleObj spid="_x0000_s39941" name="Equation" r:id="rId3" imgW="7721280" imgH="76176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92100" y="3952875"/>
          <a:ext cx="7937500" cy="771525"/>
        </p:xfrm>
        <a:graphic>
          <a:graphicData uri="http://schemas.openxmlformats.org/presentationml/2006/ole">
            <p:oleObj spid="_x0000_s39939" name="Equation" r:id="rId4" imgW="7937280" imgH="761760" progId="Equation.3">
              <p:embed/>
            </p:oleObj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3050" y="3048000"/>
          <a:ext cx="8032750" cy="771525"/>
        </p:xfrm>
        <a:graphic>
          <a:graphicData uri="http://schemas.openxmlformats.org/presentationml/2006/ole">
            <p:oleObj spid="_x0000_s39938" name="Equation" r:id="rId5" imgW="8013600" imgH="761760" progId="Equation.3">
              <p:embed/>
            </p:oleObj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142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7904728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wb¤œwjwLZ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wewµqvi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mvge¯’vi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ZvcgvÎv</a:t>
            </a:r>
            <a:endParaRPr lang="en-US" sz="4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Pvc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NbgvÎvi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3810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4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304800" y="5867400"/>
          <a:ext cx="5346700" cy="762000"/>
        </p:xfrm>
        <a:graphic>
          <a:graphicData uri="http://schemas.openxmlformats.org/presentationml/2006/ole">
            <p:oleObj spid="_x0000_s39947" name="Equation" r:id="rId6" imgW="534636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43200" y="228600"/>
            <a:ext cx="3505200" cy="1905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09600"/>
            <a:ext cx="2667000" cy="1143000"/>
          </a:xfrm>
          <a:solidFill>
            <a:srgbClr val="FF0000"/>
          </a:solidFill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flow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1" y="2362200"/>
            <a:ext cx="4724399" cy="3962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81600" y="2667000"/>
            <a:ext cx="3764844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Abygvb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Ki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43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9334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590800"/>
            <a:ext cx="76418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mvg¨ve¯’v</a:t>
            </a:r>
            <a:endParaRPr lang="en-US" sz="9600" dirty="0"/>
          </a:p>
        </p:txBody>
      </p:sp>
      <p:pic>
        <p:nvPicPr>
          <p:cNvPr id="11265" name="Picture 1" descr="C:\Users\HP\Desktop\Chapter-4\aHR0cHM6Ly9pLmltZ3VyLmNvbS9IQm1RSTRCLmdpZg==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57200"/>
            <a:ext cx="4495800" cy="1752600"/>
          </a:xfrm>
          <a:prstGeom prst="rect">
            <a:avLst/>
          </a:prstGeom>
          <a:noFill/>
        </p:spPr>
      </p:pic>
      <p:pic>
        <p:nvPicPr>
          <p:cNvPr id="11266" name="Picture 2" descr="C:\Users\HP\Desktop\Chapter-4\theoreticia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202239"/>
            <a:ext cx="4114800" cy="1969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765175"/>
            <a:ext cx="8534400" cy="758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পরিচিতি</a:t>
            </a:r>
            <a:endParaRPr sz="7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458200" cy="3276600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kÖwYt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GKv`k</a:t>
            </a:r>
            <a:endParaRPr lang="en-US" sz="4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bn-IN" sz="44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Aa¨vq-4t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</a:t>
            </a:r>
            <a:endParaRPr lang="en-US" sz="4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mvg¨e¯’v</a:t>
            </a:r>
            <a:endParaRPr lang="bn-IN" sz="4400" b="1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913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371600" y="152400"/>
            <a:ext cx="541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7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72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2766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1447800"/>
            <a:ext cx="4861559" cy="2018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BIPLOB HASAN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LECTURER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UTTAR RANGUNIYA DEGREE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DEPT: PHYSICS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itchFamily="2" charset="0"/>
                <a:ea typeface="Microsoft YaHei" pitchFamily="34" charset="-122"/>
                <a:cs typeface="NikoshBAN" pitchFamily="2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Microsoft YaHei" pitchFamily="34" charset="-122"/>
                <a:cs typeface="NikoshBAN" pitchFamily="2" charset="0"/>
              </a:rPr>
              <a:t>মোবাঃ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Microsoft YaHei" pitchFamily="34" charset="-122"/>
                <a:cs typeface="NikoshBAN" pitchFamily="2" charset="0"/>
              </a:rPr>
              <a:t> 01521259824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Microsoft YaHei" pitchFamily="34" charset="-122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680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25908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wkLYdj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259079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K¬vm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---------------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j¨v-kv‡Zwjqvi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e¨L¨v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mvg¨e¯’vi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NbgvÎvi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cÖfve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962400" cy="533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jv-kv‡Zwjqvi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bxwZ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18287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DfgyLx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wewµqv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mvge¯’vq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wbqvgK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(†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wbw¯Œq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_©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NbgvÎv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mvgve¯’vb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Ggbfv‡e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wbqvgK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cwieZ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©‡bi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djvdj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cÖkwgZ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43000"/>
            <a:ext cx="3927425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070789"/>
            <a:ext cx="4495800" cy="27392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eÁvbx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j¨v-kv‡Zwjqvi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wewµqvi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mvg¨e¯’vi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ZvcgvÎ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Pvc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NbgvÎv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wbqvgK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cwieZ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djvdj‡K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bxwZi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j¨v-kv‡Zwjqvi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cwiwPZ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685800"/>
            <a:ext cx="6248400" cy="1752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895600" y="2968283"/>
                <a:ext cx="373531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𝟐𝐇𝐈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968283"/>
                <a:ext cx="373531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28535" y="4105088"/>
            <a:ext cx="26209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উভমুখী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বিক্রিয়া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-1447800"/>
            <a:ext cx="70104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err="1"/>
              <a:t>উভমুখী</a:t>
            </a:r>
            <a:r>
              <a:rPr lang="en-US" sz="2800" b="1" dirty="0"/>
              <a:t> </a:t>
            </a:r>
            <a:r>
              <a:rPr lang="en-US" sz="2800" b="1" dirty="0" err="1"/>
              <a:t>বিক্রিয়ার</a:t>
            </a:r>
            <a:r>
              <a:rPr lang="en-US" sz="2800" b="1" dirty="0"/>
              <a:t> </a:t>
            </a:r>
            <a:r>
              <a:rPr lang="en-US" sz="2800" b="1" dirty="0" err="1"/>
              <a:t>সম্মুখ</a:t>
            </a:r>
            <a:r>
              <a:rPr lang="en-US" sz="2800" b="1" dirty="0"/>
              <a:t> </a:t>
            </a:r>
            <a:r>
              <a:rPr lang="en-US" sz="2800" b="1" dirty="0" err="1"/>
              <a:t>দিকের</a:t>
            </a:r>
            <a:r>
              <a:rPr lang="en-US" sz="2800" b="1" dirty="0"/>
              <a:t> </a:t>
            </a:r>
            <a:r>
              <a:rPr lang="en-US" sz="2800" b="1" dirty="0" err="1" smtClean="0"/>
              <a:t>গতিবেগ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বিপরীত</a:t>
            </a:r>
            <a:r>
              <a:rPr lang="en-US" sz="2800" b="1" dirty="0" smtClean="0"/>
              <a:t> </a:t>
            </a:r>
            <a:r>
              <a:rPr lang="en-US" sz="2800" b="1" dirty="0" err="1"/>
              <a:t>দিকের</a:t>
            </a:r>
            <a:r>
              <a:rPr lang="en-US" sz="2800" b="1" dirty="0"/>
              <a:t> </a:t>
            </a:r>
            <a:r>
              <a:rPr lang="en-US" sz="2800" b="1" dirty="0" err="1"/>
              <a:t>গতিবেগের</a:t>
            </a:r>
            <a:r>
              <a:rPr lang="en-US" sz="2800" b="1" dirty="0"/>
              <a:t> </a:t>
            </a:r>
            <a:r>
              <a:rPr lang="en-US" sz="2800" b="1" dirty="0" err="1"/>
              <a:t>সমান</a:t>
            </a:r>
            <a:endParaRPr lang="en-US" sz="2800" b="1" dirty="0"/>
          </a:p>
          <a:p>
            <a:r>
              <a:rPr lang="en-US" sz="2800" b="1" dirty="0" err="1"/>
              <a:t>হলে</a:t>
            </a:r>
            <a:r>
              <a:rPr lang="en-US" sz="2800" b="1" dirty="0"/>
              <a:t> </a:t>
            </a:r>
            <a:r>
              <a:rPr lang="en-US" sz="2800" b="1" dirty="0" err="1"/>
              <a:t>বিক্রিয়ায়</a:t>
            </a:r>
            <a:r>
              <a:rPr lang="en-US" sz="2800" b="1" dirty="0"/>
              <a:t> </a:t>
            </a:r>
            <a:r>
              <a:rPr lang="en-US" sz="2800" b="1" dirty="0" err="1"/>
              <a:t>কোন</a:t>
            </a:r>
            <a:r>
              <a:rPr lang="en-US" sz="2800" b="1" dirty="0"/>
              <a:t> </a:t>
            </a:r>
            <a:r>
              <a:rPr lang="en-US" sz="2800" b="1" dirty="0" err="1"/>
              <a:t>অবস্থার</a:t>
            </a:r>
            <a:r>
              <a:rPr lang="en-US" sz="2800" b="1" dirty="0"/>
              <a:t> </a:t>
            </a:r>
            <a:r>
              <a:rPr lang="en-US" sz="2800" b="1" dirty="0" err="1"/>
              <a:t>সৃষ্টি</a:t>
            </a:r>
            <a:r>
              <a:rPr lang="en-US" sz="2800" b="1" dirty="0"/>
              <a:t> </a:t>
            </a:r>
            <a:r>
              <a:rPr lang="en-US" sz="2800" b="1" dirty="0" err="1"/>
              <a:t>হয়</a:t>
            </a:r>
            <a:r>
              <a:rPr lang="en-US" sz="2800" b="1" dirty="0"/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996565" y="4701075"/>
            <a:ext cx="2791265" cy="186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রাসায়নিক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সাম্য</a:t>
            </a:r>
            <a:r>
              <a:rPr lang="as-IN" sz="2800" b="1" dirty="0">
                <a:solidFill>
                  <a:schemeClr val="bg1"/>
                </a:solidFill>
              </a:rPr>
              <a:t>া</a:t>
            </a:r>
            <a:r>
              <a:rPr lang="en-US" sz="2800" b="1" dirty="0" err="1">
                <a:solidFill>
                  <a:schemeClr val="bg1"/>
                </a:solidFill>
              </a:rPr>
              <a:t>বস্থা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tar: 6 Points 5"/>
          <p:cNvSpPr/>
          <p:nvPr/>
        </p:nvSpPr>
        <p:spPr>
          <a:xfrm>
            <a:off x="935795" y="2603500"/>
            <a:ext cx="6912804" cy="3962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রাসায়নিক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সাম্য</a:t>
            </a:r>
            <a:r>
              <a:rPr lang="as-IN" sz="2400" b="1" dirty="0">
                <a:solidFill>
                  <a:schemeClr val="bg1"/>
                </a:solidFill>
              </a:rPr>
              <a:t>া</a:t>
            </a:r>
            <a:r>
              <a:rPr lang="en-US" sz="2400" b="1" dirty="0" err="1">
                <a:solidFill>
                  <a:schemeClr val="bg1"/>
                </a:solidFill>
              </a:rPr>
              <a:t>বস্থা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কোন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নীতি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দ্বারা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প্রশমিত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হয়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Pentagon 7"/>
          <p:cNvSpPr/>
          <p:nvPr/>
        </p:nvSpPr>
        <p:spPr>
          <a:xfrm>
            <a:off x="2322582" y="2578100"/>
            <a:ext cx="4192518" cy="2998113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লা-শাতেলীয়ে</a:t>
            </a:r>
            <a:r>
              <a:rPr lang="en-US" sz="2800" b="1" dirty="0"/>
              <a:t> </a:t>
            </a:r>
            <a:r>
              <a:rPr lang="en-US" sz="2800" b="1" dirty="0" err="1"/>
              <a:t>নীতি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927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188 0.89352 L -0.8092 0.89352 C -0.7816 0.89352 -0.7474 0.88079 -0.71927 0.87871 C -0.69931 0.87871 -0.65868 0.89074 -0.6375 0.89074 C -0.61615 0.89074 -0.59132 0.88704 -0.54427 0.88704 L -0.51198 0.74329 L -0.47587 0.9169 L -0.43281 0.89352 L -0.39705 0.88704 L -0.31024 0.89283 C -0.27101 0.88982 -0.23854 0.87778 -0.19913 0.87315 C -0.18472 0.87222 -0.15208 0.8713 -0.13021 0.87315 C -0.10903 0.875 -0.09097 0.88796 -0.0842 0.88889 C -0.07274 0.89283 -0.04774 0.88889 -0.03351 0.89074 L -0.01163 0.89352 L 0.02812 0.89352 " pathEditMode="relative" rAng="0" ptsTypes="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0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/>
      <p:bldP spid="4" grpId="1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3049" y="530556"/>
            <a:ext cx="502862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লা-শাতেলিয়ে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নীতি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প্রয়োগের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ক্ষেত্রে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           </a:t>
            </a:r>
            <a:r>
              <a:rPr lang="en-US" sz="2400" b="1" dirty="0" err="1">
                <a:solidFill>
                  <a:srgbClr val="FF0000"/>
                </a:solidFill>
              </a:rPr>
              <a:t>কিছু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জ্ঞাতব্য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বিষয়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5508" y="1434904"/>
            <a:ext cx="2432589" cy="369332"/>
          </a:xfrm>
          <a:prstGeom prst="rect">
            <a:avLst/>
          </a:prstGeom>
          <a:blipFill>
            <a:blip r:embed="rId2"/>
            <a:stretch>
              <a:fillRect l="-4261" t="-24590" b="-49180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2667000" y="2124668"/>
            <a:ext cx="2432589" cy="369332"/>
          </a:xfrm>
          <a:prstGeom prst="rect">
            <a:avLst/>
          </a:prstGeom>
          <a:blipFill>
            <a:blip r:embed="rId3"/>
            <a:stretch>
              <a:fillRect l="-4250" t="-26667" b="-50000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2743200" y="3581400"/>
            <a:ext cx="2432589" cy="369332"/>
          </a:xfrm>
          <a:prstGeom prst="rect">
            <a:avLst/>
          </a:prstGeom>
          <a:blipFill>
            <a:blip r:embed="rId4"/>
            <a:stretch>
              <a:fillRect l="-4261" t="-26667" b="-50000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0" y="1433011"/>
            <a:ext cx="1822037" cy="369332"/>
          </a:xfrm>
          <a:prstGeom prst="rect">
            <a:avLst/>
          </a:prstGeom>
          <a:blipFill>
            <a:blip r:embed="rId5"/>
            <a:stretch>
              <a:fillRect l="-10033" t="-24590" r="-7023" b="-49180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35213" y="3212068"/>
            <a:ext cx="1794787" cy="369332"/>
          </a:xfrm>
          <a:prstGeom prst="rect">
            <a:avLst/>
          </a:prstGeom>
          <a:blipFill>
            <a:blip r:embed="rId6"/>
            <a:stretch>
              <a:fillRect l="-10544" t="-26230" r="-7483" b="-47541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07963" y="1852698"/>
            <a:ext cx="1822037" cy="369332"/>
          </a:xfrm>
          <a:prstGeom prst="rect">
            <a:avLst/>
          </a:prstGeom>
          <a:blipFill>
            <a:blip r:embed="rId7"/>
            <a:stretch>
              <a:fillRect l="-10033" t="-26230" r="-7023" b="-47541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2819400"/>
            <a:ext cx="328295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 </a:t>
            </a:r>
            <a:r>
              <a:rPr lang="en-US" sz="2400" b="1" dirty="0" err="1">
                <a:solidFill>
                  <a:schemeClr val="bg1"/>
                </a:solidFill>
              </a:rPr>
              <a:t>সম্মুখমুখী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বিক্রিয়া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বিক্রিয়াটি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তাপ-উৎপাদী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185670" y="4366736"/>
            <a:ext cx="2850139" cy="738664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বিপরীতমুখী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বিক্রিয়া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b="1" dirty="0" err="1">
                <a:solidFill>
                  <a:schemeClr val="bg1"/>
                </a:solidFill>
              </a:rPr>
              <a:t>বিক্রিয়াটি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তাপহারী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0287" y="5384794"/>
            <a:ext cx="4504438" cy="371320"/>
          </a:xfrm>
          <a:prstGeom prst="rect">
            <a:avLst/>
          </a:prstGeom>
          <a:blipFill>
            <a:blip r:embed="rId8"/>
            <a:stretch>
              <a:fillRect l="-406" t="-11475" r="-1218" b="-29508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50458" y="5885537"/>
            <a:ext cx="4025141" cy="371320"/>
          </a:xfrm>
          <a:prstGeom prst="rect">
            <a:avLst/>
          </a:prstGeom>
          <a:blipFill>
            <a:blip r:embed="rId9"/>
            <a:stretch>
              <a:fillRect l="-455" t="-11475" r="-1515" b="-29508"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969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89 -0.10324 L 0.75868 0.05232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22 -0.31088 L 0.37534 0.02709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1689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45 -0.06065 L -0.32535 0.0919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76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84 -0.25926 L -0.72674 0.08102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1701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4474 0.0134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8" y="67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48645 3.7037E-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40"/>
                            </p:stCondLst>
                            <p:childTnLst>
                              <p:par>
                                <p:cTn id="6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8" grpId="0" animBg="1"/>
      <p:bldP spid="28" grpId="1" animBg="1"/>
      <p:bldP spid="30" grpId="0" animBg="1"/>
      <p:bldP spid="30" grpId="1" animBg="1"/>
      <p:bldP spid="8" grpId="0" animBg="1"/>
      <p:bldP spid="9" grpId="0" animBg="1"/>
      <p:bldP spid="9" grpId="1" animBg="1"/>
      <p:bldP spid="11" grpId="0" animBg="1"/>
      <p:bldP spid="11" grpId="1" animBg="1"/>
      <p:bldP spid="2" grpId="0" animBg="1"/>
      <p:bldP spid="12" grpId="0" animBg="1"/>
      <p:bldP spid="3" grpId="0" animBg="1"/>
      <p:bldP spid="3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483</Words>
  <Application>Microsoft Office PowerPoint</Application>
  <PresentationFormat>On-screen Show (4:3)</PresentationFormat>
  <Paragraphs>119</Paragraphs>
  <Slides>16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Slide 1</vt:lpstr>
      <vt:lpstr>Slide 2</vt:lpstr>
      <vt:lpstr>Slide 3</vt:lpstr>
      <vt:lpstr>পাঠ পরিচিতি</vt:lpstr>
      <vt:lpstr>Slide 5</vt:lpstr>
      <vt:lpstr>wkLYdj</vt:lpstr>
      <vt:lpstr>jv-kv‡Zwjqvi bxwZ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ab¨ev`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ivmvqwbK mvg¨ve¯’v</dc:title>
  <dc:creator>HP</dc:creator>
  <cp:lastModifiedBy>ITS C</cp:lastModifiedBy>
  <cp:revision>54</cp:revision>
  <dcterms:created xsi:type="dcterms:W3CDTF">2006-08-16T00:00:00Z</dcterms:created>
  <dcterms:modified xsi:type="dcterms:W3CDTF">2019-09-29T04:43:30Z</dcterms:modified>
</cp:coreProperties>
</file>