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8" r:id="rId2"/>
    <p:sldId id="259" r:id="rId3"/>
    <p:sldId id="263" r:id="rId4"/>
    <p:sldId id="266" r:id="rId5"/>
    <p:sldId id="267" r:id="rId6"/>
    <p:sldId id="264" r:id="rId7"/>
    <p:sldId id="260" r:id="rId8"/>
    <p:sldId id="268" r:id="rId9"/>
    <p:sldId id="269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3" autoAdjust="0"/>
    <p:restoredTop sz="94660"/>
  </p:normalViewPr>
  <p:slideViewPr>
    <p:cSldViewPr snapToGrid="0">
      <p:cViewPr varScale="1">
        <p:scale>
          <a:sx n="71" d="100"/>
          <a:sy n="71" d="100"/>
        </p:scale>
        <p:origin x="3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576609"/>
            <a:ext cx="1905000" cy="5783849"/>
          </a:xfrm>
        </p:spPr>
        <p:txBody>
          <a:bodyPr vert="wordArtVert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9600" b="1" dirty="0" err="1" smtClean="0">
                <a:ln/>
                <a:solidFill>
                  <a:srgbClr val="FF0000"/>
                </a:solidFill>
              </a:rPr>
              <a:t>স্বাগতম</a:t>
            </a:r>
            <a:endParaRPr lang="en-US" sz="9600" b="1" dirty="0">
              <a:ln/>
              <a:solidFill>
                <a:srgbClr val="FF0000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b="12598"/>
          <a:stretch>
            <a:fillRect/>
          </a:stretch>
        </p:blipFill>
        <p:spPr>
          <a:xfrm>
            <a:off x="228599" y="224297"/>
            <a:ext cx="8531352" cy="638251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54" y="372214"/>
            <a:ext cx="1222562" cy="79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44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85" y="1045936"/>
            <a:ext cx="9927772" cy="4933950"/>
          </a:xfrm>
        </p:spPr>
      </p:pic>
    </p:spTree>
    <p:extLst>
      <p:ext uri="{BB962C8B-B14F-4D97-AF65-F5344CB8AC3E}">
        <p14:creationId xmlns:p14="http://schemas.microsoft.com/office/powerpoint/2010/main" val="15201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5735" y="270861"/>
            <a:ext cx="5473700" cy="1531045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as-IN" b="1" i="1" dirty="0">
                <a:solidFill>
                  <a:schemeClr val="bg1"/>
                </a:solidFill>
              </a:rPr>
              <a:t>শিক্ষক </a:t>
            </a:r>
            <a:r>
              <a:rPr lang="as-IN" b="1" i="1" dirty="0" smtClean="0">
                <a:solidFill>
                  <a:schemeClr val="bg1"/>
                </a:solidFill>
              </a:rPr>
              <a:t>পরিচিতি</a:t>
            </a:r>
            <a:r>
              <a:rPr lang="en-GB" b="1" i="1" dirty="0" smtClean="0">
                <a:solidFill>
                  <a:schemeClr val="bg1"/>
                </a:solidFill>
              </a:rPr>
              <a:t/>
            </a:r>
            <a:br>
              <a:rPr lang="en-GB" b="1" i="1" dirty="0" smtClean="0">
                <a:solidFill>
                  <a:schemeClr val="bg1"/>
                </a:solidFill>
              </a:rPr>
            </a:br>
            <a:r>
              <a:rPr lang="as-IN" b="1" i="1" dirty="0" smtClean="0">
                <a:solidFill>
                  <a:schemeClr val="bg1"/>
                </a:solidFill>
              </a:rPr>
              <a:t> </a:t>
            </a:r>
            <a:r>
              <a:rPr lang="as-IN" dirty="0"/>
              <a:t/>
            </a:r>
            <a:br>
              <a:rPr lang="as-IN" dirty="0"/>
            </a:br>
            <a:endParaRPr lang="en-US" sz="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60" y="270861"/>
            <a:ext cx="5340724" cy="63450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5735" y="1896781"/>
            <a:ext cx="5473700" cy="4719172"/>
          </a:xfrm>
          <a:solidFill>
            <a:srgbClr val="00B0F0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GB" sz="2200" b="1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 algn="ctr">
              <a:buNone/>
            </a:pPr>
            <a:endParaRPr lang="en-GB" sz="22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 algn="ctr">
              <a:buNone/>
            </a:pPr>
            <a:r>
              <a:rPr lang="en-GB" sz="3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দেওয়ান </a:t>
            </a:r>
            <a:r>
              <a:rPr lang="en-GB" sz="36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মোঃ</a:t>
            </a:r>
            <a:r>
              <a:rPr lang="en-GB" sz="36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6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শফিকুল</a:t>
            </a:r>
            <a:r>
              <a:rPr lang="en-GB" sz="36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6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ইসলাম</a:t>
            </a:r>
            <a:r>
              <a:rPr lang="en-GB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</a:t>
            </a:r>
          </a:p>
          <a:p>
            <a:pPr marL="0" indent="0" algn="ctr">
              <a:buNone/>
            </a:pPr>
            <a:r>
              <a:rPr lang="en-GB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   সহকারী </a:t>
            </a:r>
            <a:r>
              <a:rPr lang="en-GB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অধ্যাপক</a:t>
            </a:r>
            <a:r>
              <a:rPr lang="en-GB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         </a:t>
            </a:r>
          </a:p>
          <a:p>
            <a:pPr marL="0" indent="0" algn="ctr">
              <a:buNone/>
            </a:pPr>
            <a:r>
              <a:rPr lang="en-GB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    সমাজকর্ম </a:t>
            </a:r>
            <a:r>
              <a:rPr lang="en-GB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বিভাগ</a:t>
            </a:r>
            <a:endParaRPr lang="en-GB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 algn="ctr">
              <a:buNone/>
            </a:pPr>
            <a:r>
              <a:rPr lang="en-GB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আটিয়া </a:t>
            </a:r>
            <a:r>
              <a:rPr lang="en-GB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মহিলা</a:t>
            </a:r>
            <a:r>
              <a:rPr lang="en-GB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মহাবিদ্যালয়</a:t>
            </a:r>
            <a:endParaRPr lang="en-GB" sz="4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 algn="ctr">
              <a:buNone/>
            </a:pPr>
            <a:r>
              <a:rPr lang="en-GB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দেলদুয়ার</a:t>
            </a:r>
            <a:r>
              <a:rPr lang="en-GB" sz="3200" dirty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টাঙ্গাইল</a:t>
            </a:r>
            <a:r>
              <a:rPr lang="en-GB" sz="3200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GB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মোবাইলঃ</a:t>
            </a:r>
            <a:r>
              <a:rPr lang="en-GB" sz="3200" dirty="0"/>
              <a:t>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01792-636476</a:t>
            </a:r>
          </a:p>
          <a:p>
            <a:pPr marL="0" indent="0" algn="ctr">
              <a:buNone/>
            </a:pPr>
            <a:r>
              <a:rPr lang="en-GB" sz="2800" dirty="0" err="1">
                <a:latin typeface="SutonnyOMJ" panose="01010600010101010101" pitchFamily="2" charset="0"/>
                <a:cs typeface="SutonnyOMJ" panose="01010600010101010101" pitchFamily="2" charset="0"/>
              </a:rPr>
              <a:t>ইমেইলঃ</a:t>
            </a:r>
            <a:r>
              <a:rPr lang="en-GB" sz="2800" dirty="0">
                <a:latin typeface="ArhialkhanMJ" pitchFamily="2" charset="0"/>
              </a:rPr>
              <a:t>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dewaniswr87@gmail.com</a:t>
            </a:r>
            <a:endParaRPr lang="en-GB" sz="2800" dirty="0">
              <a:latin typeface="ArhialkhanMJ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039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1181100"/>
            <a:ext cx="2432304" cy="700024"/>
          </a:xfrm>
          <a:solidFill>
            <a:srgbClr val="00B050"/>
          </a:solidFill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পাঠ </a:t>
            </a:r>
            <a:r>
              <a:rPr lang="en-GB" b="1" dirty="0" err="1" smtClean="0">
                <a:solidFill>
                  <a:schemeClr val="tx1"/>
                </a:solidFill>
              </a:rPr>
              <a:t>পরিচিতি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94800" y="2273300"/>
            <a:ext cx="2635504" cy="3502152"/>
          </a:xfrm>
        </p:spPr>
        <p:txBody>
          <a:bodyPr>
            <a:normAutofit/>
          </a:bodyPr>
          <a:lstStyle/>
          <a:p>
            <a:r>
              <a:rPr lang="en-GB" sz="20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শ্রেণী</a:t>
            </a:r>
            <a:r>
              <a:rPr lang="en-GB" sz="2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  <a:r>
              <a:rPr lang="en-GB" sz="2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দ্বাদশ</a:t>
            </a:r>
            <a:r>
              <a:rPr lang="en-GB" sz="2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GB" sz="20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GB" sz="20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বিষয়</a:t>
            </a:r>
            <a:r>
              <a:rPr lang="en-GB" sz="2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সমাজকর্ম </a:t>
            </a:r>
            <a:r>
              <a:rPr lang="en-GB" sz="2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দ্বিতীয়</a:t>
            </a:r>
            <a:r>
              <a:rPr lang="en-GB" sz="2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পত্র</a:t>
            </a:r>
            <a:r>
              <a:rPr lang="en-GB" sz="2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GB" sz="20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just"/>
            <a:r>
              <a:rPr lang="en-GB" sz="2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২য় </a:t>
            </a:r>
            <a:r>
              <a:rPr lang="en-GB" sz="2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অধ্যায়</a:t>
            </a:r>
            <a:r>
              <a:rPr lang="en-GB" sz="2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  <a:r>
              <a:rPr lang="en-GB" sz="2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শাখা</a:t>
            </a:r>
            <a:r>
              <a:rPr lang="en-GB" sz="2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GB" sz="20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GB" sz="20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তারিখঃ</a:t>
            </a:r>
            <a:r>
              <a:rPr lang="en-GB" sz="2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০৮-০২-২০২১ </a:t>
            </a:r>
            <a:r>
              <a:rPr lang="en-GB" sz="20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খ্রীঃ</a:t>
            </a:r>
            <a:r>
              <a:rPr lang="en-GB" sz="2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</a:p>
          <a:p>
            <a:r>
              <a:rPr lang="en-GB" sz="20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সময়</a:t>
            </a:r>
            <a:r>
              <a:rPr lang="en-GB" sz="2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১০.০০ ঘটিকা</a:t>
            </a:r>
            <a:endParaRPr lang="en-US" sz="20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" r="82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601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3305" y="400051"/>
            <a:ext cx="2611599" cy="1066800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GB" sz="36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পূর্ব</a:t>
            </a:r>
            <a:r>
              <a:rPr lang="en-GB" sz="3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6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জ্ঞান</a:t>
            </a:r>
            <a:r>
              <a:rPr lang="en-GB" sz="3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6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যাচাই</a:t>
            </a:r>
            <a:r>
              <a:rPr lang="en-GB" sz="3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GB" sz="3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GB" sz="3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4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r="4863"/>
          <a:stretch>
            <a:fillRect/>
          </a:stretch>
        </p:blipFill>
        <p:spPr>
          <a:xfrm>
            <a:off x="348342" y="246742"/>
            <a:ext cx="4089185" cy="327638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85686" y="1821180"/>
            <a:ext cx="2611598" cy="4648200"/>
          </a:xfr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just"/>
            <a:endParaRPr lang="en-GB" sz="28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just"/>
            <a:r>
              <a:rPr lang="en-GB" sz="2800" b="1" dirty="0" err="1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ছবিগুলো</a:t>
            </a:r>
            <a:r>
              <a:rPr lang="en-GB" sz="2800" b="1" dirty="0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লক্ষ্য</a:t>
            </a:r>
            <a:r>
              <a:rPr lang="en-GB" sz="2800" b="1" dirty="0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GB" sz="2800" b="1" dirty="0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GB" sz="2800" b="1" dirty="0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আজকের</a:t>
            </a:r>
            <a:r>
              <a:rPr lang="en-GB" sz="2800" b="1" dirty="0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পাঠের</a:t>
            </a:r>
            <a:r>
              <a:rPr lang="en-GB" sz="2800" b="1" dirty="0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বিষয়</a:t>
            </a:r>
            <a:r>
              <a:rPr lang="en-GB" sz="2800" b="1" dirty="0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অনুমান</a:t>
            </a:r>
            <a:r>
              <a:rPr lang="en-GB" sz="2800" b="1" dirty="0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GB" sz="2800" b="1" dirty="0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r>
              <a:rPr lang="en-GB" sz="2800" dirty="0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800" dirty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23" y="246743"/>
            <a:ext cx="3841376" cy="327638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" y="3801596"/>
            <a:ext cx="4089186" cy="28169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23" y="3801596"/>
            <a:ext cx="3841376" cy="28169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861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b="1" i="1" dirty="0" smtClean="0"/>
              <a:t>পাঠ </a:t>
            </a:r>
            <a:r>
              <a:rPr lang="en-GB" b="1" i="1" dirty="0" err="1" smtClean="0"/>
              <a:t>ঘোষণা</a:t>
            </a:r>
            <a:r>
              <a:rPr lang="en-GB" b="1" i="1" dirty="0" smtClean="0"/>
              <a:t> </a:t>
            </a:r>
            <a:br>
              <a:rPr lang="en-GB" b="1" i="1" dirty="0" smtClean="0"/>
            </a:br>
            <a:r>
              <a:rPr lang="en-GB" b="1" i="1" dirty="0"/>
              <a:t/>
            </a:r>
            <a:br>
              <a:rPr lang="en-GB" b="1" i="1" dirty="0"/>
            </a:br>
            <a:endParaRPr lang="en-US" b="1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779486"/>
            <a:ext cx="2430780" cy="3505200"/>
          </a:xfr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endParaRPr lang="en-GB" sz="2800" b="1" dirty="0" smtClean="0"/>
          </a:p>
          <a:p>
            <a:pPr algn="just"/>
            <a:r>
              <a:rPr lang="en-GB" sz="2800" b="1" dirty="0" err="1" smtClean="0"/>
              <a:t>সমাজকর্মের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বিভিন্ন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শাখা</a:t>
            </a:r>
            <a:r>
              <a:rPr lang="en-GB" sz="2800" b="1" dirty="0" smtClean="0"/>
              <a:t> 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11798" y="2402802"/>
            <a:ext cx="885212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আদালত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44294" y="2389828"/>
            <a:ext cx="99158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ক্লিনিক্যাল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2693" y="2402802"/>
            <a:ext cx="1218877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সাইকিয়াট্রিক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algn="ctr"/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8258" y="2402802"/>
            <a:ext cx="99410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মিলিটারি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80729" y="3501616"/>
            <a:ext cx="95583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প্রবীন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algn="ctr"/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15506" y="3501616"/>
            <a:ext cx="969698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শিল্প</a:t>
            </a:r>
            <a:endParaRPr lang="en-GB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68923" y="3492852"/>
            <a:ext cx="928087" cy="646331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পল্লী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algn="ctr"/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99647" y="4938727"/>
            <a:ext cx="1728775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প্রশাসন</a:t>
            </a:r>
            <a:r>
              <a:rPr lang="en-GB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ব্যবস্থাপনা</a:t>
            </a:r>
            <a:r>
              <a:rPr lang="en-GB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0370" y="4938726"/>
            <a:ext cx="1290219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আন্তর্জাতিক</a:t>
            </a:r>
            <a:r>
              <a:rPr lang="en-GB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97010" y="4938726"/>
            <a:ext cx="1411047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বৃত্তিমূলক</a:t>
            </a:r>
            <a:r>
              <a:rPr lang="en-GB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306908" y="3297115"/>
            <a:ext cx="22987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06908" y="3297115"/>
            <a:ext cx="0" cy="224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456297" y="3297115"/>
            <a:ext cx="0" cy="224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605686" y="3297115"/>
            <a:ext cx="0" cy="224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23836" y="4713845"/>
            <a:ext cx="0" cy="224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968923" y="4716541"/>
            <a:ext cx="0" cy="224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460597" y="4713845"/>
            <a:ext cx="0" cy="224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61358" y="4706652"/>
            <a:ext cx="35068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163155" y="1480130"/>
            <a:ext cx="137069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উন্নয়ন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946341" y="1497192"/>
            <a:ext cx="1447613" cy="41831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চিকিৎসা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180734" y="1493160"/>
            <a:ext cx="175277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ব্যবস্থাপনা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284570" y="634286"/>
            <a:ext cx="126350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670147" y="1290508"/>
            <a:ext cx="44664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903353" y="1051400"/>
            <a:ext cx="0" cy="224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677712" y="1290508"/>
            <a:ext cx="0" cy="224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894526" y="1290508"/>
            <a:ext cx="0" cy="224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86348" y="2160757"/>
            <a:ext cx="44664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70147" y="1911473"/>
            <a:ext cx="0" cy="224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92653" y="2170044"/>
            <a:ext cx="0" cy="224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670147" y="2170044"/>
            <a:ext cx="0" cy="224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545196" y="2160757"/>
            <a:ext cx="0" cy="224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055971" y="2170044"/>
            <a:ext cx="0" cy="224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82299" y="2045490"/>
            <a:ext cx="11840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966366" y="2045490"/>
            <a:ext cx="0" cy="12516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787343" y="1911473"/>
            <a:ext cx="0" cy="1340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197089" y="1911473"/>
            <a:ext cx="0" cy="27951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151369" y="1276756"/>
            <a:ext cx="0" cy="2391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2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13994"/>
            <a:ext cx="11125200" cy="66421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en-GB" b="1" i="1" dirty="0" err="1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উপস্থাপনা</a:t>
            </a:r>
            <a:r>
              <a:rPr lang="en-GB" b="1" i="1" dirty="0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b="1" i="1" dirty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298930"/>
            <a:ext cx="11125200" cy="5086204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একটি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সাহায্যকারী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পেশা।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প্রাথমিকভাবে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কেবল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মনোসামাজিক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সমস্যা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সমাধানে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করত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। 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কিন্তু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মানুষের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সমস্যার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প্রকৃতি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পরিধি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পরিবর্তনের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সাথে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সাথে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শাখা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বাড়তে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থাকে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শাখাগুলো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নিম্নে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সংক্ষিপ্ত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আকারে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উল্লেখ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হলো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</a:p>
          <a:p>
            <a:pPr marL="0" indent="0" algn="just">
              <a:buNone/>
            </a:pPr>
            <a:r>
              <a:rPr lang="en-GB" sz="2000" b="1" i="1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চিকিৎসা</a:t>
            </a:r>
            <a:r>
              <a:rPr lang="en-GB" sz="2000" b="1" i="1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(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Social Work</a:t>
            </a:r>
            <a:r>
              <a:rPr lang="en-GB" sz="2000" b="1" i="1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</a:p>
          <a:p>
            <a:pPr marL="0" indent="0" algn="just">
              <a:buNone/>
            </a:pP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মূলত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চিকিৎসা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ক্ষেত্রে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শাখা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তাকে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চিকিৎসা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এক্ষেত্রে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রোগীর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আর্থসামাজিক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মনোস্তাত্ত্বিক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তথ্য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উদঘাটন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রোগীকে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সুস্থ-স্বাভাবিক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জীবনে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ফিরিয়ে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আনার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প্রচেষ্টা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চালানো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  <a:p>
            <a:pPr marL="0" indent="0" algn="just">
              <a:buNone/>
            </a:pPr>
            <a:r>
              <a:rPr lang="en-GB" sz="2000" b="1" i="1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বিদ্যালয়</a:t>
            </a:r>
            <a:r>
              <a:rPr lang="en-GB" sz="2000" b="1" i="1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b="1" i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  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(School Social Work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বিদ্যলয়গামী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ছেলে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মেয়েদের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শিক্ষাগ্রহণ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শিক্ষাপ্রতিষ্ঠানের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সামগ্রিক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পরিবেশের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সাথে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সামঞ্জস্য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বিধানে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অন্যকোন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সমস্যা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সৃষ্টি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হলে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ছাত্র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শিক্ষক-অভিভাবকের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সমন্বয়ে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সমাধানের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জন্য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শাখা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তাকে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বিদ্যালয়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GB" sz="2000" b="1" i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প্রবীণ</a:t>
            </a:r>
            <a:r>
              <a:rPr lang="en-GB" sz="2000" b="1" i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(Geriatric Social Work) </a:t>
            </a:r>
          </a:p>
          <a:p>
            <a:pPr marL="0" indent="0" algn="just">
              <a:buNone/>
            </a:pP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প্রবীণদের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বহুমূখী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সমস্যা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চিহ্নিত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সেগুলো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সমাধানের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প্রচেষ্টা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চালানো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তাদের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স্বভাবিক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জীবনের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নিশ্চয়তাবিধান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করাই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প্রবীণ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সমাজকর্ম।</a:t>
            </a:r>
          </a:p>
          <a:p>
            <a:pPr marL="0" indent="0" algn="just">
              <a:buNone/>
            </a:pPr>
            <a:r>
              <a:rPr lang="en-GB" sz="2000" b="1" i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ক্লিনিক্যাল</a:t>
            </a:r>
            <a:r>
              <a:rPr lang="en-GB" sz="2000" b="1" i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(Clinical Social Work)</a:t>
            </a:r>
            <a:endParaRPr lang="en-GB" sz="2000" b="1" i="1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 algn="just">
              <a:buNone/>
            </a:pP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ক্লিনিক্যাল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হছে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মানুষের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মনোসামাজিক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কার্য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সম্পাদন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ক্ষমতায়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সৃষ্ট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জটিলতা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সমাস্যা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দূরীকরণে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সহায়তা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ব্যক্তিত্বের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ত্রুটি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আচরণের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ত্রুটি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অসামঞ্জস্য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ইত্যাদি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ক্লিনিক্যাল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মাধ্যমে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হয়ে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থাকে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  <a:p>
            <a:pPr marL="0" indent="0">
              <a:buNone/>
            </a:pPr>
            <a:r>
              <a:rPr lang="en-GB" sz="2000" b="1" i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সাইকিয়াট্রিক</a:t>
            </a:r>
            <a:r>
              <a:rPr lang="en-GB" sz="2000" b="1" i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Phychiatric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Social Work)</a:t>
            </a:r>
          </a:p>
          <a:p>
            <a:pPr marL="0" indent="0" algn="just">
              <a:buNone/>
            </a:pP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মানসিক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রোগের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আর্থসামাজিক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মনস্তাত্ত্বিক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কারণ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রোগ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নির্ণয়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পুনর্বাসনের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ক্ষে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ত্রে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জ্ঞান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দক্ষতা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পদ্ধতির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প্রয়োগকে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সাইকিয়াট্রিক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endParaRPr lang="en-US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79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635000"/>
            <a:ext cx="10797988" cy="5613400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b="1" i="1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শিল্প</a:t>
            </a:r>
            <a:r>
              <a:rPr lang="en-GB" sz="2000" b="1" i="1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b="1" i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 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(Industrial Social Work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শিল্প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কারখানায়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নেতিবাচক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সমস্যাগুলো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দূর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শ্রমিক-মালিকের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সম্পর্কের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উন্নয়ন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কারখানার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উৎপাদন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বৃদ্ধি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দক্ষতা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বৃদ্ধি্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‌,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কারখার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কর্মপরিবেশ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ইত্যাদি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নিয়ে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শাখা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তাকে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শিল্প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0" indent="0">
              <a:buNone/>
            </a:pPr>
            <a:r>
              <a:rPr lang="en-GB" sz="2000" b="1" i="1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আন্তর্জাতিক</a:t>
            </a:r>
            <a:r>
              <a:rPr lang="en-GB" sz="2000" b="1" i="1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 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(International Social 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আন্তুর্জাতিক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পরিমন্ডলে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বিভিন্ন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শরণার্থীদের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পরামর্শ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সাহায্য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প্রদান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ত্রাণ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সরবরাহ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অন্যায়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প্রতিরোধ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শান্তি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প্রতিষ্ঠায়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শাখা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হলো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আন্তর্জাতিক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সমাজকর্ম। </a:t>
            </a:r>
          </a:p>
          <a:p>
            <a:pPr marL="0" indent="0">
              <a:buNone/>
            </a:pPr>
            <a:r>
              <a:rPr lang="en-GB" sz="2000" b="1" i="1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মিলিটারি</a:t>
            </a:r>
            <a:r>
              <a:rPr lang="en-GB" sz="2000" b="1" i="1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(Military 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Work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মিলিটারি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সেনাসদস্যদের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জন্য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মানসিক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স্বাস্থ্যসেবা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পারিবারিক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সেবামূলক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বিভিন্ন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কর্মসূচী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গ্রহণ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 ১৯৪৩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সালে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এ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শাখা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আনুষ্ঠানিক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ভাবে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স্বীকৃতি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লাভ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  <a:p>
            <a:pPr marL="0" indent="0">
              <a:buNone/>
            </a:pPr>
            <a:r>
              <a:rPr lang="en-GB" sz="2000" b="1" i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আদালত</a:t>
            </a:r>
            <a:r>
              <a:rPr lang="en-GB" sz="2000" b="1" i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b="1" i="1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 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Judical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Work)</a:t>
            </a:r>
            <a:endParaRPr lang="en-GB" sz="2000" b="1" i="1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>
              <a:buNone/>
            </a:pP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শিশু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মহিলাদের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মামলা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পরিচালনায়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মানসিক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সমর্থন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আইঙ্গত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সহায়তা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প্রদান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ইত্যাদি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ক্ষেত্রে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আদালত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থাকে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0" indent="0">
              <a:buNone/>
            </a:pPr>
            <a:r>
              <a:rPr lang="en-GB" sz="2000" b="1" i="1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পল্লী</a:t>
            </a:r>
            <a:r>
              <a:rPr lang="en-GB" sz="2000" b="1" i="1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(Rural 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Work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পল্লী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জনগোষ্ঠীর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বহুমূখী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সমস্যার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সমাধান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আর্থসামাজিক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উন্নয়নে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শাখা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তাই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পল্লী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সমাজকর্ম। </a:t>
            </a:r>
          </a:p>
          <a:p>
            <a:pPr marL="0" indent="0">
              <a:buNone/>
            </a:pPr>
            <a:r>
              <a:rPr lang="en-GB" sz="2000" b="1" i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প্রশাসন</a:t>
            </a:r>
            <a:r>
              <a:rPr lang="en-GB" sz="2000" b="1" i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b="1" i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ব্যবস্থাপনা</a:t>
            </a:r>
            <a:r>
              <a:rPr lang="en-GB" sz="2000" b="1" i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 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(Administration and Management Social Work)</a:t>
            </a:r>
          </a:p>
          <a:p>
            <a:pPr marL="0" indent="0" algn="just">
              <a:buNone/>
            </a:pP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প্রতিষ্ঠানের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কর্মী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সংগ্রহ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,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নীতি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পরিকল্পনা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বাজেট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প্রণয়ন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সমন্বয়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তত্ত্বাবধায়ন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কর্মসূচী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মূল্যায়ন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ইত্যাদি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ক্ষেত্রে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এ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শাখা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।  </a:t>
            </a:r>
          </a:p>
          <a:p>
            <a:pPr marL="0" indent="0">
              <a:buNone/>
            </a:pPr>
            <a:r>
              <a:rPr lang="en-GB" sz="2000" b="1" i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বৃত্তিমূলক</a:t>
            </a:r>
            <a:r>
              <a:rPr lang="en-GB" sz="2000" b="1" i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 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Ocupational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Social Work)</a:t>
            </a:r>
          </a:p>
          <a:p>
            <a:pPr marL="0" indent="0">
              <a:buNone/>
            </a:pP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শিল্পায়নের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শ্রমিক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ইউনিয়ন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শ্রমিক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তাদের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পরিবারের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সমস্যা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সমাধানে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বৃত্তিমূলক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শুরু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  <a:p>
            <a:pPr marL="0" indent="0">
              <a:buNone/>
            </a:pPr>
            <a:endParaRPr lang="en-GB" sz="20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sz="2000" dirty="0"/>
          </a:p>
          <a:p>
            <a:endParaRPr lang="en-GB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GB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7" y="505665"/>
            <a:ext cx="10217731" cy="866339"/>
          </a:xfr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2400" b="1" i="1" dirty="0" err="1" smtClean="0">
                <a:solidFill>
                  <a:schemeClr val="tx1"/>
                </a:solidFill>
              </a:rPr>
              <a:t>শিখনফল</a:t>
            </a:r>
            <a:r>
              <a:rPr lang="en-GB" sz="2400" b="1" i="1" dirty="0" smtClean="0">
                <a:solidFill>
                  <a:schemeClr val="tx1"/>
                </a:solidFill>
              </a:rPr>
              <a:t> 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7" y="1372005"/>
            <a:ext cx="10217731" cy="753438"/>
          </a:xfrm>
          <a:solidFill>
            <a:schemeClr val="accent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just"/>
            <a:endParaRPr lang="en-GB" sz="1000" dirty="0" smtClean="0"/>
          </a:p>
          <a:p>
            <a:pPr algn="just"/>
            <a:r>
              <a:rPr lang="en-GB" dirty="0" smtClean="0"/>
              <a:t>সমাজকর্ম </a:t>
            </a:r>
            <a:r>
              <a:rPr lang="en-GB" dirty="0" err="1" smtClean="0"/>
              <a:t>শাখার</a:t>
            </a:r>
            <a:r>
              <a:rPr lang="en-GB" dirty="0" smtClean="0"/>
              <a:t> </a:t>
            </a:r>
            <a:r>
              <a:rPr lang="en-GB" dirty="0" err="1" smtClean="0"/>
              <a:t>পরিচিতি</a:t>
            </a:r>
            <a:r>
              <a:rPr lang="en-GB" dirty="0" smtClean="0"/>
              <a:t>, </a:t>
            </a:r>
            <a:r>
              <a:rPr lang="en-GB" dirty="0" err="1" smtClean="0"/>
              <a:t>শাখাসমূহের</a:t>
            </a:r>
            <a:r>
              <a:rPr lang="en-GB" dirty="0" smtClean="0"/>
              <a:t> </a:t>
            </a:r>
            <a:r>
              <a:rPr lang="en-GB" dirty="0" err="1" smtClean="0"/>
              <a:t>ছক</a:t>
            </a:r>
            <a:r>
              <a:rPr lang="en-GB" dirty="0" smtClean="0"/>
              <a:t> </a:t>
            </a:r>
            <a:r>
              <a:rPr lang="en-GB" dirty="0" err="1" smtClean="0"/>
              <a:t>তৈরি</a:t>
            </a:r>
            <a:r>
              <a:rPr lang="en-GB" dirty="0"/>
              <a:t> </a:t>
            </a:r>
            <a:r>
              <a:rPr lang="en-GB" dirty="0" err="1" smtClean="0"/>
              <a:t>এবং</a:t>
            </a:r>
            <a:r>
              <a:rPr lang="en-GB" dirty="0" smtClean="0"/>
              <a:t> </a:t>
            </a:r>
            <a:r>
              <a:rPr lang="en-GB" dirty="0" err="1" smtClean="0"/>
              <a:t>বিভিন্ন</a:t>
            </a:r>
            <a:r>
              <a:rPr lang="en-GB" dirty="0" smtClean="0"/>
              <a:t> </a:t>
            </a:r>
            <a:r>
              <a:rPr lang="en-GB" dirty="0" err="1" smtClean="0"/>
              <a:t>শাখার</a:t>
            </a:r>
            <a:r>
              <a:rPr lang="en-GB" dirty="0" smtClean="0"/>
              <a:t> </a:t>
            </a:r>
            <a:r>
              <a:rPr lang="en-GB" dirty="0" err="1" smtClean="0"/>
              <a:t>বর্ণনা</a:t>
            </a:r>
            <a:r>
              <a:rPr lang="en-GB" dirty="0" smtClean="0"/>
              <a:t> </a:t>
            </a:r>
            <a:r>
              <a:rPr lang="en-GB" dirty="0" err="1" smtClean="0"/>
              <a:t>করতে</a:t>
            </a:r>
            <a:r>
              <a:rPr lang="en-GB" dirty="0" smtClean="0"/>
              <a:t> </a:t>
            </a:r>
            <a:r>
              <a:rPr lang="en-GB" dirty="0" err="1" smtClean="0"/>
              <a:t>পারবে</a:t>
            </a:r>
            <a:r>
              <a:rPr lang="en-GB" dirty="0" smtClean="0"/>
              <a:t>।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9848" y="2321868"/>
            <a:ext cx="5142266" cy="932320"/>
          </a:xfr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2400" b="1" i="1" dirty="0" err="1" smtClean="0">
                <a:solidFill>
                  <a:schemeClr val="tx1"/>
                </a:solidFill>
              </a:rPr>
              <a:t>মূল্যায়ন</a:t>
            </a:r>
            <a:r>
              <a:rPr lang="en-GB" sz="2400" b="1" i="1" dirty="0" smtClean="0">
                <a:solidFill>
                  <a:schemeClr val="tx1"/>
                </a:solidFill>
              </a:rPr>
              <a:t> 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9848" y="3388658"/>
            <a:ext cx="5142266" cy="2823455"/>
          </a:xfrm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 smtClean="0"/>
              <a:t>সমাজকর্ম </a:t>
            </a:r>
            <a:r>
              <a:rPr lang="en-GB" dirty="0" err="1" smtClean="0"/>
              <a:t>কী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প্রাথমিকভাবে</a:t>
            </a:r>
            <a:r>
              <a:rPr lang="en-GB" dirty="0" smtClean="0"/>
              <a:t> সমাজকর্ম </a:t>
            </a:r>
            <a:r>
              <a:rPr lang="en-GB" dirty="0" err="1" smtClean="0"/>
              <a:t>কী</a:t>
            </a:r>
            <a:r>
              <a:rPr lang="en-GB" dirty="0" smtClean="0"/>
              <a:t> </a:t>
            </a:r>
            <a:r>
              <a:rPr lang="en-GB" dirty="0" err="1" smtClean="0"/>
              <a:t>নিয়ে</a:t>
            </a:r>
            <a:r>
              <a:rPr lang="en-GB" dirty="0" smtClean="0"/>
              <a:t> </a:t>
            </a:r>
            <a:r>
              <a:rPr lang="en-GB" dirty="0" err="1" smtClean="0"/>
              <a:t>কাজ</a:t>
            </a:r>
            <a:r>
              <a:rPr lang="en-GB" dirty="0" smtClean="0"/>
              <a:t> </a:t>
            </a:r>
            <a:r>
              <a:rPr lang="en-GB" dirty="0" err="1" smtClean="0"/>
              <a:t>করতো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চিকিৎসা</a:t>
            </a:r>
            <a:r>
              <a:rPr lang="en-GB" dirty="0" smtClean="0"/>
              <a:t> সমাজকর্ম </a:t>
            </a:r>
            <a:r>
              <a:rPr lang="en-GB" dirty="0" err="1" smtClean="0"/>
              <a:t>কাকে</a:t>
            </a:r>
            <a:r>
              <a:rPr lang="en-GB" dirty="0" smtClean="0"/>
              <a:t> </a:t>
            </a:r>
            <a:r>
              <a:rPr lang="en-GB" dirty="0" err="1" smtClean="0"/>
              <a:t>বলে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মিলিটারি</a:t>
            </a:r>
            <a:r>
              <a:rPr lang="en-GB" dirty="0" smtClean="0"/>
              <a:t> সমাজকর্ম </a:t>
            </a:r>
            <a:r>
              <a:rPr lang="en-GB" dirty="0" err="1" smtClean="0"/>
              <a:t>কত</a:t>
            </a:r>
            <a:r>
              <a:rPr lang="en-GB" dirty="0" smtClean="0"/>
              <a:t> </a:t>
            </a:r>
            <a:r>
              <a:rPr lang="en-GB" dirty="0" err="1" smtClean="0"/>
              <a:t>সালে</a:t>
            </a:r>
            <a:r>
              <a:rPr lang="en-GB" dirty="0" smtClean="0"/>
              <a:t> </a:t>
            </a:r>
            <a:r>
              <a:rPr lang="en-GB" dirty="0" err="1" smtClean="0"/>
              <a:t>স্বীকৃতি</a:t>
            </a:r>
            <a:r>
              <a:rPr lang="en-GB" dirty="0" smtClean="0"/>
              <a:t> </a:t>
            </a:r>
            <a:r>
              <a:rPr lang="en-GB" dirty="0" err="1" smtClean="0"/>
              <a:t>লাভ</a:t>
            </a:r>
            <a:r>
              <a:rPr lang="en-GB" dirty="0" smtClean="0"/>
              <a:t> </a:t>
            </a:r>
            <a:r>
              <a:rPr lang="en-GB" dirty="0" err="1" smtClean="0"/>
              <a:t>করে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9" y="2321868"/>
            <a:ext cx="4756150" cy="389024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78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969160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b="1" i="1" dirty="0" err="1" smtClean="0"/>
              <a:t>বাড়ির</a:t>
            </a:r>
            <a:r>
              <a:rPr lang="en-GB" b="1" i="1" dirty="0" smtClean="0"/>
              <a:t> </a:t>
            </a:r>
            <a:r>
              <a:rPr lang="en-GB" b="1" i="1" dirty="0" err="1" smtClean="0"/>
              <a:t>কাজ</a:t>
            </a:r>
            <a:r>
              <a:rPr lang="en-GB" b="1" i="1" dirty="0" smtClean="0"/>
              <a:t> </a:t>
            </a:r>
            <a:br>
              <a:rPr lang="en-GB" b="1" i="1" dirty="0" smtClean="0"/>
            </a:br>
            <a:endParaRPr lang="en-US" sz="1800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7392"/>
            <a:ext cx="7772400" cy="577764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1860331"/>
            <a:ext cx="2430780" cy="4524703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just"/>
            <a:r>
              <a:rPr lang="en-GB" sz="2000" b="1" u="sng" dirty="0" err="1" smtClean="0">
                <a:solidFill>
                  <a:srgbClr val="FF0000"/>
                </a:solidFill>
              </a:rPr>
              <a:t>একক</a:t>
            </a:r>
            <a:r>
              <a:rPr lang="en-GB" sz="2000" b="1" u="sng" dirty="0" smtClean="0">
                <a:solidFill>
                  <a:srgbClr val="FF0000"/>
                </a:solidFill>
              </a:rPr>
              <a:t> </a:t>
            </a:r>
            <a:r>
              <a:rPr lang="en-GB" sz="2000" b="1" u="sng" dirty="0" err="1" smtClean="0">
                <a:solidFill>
                  <a:srgbClr val="FF0000"/>
                </a:solidFill>
              </a:rPr>
              <a:t>কাজঃ</a:t>
            </a:r>
            <a:r>
              <a:rPr lang="en-GB" sz="2000" b="1" u="sng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n-GB" sz="1800" dirty="0" err="1" smtClean="0"/>
              <a:t>সমাজকর্মের</a:t>
            </a:r>
            <a:r>
              <a:rPr lang="en-GB" sz="1800" dirty="0" smtClean="0"/>
              <a:t> </a:t>
            </a:r>
            <a:r>
              <a:rPr lang="en-GB" sz="1800" dirty="0" err="1" smtClean="0"/>
              <a:t>বিভিন্ন</a:t>
            </a:r>
            <a:r>
              <a:rPr lang="en-GB" sz="1800" dirty="0" smtClean="0"/>
              <a:t> </a:t>
            </a:r>
            <a:r>
              <a:rPr lang="en-GB" sz="1800" dirty="0" err="1" smtClean="0"/>
              <a:t>শাখাগুলোর</a:t>
            </a:r>
            <a:r>
              <a:rPr lang="en-GB" sz="1800" dirty="0" smtClean="0"/>
              <a:t> </a:t>
            </a:r>
            <a:r>
              <a:rPr lang="en-GB" sz="1800" dirty="0" err="1" smtClean="0"/>
              <a:t>একটি</a:t>
            </a:r>
            <a:r>
              <a:rPr lang="en-GB" sz="1800" dirty="0" smtClean="0"/>
              <a:t> </a:t>
            </a:r>
            <a:r>
              <a:rPr lang="en-GB" sz="1800" dirty="0" err="1" smtClean="0"/>
              <a:t>তালিকা</a:t>
            </a:r>
            <a:r>
              <a:rPr lang="en-GB" sz="1800" dirty="0" smtClean="0"/>
              <a:t> </a:t>
            </a:r>
            <a:r>
              <a:rPr lang="en-GB" sz="1800" dirty="0" err="1" smtClean="0"/>
              <a:t>তৈরি</a:t>
            </a:r>
            <a:r>
              <a:rPr lang="en-GB" sz="1800" dirty="0" smtClean="0"/>
              <a:t> </a:t>
            </a:r>
            <a:r>
              <a:rPr lang="en-GB" sz="1800" dirty="0" err="1" smtClean="0"/>
              <a:t>কর</a:t>
            </a:r>
            <a:r>
              <a:rPr lang="en-GB" sz="1800" dirty="0" smtClean="0"/>
              <a:t>।</a:t>
            </a:r>
          </a:p>
          <a:p>
            <a:pPr algn="just"/>
            <a:r>
              <a:rPr lang="en-GB" sz="2000" b="1" u="sng" dirty="0" err="1" smtClean="0">
                <a:solidFill>
                  <a:srgbClr val="FF0000"/>
                </a:solidFill>
              </a:rPr>
              <a:t>দলীয়</a:t>
            </a:r>
            <a:r>
              <a:rPr lang="en-GB" sz="2000" b="1" u="sng" dirty="0" smtClean="0">
                <a:solidFill>
                  <a:srgbClr val="FF0000"/>
                </a:solidFill>
              </a:rPr>
              <a:t> </a:t>
            </a:r>
            <a:r>
              <a:rPr lang="en-GB" sz="2000" b="1" u="sng" dirty="0" err="1" smtClean="0">
                <a:solidFill>
                  <a:srgbClr val="FF0000"/>
                </a:solidFill>
              </a:rPr>
              <a:t>কাজঃ</a:t>
            </a:r>
            <a:endParaRPr lang="en-GB" sz="2000" b="1" u="sng" dirty="0" smtClean="0">
              <a:solidFill>
                <a:srgbClr val="FF0000"/>
              </a:solidFill>
            </a:endParaRPr>
          </a:p>
          <a:p>
            <a:pPr algn="just"/>
            <a:r>
              <a:rPr lang="en-GB" sz="1800" dirty="0" err="1" smtClean="0"/>
              <a:t>দুটি</a:t>
            </a:r>
            <a:r>
              <a:rPr lang="en-GB" sz="1800" dirty="0" smtClean="0"/>
              <a:t> </a:t>
            </a:r>
            <a:r>
              <a:rPr lang="en-GB" sz="1800" dirty="0" err="1" smtClean="0"/>
              <a:t>দলে</a:t>
            </a:r>
            <a:r>
              <a:rPr lang="en-GB" sz="1800" dirty="0" smtClean="0"/>
              <a:t> </a:t>
            </a:r>
            <a:r>
              <a:rPr lang="en-GB" sz="1800" dirty="0" err="1" smtClean="0"/>
              <a:t>ভাগ</a:t>
            </a:r>
            <a:r>
              <a:rPr lang="en-GB" sz="1800" dirty="0" smtClean="0"/>
              <a:t> </a:t>
            </a:r>
            <a:r>
              <a:rPr lang="en-GB" sz="1800" dirty="0" err="1" smtClean="0"/>
              <a:t>হয়ে</a:t>
            </a:r>
            <a:r>
              <a:rPr lang="en-GB" sz="1800" dirty="0" smtClean="0"/>
              <a:t> </a:t>
            </a:r>
            <a:r>
              <a:rPr lang="en-GB" sz="1800" dirty="0" err="1" smtClean="0"/>
              <a:t>সমাজকর্মে</a:t>
            </a:r>
            <a:r>
              <a:rPr lang="en-GB" sz="1800" dirty="0" smtClean="0"/>
              <a:t> </a:t>
            </a:r>
            <a:r>
              <a:rPr lang="en-GB" sz="1800" dirty="0" err="1" smtClean="0"/>
              <a:t>শাখাগুলোর</a:t>
            </a:r>
            <a:r>
              <a:rPr lang="en-GB" sz="1800" dirty="0" smtClean="0"/>
              <a:t> </a:t>
            </a:r>
            <a:r>
              <a:rPr lang="en-GB" sz="1800" dirty="0" err="1" smtClean="0"/>
              <a:t>সংক্ষিপ্ত</a:t>
            </a:r>
            <a:r>
              <a:rPr lang="en-GB" sz="1800" dirty="0" smtClean="0"/>
              <a:t> </a:t>
            </a:r>
            <a:r>
              <a:rPr lang="en-GB" sz="1800" dirty="0" err="1" smtClean="0"/>
              <a:t>বর্ণনাসহ</a:t>
            </a:r>
            <a:r>
              <a:rPr lang="en-GB" sz="1800" dirty="0" smtClean="0"/>
              <a:t> </a:t>
            </a:r>
            <a:r>
              <a:rPr lang="en-GB" sz="1800" dirty="0" err="1" smtClean="0"/>
              <a:t>পোষ্টার</a:t>
            </a:r>
            <a:r>
              <a:rPr lang="en-GB" sz="1800" dirty="0" smtClean="0"/>
              <a:t> </a:t>
            </a:r>
            <a:r>
              <a:rPr lang="en-GB" sz="1800" dirty="0" err="1" smtClean="0"/>
              <a:t>তৈরি</a:t>
            </a:r>
            <a:r>
              <a:rPr lang="en-GB" sz="1800" dirty="0" smtClean="0"/>
              <a:t> </a:t>
            </a:r>
            <a:r>
              <a:rPr lang="en-GB" sz="1800" dirty="0" err="1" smtClean="0"/>
              <a:t>কর</a:t>
            </a:r>
            <a:r>
              <a:rPr lang="en-GB" sz="1800" dirty="0" smtClean="0"/>
              <a:t>।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976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442</TotalTime>
  <Words>572</Words>
  <Application>Microsoft Office PowerPoint</Application>
  <PresentationFormat>Widescreen</PresentationFormat>
  <Paragraphs>95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ArhialkhanMJ</vt:lpstr>
      <vt:lpstr>Century Gothic</vt:lpstr>
      <vt:lpstr>Garamond</vt:lpstr>
      <vt:lpstr>SutonnyOMJ</vt:lpstr>
      <vt:lpstr>Times New Roman</vt:lpstr>
      <vt:lpstr>Vrinda</vt:lpstr>
      <vt:lpstr>Savon</vt:lpstr>
      <vt:lpstr>স্বাগতম</vt:lpstr>
      <vt:lpstr>শিক্ষক পরিচিতি   </vt:lpstr>
      <vt:lpstr>পাঠ পরিচিতি </vt:lpstr>
      <vt:lpstr>পূর্ব জ্ঞান যাচাই  </vt:lpstr>
      <vt:lpstr>পাঠ ঘোষণা   </vt:lpstr>
      <vt:lpstr>উপস্থাপনা </vt:lpstr>
      <vt:lpstr>PowerPoint Presentation</vt:lpstr>
      <vt:lpstr>PowerPoint Presentation</vt:lpstr>
      <vt:lpstr>বাড়ির কাজ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76</cp:revision>
  <dcterms:created xsi:type="dcterms:W3CDTF">2021-01-27T11:29:03Z</dcterms:created>
  <dcterms:modified xsi:type="dcterms:W3CDTF">2021-02-18T08:32:29Z</dcterms:modified>
</cp:coreProperties>
</file>