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88" r:id="rId3"/>
    <p:sldId id="258" r:id="rId4"/>
    <p:sldId id="264" r:id="rId5"/>
    <p:sldId id="265" r:id="rId6"/>
    <p:sldId id="266" r:id="rId7"/>
    <p:sldId id="295" r:id="rId8"/>
    <p:sldId id="268" r:id="rId9"/>
    <p:sldId id="278" r:id="rId10"/>
    <p:sldId id="280" r:id="rId11"/>
    <p:sldId id="283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9" d="100"/>
          <a:sy n="69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2D65D-D793-48EB-8425-BA36669DF982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5969C-ED56-4EB2-A837-14389272A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42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6A36-CF8B-44AC-AA4B-D2F8AADE8EE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0126-E600-403B-AA75-EEF93BF52DA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6A36-CF8B-44AC-AA4B-D2F8AADE8EE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0126-E600-403B-AA75-EEF93BF52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6A36-CF8B-44AC-AA4B-D2F8AADE8EE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0126-E600-403B-AA75-EEF93BF52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6A36-CF8B-44AC-AA4B-D2F8AADE8EE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0126-E600-403B-AA75-EEF93BF52D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6A36-CF8B-44AC-AA4B-D2F8AADE8EE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0126-E600-403B-AA75-EEF93BF52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6A36-CF8B-44AC-AA4B-D2F8AADE8EE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0126-E600-403B-AA75-EEF93BF52D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6A36-CF8B-44AC-AA4B-D2F8AADE8EE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0126-E600-403B-AA75-EEF93BF52D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6A36-CF8B-44AC-AA4B-D2F8AADE8EE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0126-E600-403B-AA75-EEF93BF52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6A36-CF8B-44AC-AA4B-D2F8AADE8EE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0126-E600-403B-AA75-EEF93BF52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6A36-CF8B-44AC-AA4B-D2F8AADE8EE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0126-E600-403B-AA75-EEF93BF52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6A36-CF8B-44AC-AA4B-D2F8AADE8EE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0126-E600-403B-AA75-EEF93BF52DA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E5D6A36-CF8B-44AC-AA4B-D2F8AADE8EE0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C4E0126-E600-403B-AA75-EEF93BF52D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80854" y="3810000"/>
            <a:ext cx="4648200" cy="120032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স্বা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গ  ত 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15960" y="5181600"/>
            <a:ext cx="4229100" cy="156966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32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মোহাম্মদ শাহজামান</a:t>
            </a:r>
            <a:endParaRPr lang="bn-IN" sz="32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সিনিয়র শিক্ষক </a:t>
            </a:r>
            <a:endParaRPr lang="bn-IN" sz="32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বাতাকান্দি উচ্চ বিদ্যালয় </a:t>
            </a:r>
            <a:endParaRPr lang="en-US" sz="32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Image result for গোলা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781" y="228600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152400" y="4343400"/>
            <a:ext cx="2863560" cy="16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অনলাইন</a:t>
            </a:r>
            <a:r>
              <a:rPr lang="en-US" dirty="0" smtClean="0"/>
              <a:t> </a:t>
            </a:r>
            <a:r>
              <a:rPr lang="en-US" dirty="0" err="1" smtClean="0"/>
              <a:t>ক্লাসে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1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2006600" y="2433638"/>
            <a:ext cx="457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bn-BD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0980" y="386079"/>
            <a:ext cx="1743239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মূল্যায়ন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1971" y="1524000"/>
            <a:ext cx="706382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১। 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প্রকৃতি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কয়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প্রকার?</a:t>
            </a:r>
          </a:p>
        </p:txBody>
      </p:sp>
      <p:sp>
        <p:nvSpPr>
          <p:cNvPr id="6" name="Rectangle 5"/>
          <p:cNvSpPr/>
          <p:nvPr/>
        </p:nvSpPr>
        <p:spPr>
          <a:xfrm>
            <a:off x="961971" y="2541915"/>
            <a:ext cx="709171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২। 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পদের ২টি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বল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0557" y="3491261"/>
            <a:ext cx="705523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সাধিত শব্দ কাকে বলে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bn-BD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61971" y="4648200"/>
            <a:ext cx="706382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4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লগ্নক কয় ধরণের ও কী কী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bn-BD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58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-12700" y="0"/>
            <a:ext cx="9144000" cy="6858000"/>
            <a:chOff x="-12700" y="71438"/>
            <a:chExt cx="9144000" cy="6858000"/>
          </a:xfrm>
        </p:grpSpPr>
        <p:sp>
          <p:nvSpPr>
            <p:cNvPr id="2" name="Rectangle 1"/>
            <p:cNvSpPr/>
            <p:nvPr/>
          </p:nvSpPr>
          <p:spPr>
            <a:xfrm>
              <a:off x="-12700" y="71438"/>
              <a:ext cx="9144000" cy="6858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400" b="1" dirty="0" err="1">
                  <a:latin typeface="NikoshBAN" pitchFamily="2" charset="0"/>
                  <a:cs typeface="NikoshBAN" pitchFamily="2" charset="0"/>
                </a:rPr>
                <a:t>বাড়ির</a:t>
              </a:r>
              <a:r>
                <a:rPr lang="en-US" sz="4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b="1" dirty="0" err="1">
                  <a:latin typeface="NikoshBAN" pitchFamily="2" charset="0"/>
                  <a:cs typeface="NikoshBAN" pitchFamily="2" charset="0"/>
                </a:rPr>
                <a:t>কাজ</a:t>
              </a:r>
              <a:r>
                <a:rPr lang="en-US" sz="4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4400" dirty="0">
                  <a:latin typeface="NikoshBAN" pitchFamily="2" charset="0"/>
                  <a:cs typeface="NikoshBAN" pitchFamily="2" charset="0"/>
                </a:rPr>
                <a:t> </a:t>
              </a:r>
              <a:endParaRPr lang="en-US" sz="4400" dirty="0"/>
            </a:p>
          </p:txBody>
        </p:sp>
        <p:pic>
          <p:nvPicPr>
            <p:cNvPr id="43015" name="Picture 2" descr="C:\Users\USER\Documents\2nd P.P\Pictures\Download Picture College\HAIMONTI\aaa\ciu.somewherein.net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1096963"/>
              <a:ext cx="1989138" cy="2006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016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1143000"/>
              <a:ext cx="2390775" cy="1914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6"/>
          <p:cNvSpPr/>
          <p:nvPr/>
        </p:nvSpPr>
        <p:spPr>
          <a:xfrm>
            <a:off x="294783" y="4134653"/>
            <a:ext cx="84582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উপসর্গ দিয়ে শব্দ গঠন হয় কিভাবে তা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উদাহরণ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লিখে আনবে।</a:t>
            </a:r>
          </a:p>
        </p:txBody>
      </p:sp>
    </p:spTree>
    <p:extLst>
      <p:ext uri="{BB962C8B-B14F-4D97-AF65-F5344CB8AC3E}">
        <p14:creationId xmlns:p14="http://schemas.microsoft.com/office/powerpoint/2010/main" val="24639932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3276600" y="5029200"/>
            <a:ext cx="25003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8000" b="1">
                <a:latin typeface="NikoshBAN" pitchFamily="2" charset="0"/>
                <a:cs typeface="NikoshBAN" pitchFamily="2" charset="0"/>
              </a:rPr>
              <a:t>ধন্যবাদ</a:t>
            </a:r>
          </a:p>
        </p:txBody>
      </p:sp>
      <p:sp>
        <p:nvSpPr>
          <p:cNvPr id="2" name="Rectangle 1"/>
          <p:cNvSpPr/>
          <p:nvPr/>
        </p:nvSpPr>
        <p:spPr>
          <a:xfrm>
            <a:off x="3962400" y="1109663"/>
            <a:ext cx="1371600" cy="338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6" name="Picture 2" descr="Image result for ফুলের ছবি h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90600"/>
            <a:ext cx="55340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20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গরম চ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7139"/>
            <a:ext cx="2892425" cy="198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নীল আকাশ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6" r="6526"/>
          <a:stretch/>
        </p:blipFill>
        <p:spPr bwMode="auto">
          <a:xfrm>
            <a:off x="3124200" y="1230016"/>
            <a:ext cx="2895600" cy="200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lated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8" t="2786" r="-8190" b="-2786"/>
          <a:stretch/>
        </p:blipFill>
        <p:spPr bwMode="auto">
          <a:xfrm>
            <a:off x="6172200" y="1267689"/>
            <a:ext cx="3048000" cy="196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50861" y="6396335"/>
            <a:ext cx="2517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তিনি অভিজ্ঞ শিক্ষক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6" name="Picture 8" descr="Image result for শিক্ষক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253"/>
          <a:stretch/>
        </p:blipFill>
        <p:spPr bwMode="auto">
          <a:xfrm>
            <a:off x="2953693" y="4668197"/>
            <a:ext cx="2312109" cy="1707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0857" y="3352800"/>
            <a:ext cx="1822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গরম চা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56456" y="326472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নীল আকাশ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03026" y="3237011"/>
            <a:ext cx="1586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সবুজ মাঠ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99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438400" y="2514600"/>
            <a:ext cx="4267200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শব্দ ও পদের গঠন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152400" y="152400"/>
            <a:ext cx="8839200" cy="6477000"/>
          </a:xfrm>
          <a:prstGeom prst="fram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49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5717" y="5139207"/>
            <a:ext cx="8610599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bn-IN" sz="3200" b="1" dirty="0">
                <a:latin typeface="NikoshBAN" pitchFamily="2" charset="0"/>
                <a:cs typeface="NikoshBAN" pitchFamily="2" charset="0"/>
              </a:rPr>
              <a:t>৩. শব্দ ও পদের পার্থক্য ব্যাখ্যা করতে পারব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59607" y="2590800"/>
            <a:ext cx="3831498" cy="707886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bn-IN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পাঠ শেষে আমরা...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840038" y="304800"/>
            <a:ext cx="3713162" cy="1914525"/>
            <a:chOff x="2209800" y="-207718"/>
            <a:chExt cx="4555904" cy="3636718"/>
          </a:xfrm>
        </p:grpSpPr>
        <p:pic>
          <p:nvPicPr>
            <p:cNvPr id="12293" name="Picture 5" descr="E:\flower\kids-behind-banner-group-standing-placard-boards-33161596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-207718"/>
              <a:ext cx="4555904" cy="3613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2927776" y="1470532"/>
              <a:ext cx="2533660" cy="15785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8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শিখন</a:t>
              </a:r>
              <a:r>
                <a:rPr lang="en-US" sz="48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ফল</a:t>
              </a:r>
              <a:endParaRPr lang="en-US" sz="4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09800" y="3049044"/>
              <a:ext cx="4555904" cy="379956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465419" y="3733800"/>
            <a:ext cx="6087781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bn-IN" sz="3200" b="1" dirty="0">
                <a:latin typeface="NikoshBAN" pitchFamily="2" charset="0"/>
                <a:cs typeface="NikoshBAN" pitchFamily="2" charset="0"/>
              </a:rPr>
              <a:t>১.শব্দ ও পদ কী তা বলতে পারব</a:t>
            </a:r>
          </a:p>
        </p:txBody>
      </p:sp>
      <p:sp>
        <p:nvSpPr>
          <p:cNvPr id="8" name="Rectangle 7"/>
          <p:cNvSpPr/>
          <p:nvPr/>
        </p:nvSpPr>
        <p:spPr>
          <a:xfrm>
            <a:off x="515717" y="4537439"/>
            <a:ext cx="593475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bn-IN" sz="3200" b="1" dirty="0">
                <a:latin typeface="NikoshBAN" pitchFamily="2" charset="0"/>
                <a:cs typeface="NikoshBAN" pitchFamily="2" charset="0"/>
              </a:rPr>
              <a:t>২. লগ্নক কী এবং কত প্রকার তা লিখতে পারব</a:t>
            </a:r>
          </a:p>
        </p:txBody>
      </p:sp>
    </p:spTree>
    <p:extLst>
      <p:ext uri="{BB962C8B-B14F-4D97-AF65-F5344CB8AC3E}">
        <p14:creationId xmlns:p14="http://schemas.microsoft.com/office/powerpoint/2010/main" val="39183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4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-17463" y="0"/>
            <a:ext cx="9144001" cy="6858000"/>
            <a:chOff x="27482" y="3175"/>
            <a:chExt cx="9144000" cy="6858000"/>
          </a:xfrm>
        </p:grpSpPr>
        <p:pic>
          <p:nvPicPr>
            <p:cNvPr id="13315" name="Picture 4" descr="E:\flower\maxresdefault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82" y="3175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6" name="TextBox 2"/>
            <p:cNvSpPr txBox="1">
              <a:spLocks noChangeArrowheads="1"/>
            </p:cNvSpPr>
            <p:nvPr/>
          </p:nvSpPr>
          <p:spPr bwMode="auto">
            <a:xfrm>
              <a:off x="1219200" y="1751538"/>
              <a:ext cx="27432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bn-IN" sz="4800">
                  <a:latin typeface="NikoshBAN" pitchFamily="2" charset="0"/>
                  <a:cs typeface="NikoshBAN" pitchFamily="2" charset="0"/>
                </a:rPr>
                <a:t>আদর্শ পাঠ</a:t>
              </a:r>
              <a:endParaRPr lang="en-US" sz="480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317" name="Rectangle 4"/>
            <p:cNvSpPr>
              <a:spLocks noChangeArrowheads="1"/>
            </p:cNvSpPr>
            <p:nvPr/>
          </p:nvSpPr>
          <p:spPr bwMode="auto">
            <a:xfrm>
              <a:off x="6125980" y="5334000"/>
              <a:ext cx="270619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bn-IN" sz="4800">
                  <a:solidFill>
                    <a:srgbClr val="EEECE1"/>
                  </a:solidFill>
                  <a:latin typeface="NikoshBAN" pitchFamily="2" charset="0"/>
                  <a:cs typeface="NikoshBAN" pitchFamily="2" charset="0"/>
                </a:rPr>
                <a:t>পাঠ-বিশ্লেষণ </a:t>
              </a:r>
              <a:endParaRPr lang="en-US" sz="4800">
                <a:solidFill>
                  <a:srgbClr val="EEECE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6439202" y="2182984"/>
              <a:ext cx="52770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bn-IN" sz="4800">
                  <a:solidFill>
                    <a:srgbClr val="EEECE1"/>
                  </a:solidFill>
                  <a:latin typeface="NikoshBAN" pitchFamily="2" charset="0"/>
                  <a:cs typeface="NikoshBAN" pitchFamily="2" charset="0"/>
                </a:rPr>
                <a:t>ও</a:t>
              </a:r>
              <a:endParaRPr lang="en-US"/>
            </a:p>
          </p:txBody>
        </p:sp>
        <p:pic>
          <p:nvPicPr>
            <p:cNvPr id="13319" name="Picture 6" descr="E:\flower\nbvnvbnvbn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1" y="4985947"/>
              <a:ext cx="2209800" cy="1655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837573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0" y="3503687"/>
            <a:ext cx="43473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bn-BD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/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2032000" y="303179"/>
            <a:ext cx="5435600" cy="1423988"/>
            <a:chOff x="2031810" y="140858"/>
            <a:chExt cx="5715000" cy="1424172"/>
          </a:xfrm>
        </p:grpSpPr>
        <p:sp>
          <p:nvSpPr>
            <p:cNvPr id="12" name="Down Arrow 11"/>
            <p:cNvSpPr/>
            <p:nvPr/>
          </p:nvSpPr>
          <p:spPr>
            <a:xfrm>
              <a:off x="4235431" y="787054"/>
              <a:ext cx="762000" cy="777976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31810" y="140858"/>
              <a:ext cx="5715000" cy="64641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লগ্নক 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643313" y="2235795"/>
            <a:ext cx="23622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বিভক্তি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440" y="3456622"/>
            <a:ext cx="236956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বচন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5313" y="3460129"/>
            <a:ext cx="2681287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নির্দেশক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060700" y="4953000"/>
            <a:ext cx="34163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বলক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88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  <p:bldP spid="4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096025"/>
              </p:ext>
            </p:extLst>
          </p:nvPr>
        </p:nvGraphicFramePr>
        <p:xfrm>
          <a:off x="762000" y="228602"/>
          <a:ext cx="80010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>
                  <a:extLst>
                    <a:ext uri="{9D8B030D-6E8A-4147-A177-3AD203B41FA5}">
                      <a16:colId xmlns:a16="http://schemas.microsoft.com/office/drawing/2014/main" val="126402264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942883570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পদ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42297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প্রতিটি</a:t>
                      </a:r>
                      <a:r>
                        <a:rPr lang="bn-IN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জনগোষ্ঠীর নিজস্ব শব্দভান্ডার থাকে। সাধারণত অভিধানে তা সংকলিত হয় ।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r>
                        <a:rPr lang="bn-IN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যখন বাক্যে স্থান পায়,তখন তাঁর নাম হয় পদ।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247126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অভিধানে</a:t>
                      </a:r>
                      <a:r>
                        <a:rPr lang="bn-IN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শব্দগুলো বিছিন্ন ও পরস্পর সম্পর্কহীন।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বাক্যের মধ্যে</a:t>
                      </a:r>
                      <a:r>
                        <a:rPr lang="bn-IN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পদগুলো পসস্পরের সঙ্গে সম্পর্কযুক্ত।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191656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শব্দের</a:t>
                      </a:r>
                      <a:r>
                        <a:rPr lang="bn-IN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অংশ উপসর্গ ও প্রত্যয়।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পদের অংশ</a:t>
                      </a:r>
                      <a:r>
                        <a:rPr lang="bn-IN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বিভক্তি, নির্দেশক,বচন ও বলক।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62788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গঠনগতভাবে</a:t>
                      </a:r>
                      <a:r>
                        <a:rPr lang="bn-IN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শব্দ দুই শ্রেণিরঃ মূল শব্দ ও সাধিত শব্দ।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গঠনগতভাবে</a:t>
                      </a:r>
                      <a:r>
                        <a:rPr lang="bn-IN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পদ দু রকমের;অলগ্নক পদ ও সলগ্নক পদ।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343134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r>
                        <a:rPr lang="bn-IN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শুধু রূপতত্ত্বের আলোচ্য।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পোদ একইসঙ্গে</a:t>
                      </a:r>
                      <a:r>
                        <a:rPr lang="bn-IN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রূপতত্ত্ব ও বাক্যতত্ত্বের আলোচ্য।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327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82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7800" y="300038"/>
            <a:ext cx="3581400" cy="9239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bn-IN" sz="5400" dirty="0">
                <a:latin typeface="NikoshBAN" pitchFamily="2" charset="0"/>
                <a:cs typeface="NikoshBAN" pitchFamily="2" charset="0"/>
              </a:rPr>
              <a:t>    নিরব পাঠ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411" name="Picture 3" descr="E:\flower\vector-classroom-full-of-students-seated-at-their-desks-detailed-illustration_58087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225" y="1685925"/>
            <a:ext cx="57213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3822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786482" cy="135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5" name="Rectangle 10"/>
          <p:cNvSpPr>
            <a:spLocks noChangeArrowheads="1"/>
          </p:cNvSpPr>
          <p:nvPr/>
        </p:nvSpPr>
        <p:spPr bwMode="auto">
          <a:xfrm>
            <a:off x="1752600" y="381000"/>
            <a:ext cx="5503863" cy="646113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BD" sz="3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পাঠসংশ্লিষ্ট গু্ণরুত্বপূর্ণ জ্ঞানমূলক প্রশ্ন: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811338" y="4876800"/>
            <a:ext cx="51054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৪।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প্রকৃতি কী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3" name="Rectangle 2"/>
          <p:cNvSpPr/>
          <p:nvPr/>
        </p:nvSpPr>
        <p:spPr>
          <a:xfrm>
            <a:off x="2714625" y="1736854"/>
            <a:ext cx="261937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১। 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কী?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1" y="2570616"/>
            <a:ext cx="3165474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২। 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লগ্নক কী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2786061"/>
            <a:ext cx="29718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৩। 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পদ কী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33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 animBg="1"/>
      <p:bldP spid="4" grpId="0" animBg="1"/>
      <p:bldP spid="3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1549</TotalTime>
  <Words>237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Georgia</vt:lpstr>
      <vt:lpstr>NikoshBAN</vt:lpstr>
      <vt:lpstr>SutonnyMJ</vt:lpstr>
      <vt:lpstr>Trebuchet MS</vt:lpstr>
      <vt:lpstr>Vrinda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user</cp:lastModifiedBy>
  <cp:revision>156</cp:revision>
  <dcterms:created xsi:type="dcterms:W3CDTF">2017-04-23T02:47:23Z</dcterms:created>
  <dcterms:modified xsi:type="dcterms:W3CDTF">2021-07-14T14:53:37Z</dcterms:modified>
</cp:coreProperties>
</file>