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7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8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4FCE4"/>
    <a:srgbClr val="F98BF1"/>
    <a:srgbClr val="00FF99"/>
    <a:srgbClr val="E947CA"/>
    <a:srgbClr val="00FFFF"/>
    <a:srgbClr val="F739C1"/>
    <a:srgbClr val="CCFFCC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ied Flowers Frame Background PowerPoint Templates And PowerPoint  Backgrounds 0611 | PowerPoint Design Template | Sample Presentation PPT |  Presentation Background Imag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6"/>
          <a:stretch/>
        </p:blipFill>
        <p:spPr bwMode="auto">
          <a:xfrm>
            <a:off x="0" y="6510923"/>
            <a:ext cx="6585790" cy="3470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ried Flowers Frame Background PowerPoint Templates And PowerPoint  Backgrounds 0611 | PowerPoint Design Template | Sample Presentation PPT |  Presentation Background Imag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39"/>
          <a:stretch/>
        </p:blipFill>
        <p:spPr bwMode="auto">
          <a:xfrm>
            <a:off x="0" y="2427287"/>
            <a:ext cx="180017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ried Flowers Frame Background PowerPoint Templates And PowerPoint  Backgrounds 0611 | PowerPoint Design Template | Sample Presentation PPT |  Presentation Background Imag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39"/>
          <a:stretch/>
        </p:blipFill>
        <p:spPr bwMode="auto">
          <a:xfrm flipH="1">
            <a:off x="-8609" y="16934"/>
            <a:ext cx="177942" cy="24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ried Flowers Frame Background PowerPoint Templates And PowerPoint  Backgrounds 0611 | PowerPoint Design Template | Sample Presentation PPT |  Presentation Background Imag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4"/>
          <a:stretch/>
        </p:blipFill>
        <p:spPr bwMode="auto">
          <a:xfrm>
            <a:off x="12032759" y="-7422"/>
            <a:ext cx="1536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ried Flowers Frame Background PowerPoint Templates And PowerPoint  Backgrounds 0611 | PowerPoint Design Template | Sample Presentation PPT |  Presentation Background Imag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4"/>
          <a:stretch/>
        </p:blipFill>
        <p:spPr bwMode="auto">
          <a:xfrm>
            <a:off x="12027195" y="4000500"/>
            <a:ext cx="16480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ried Flowers Frame Background PowerPoint Templates And PowerPoint  Backgrounds 0611 | PowerPoint Design Template | Sample Presentation PPT |  Presentation Background Imag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48"/>
          <a:stretch/>
        </p:blipFill>
        <p:spPr bwMode="auto">
          <a:xfrm>
            <a:off x="171550" y="16935"/>
            <a:ext cx="5334000" cy="1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ried Flowers Frame Background PowerPoint Templates And PowerPoint  Backgrounds 0611 | PowerPoint Design Template | Sample Presentation PPT |  Presentation Background Imag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48"/>
          <a:stretch/>
        </p:blipFill>
        <p:spPr bwMode="auto">
          <a:xfrm>
            <a:off x="5507136" y="8467"/>
            <a:ext cx="6539796" cy="15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6594399" y="6510923"/>
            <a:ext cx="545253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মাছুম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বিল্লাহ,সহকারী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মুহসিন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মিক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লয় 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alf Frame 15"/>
          <p:cNvSpPr/>
          <p:nvPr userDrawn="1"/>
        </p:nvSpPr>
        <p:spPr>
          <a:xfrm>
            <a:off x="169333" y="160868"/>
            <a:ext cx="355600" cy="287865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flipH="1">
            <a:off x="11603861" y="160867"/>
            <a:ext cx="418213" cy="287865"/>
          </a:xfrm>
          <a:prstGeom prst="half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 rot="5400000" flipH="1">
            <a:off x="11621075" y="6415011"/>
            <a:ext cx="546973" cy="321958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2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2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2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0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0F81-C578-4558-A8CC-3CBA5FE60DF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CC7D-351B-4F75-A7D3-1E2F90E5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5" Type="http://schemas.openxmlformats.org/officeDocument/2006/relationships/image" Target="../media/image2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 Bright Flower Bas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57" y="1003220"/>
            <a:ext cx="4628460" cy="46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992599">
            <a:off x="3893223" y="520080"/>
            <a:ext cx="3799368" cy="477656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721016"/>
              </a:avLst>
            </a:prstTxWarp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769" y="5402553"/>
            <a:ext cx="8874386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নতুন বছরের জন্য অফিসে অফিস সাজাবেন। নতুন বছরের জন্য কীভাবে অফিস সাজাইবেন।  বড়দিনের গাছের জন্য কী দরকা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3" r="32913" b="49611"/>
          <a:stretch/>
        </p:blipFill>
        <p:spPr bwMode="auto">
          <a:xfrm rot="19243307">
            <a:off x="8550546" y="1287957"/>
            <a:ext cx="2300998" cy="39273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নতুন বছরের জন্য অফিসে অফিস সাজাবেন। নতুন বছরের জন্য কীভাবে অফিস সাজাইবেন।  বড়দিনের গাছের জন্য কী দরকা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3" r="32913" b="49611"/>
          <a:stretch/>
        </p:blipFill>
        <p:spPr bwMode="auto">
          <a:xfrm rot="2002289">
            <a:off x="1067156" y="1310330"/>
            <a:ext cx="2492916" cy="4254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9478" y="2286659"/>
            <a:ext cx="7396496" cy="2639178"/>
            <a:chOff x="1140753" y="1825186"/>
            <a:chExt cx="7396496" cy="2639178"/>
          </a:xfrm>
        </p:grpSpPr>
        <p:sp>
          <p:nvSpPr>
            <p:cNvPr id="2" name="TextBox 1"/>
            <p:cNvSpPr txBox="1"/>
            <p:nvPr/>
          </p:nvSpPr>
          <p:spPr>
            <a:xfrm>
              <a:off x="2335157" y="1825186"/>
              <a:ext cx="4262196" cy="908864"/>
            </a:xfrm>
            <a:prstGeom prst="teardrop">
              <a:avLst>
                <a:gd name="adj" fmla="val 20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কাজঃ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0753" y="3879589"/>
                  <a:ext cx="7396496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𝐿𝑖𝐴𝑙𝐻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32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যৌগে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জারণ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সংখ্যা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নির্ণয়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করো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  <a:r>
                    <a:rPr lang="bn-BD" sz="3200" dirty="0" smtClean="0"/>
                    <a:t> 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753" y="3879589"/>
                  <a:ext cx="7396496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5842" b="-29703"/>
                  </a:stretch>
                </a:blipFill>
                <a:ln w="28575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Down Arrow 5"/>
            <p:cNvSpPr/>
            <p:nvPr/>
          </p:nvSpPr>
          <p:spPr>
            <a:xfrm>
              <a:off x="4222700" y="2734050"/>
              <a:ext cx="692209" cy="1145539"/>
            </a:xfrm>
            <a:prstGeom prst="down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শিশুর পড়ার টেবি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47" y="914399"/>
            <a:ext cx="3932849" cy="22473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3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 flipV="1">
            <a:off x="7953999" y="2724337"/>
            <a:ext cx="2889546" cy="80052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314156" y="2677230"/>
            <a:ext cx="2670572" cy="905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93358" y="3869386"/>
            <a:ext cx="2785757" cy="9589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13481" y="3853450"/>
            <a:ext cx="2091050" cy="9749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44095" y="282011"/>
            <a:ext cx="67853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ইকেকট্রনের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5423" y="3468101"/>
            <a:ext cx="9054270" cy="461665"/>
            <a:chOff x="1807435" y="2654304"/>
            <a:chExt cx="905427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807435" y="2654304"/>
                  <a:ext cx="90542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2Na</a:t>
                  </a:r>
                  <a:r>
                    <a:rPr lang="bn-BD" sz="2400" dirty="0" smtClean="0"/>
                    <a:t>   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                                                      2Na</a:t>
                  </a:r>
                  <a:r>
                    <a:rPr lang="bn-BD" sz="2400" dirty="0" smtClean="0"/>
                    <a:t> </a:t>
                  </a:r>
                  <a:r>
                    <a:rPr lang="en-US" sz="2400" dirty="0" smtClean="0"/>
                    <a:t>Cl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435" y="2654304"/>
                  <a:ext cx="9054270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009" t="-1184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V="1">
              <a:off x="4107964" y="2928779"/>
              <a:ext cx="2743200" cy="85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48647" y="4673530"/>
            <a:ext cx="499502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Na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2169" y="4673530"/>
            <a:ext cx="490100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en-US" sz="2800" dirty="0"/>
              <a:t> 1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06173" y="2357834"/>
                <a:ext cx="4074208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উৎপাদে 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–</a:t>
                </a:r>
                <a:r>
                  <a:rPr lang="en-US" sz="2400" dirty="0" smtClean="0"/>
                  <a:t>1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173" y="2357834"/>
                <a:ext cx="407420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246" t="-13158" b="-3026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86749" y="2337650"/>
            <a:ext cx="437972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8276" y="5338611"/>
            <a:ext cx="905114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8163" y="1462698"/>
            <a:ext cx="871125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196541" y="605176"/>
            <a:ext cx="2281735" cy="2419741"/>
          </a:xfrm>
          <a:prstGeom prst="flowChartMagneticTap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 ১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 পরমানু বা মুক্ত মৌলের জার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সংখ্যা শূন্য।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16807" y="3303399"/>
            <a:ext cx="6133744" cy="427488"/>
            <a:chOff x="2016807" y="3303399"/>
            <a:chExt cx="6133744" cy="427488"/>
          </a:xfrm>
        </p:grpSpPr>
        <p:sp>
          <p:nvSpPr>
            <p:cNvPr id="8" name="TextBox 7"/>
            <p:cNvSpPr txBox="1"/>
            <p:nvPr/>
          </p:nvSpPr>
          <p:spPr>
            <a:xfrm>
              <a:off x="2016807" y="3303873"/>
              <a:ext cx="55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6749" y="3329602"/>
              <a:ext cx="55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36154" y="3303399"/>
              <a:ext cx="55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1+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95074" y="3361555"/>
              <a:ext cx="55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1-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3183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0" grpId="0" animBg="1"/>
      <p:bldP spid="1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948" y="399609"/>
            <a:ext cx="4402691" cy="52322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বিক্রিয়া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সংগাঃ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8550" y="2312420"/>
            <a:ext cx="5296971" cy="503710"/>
            <a:chOff x="1982624" y="2461194"/>
            <a:chExt cx="5204389" cy="83748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82624" y="2466488"/>
              <a:ext cx="0" cy="832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982624" y="3281587"/>
              <a:ext cx="52043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178468" y="2461194"/>
              <a:ext cx="0" cy="8229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flipV="1">
            <a:off x="2045718" y="1539914"/>
            <a:ext cx="4500362" cy="378168"/>
            <a:chOff x="1982624" y="2461194"/>
            <a:chExt cx="5204389" cy="83748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982624" y="2466488"/>
              <a:ext cx="0" cy="832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982624" y="3281587"/>
              <a:ext cx="52043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7178468" y="2461194"/>
              <a:ext cx="0" cy="8229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2257" y="1893746"/>
                <a:ext cx="6408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2Na</a:t>
                </a:r>
                <a:r>
                  <a:rPr lang="bn-BD" sz="2400" dirty="0" smtClean="0"/>
                  <a:t>  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                                        2NaCl</a:t>
                </a:r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57" y="1893746"/>
                <a:ext cx="640838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522" t="-120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2639224" y="2163877"/>
            <a:ext cx="277453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2257" y="2987854"/>
            <a:ext cx="4891501" cy="1569660"/>
            <a:chOff x="632388" y="3563596"/>
            <a:chExt cx="4007977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32388" y="3563596"/>
                  <a:ext cx="4007977" cy="156966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জারণ</a:t>
                  </a:r>
                  <a:r>
                    <a:rPr lang="en-US" sz="24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বিক্রিয়াঃ</a:t>
                  </a:r>
                  <a:r>
                    <a:rPr lang="en-US" sz="24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Na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পরমাণু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একটি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ইলেকট্রন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BD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দান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করে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𝑁𝑎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আয়নে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রুপান্তরিত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হয়েছে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</a:p>
                <a:p>
                  <a:r>
                    <a:rPr lang="bn-BD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এবং Na জারিত হয়েছে।</a:t>
                  </a:r>
                  <a:endPara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Na 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388" y="3563596"/>
                  <a:ext cx="4007977" cy="15696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35" t="-2281" b="-6844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>
              <a:off x="2169910" y="4933368"/>
              <a:ext cx="11451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924048" y="2963671"/>
            <a:ext cx="5757901" cy="1569660"/>
            <a:chOff x="1008403" y="4948015"/>
            <a:chExt cx="4905287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08403" y="4948015"/>
                  <a:ext cx="4905287" cy="156966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বিজারণ</a:t>
                  </a:r>
                  <a:r>
                    <a:rPr lang="en-US" sz="24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বিক্রিয়াঃ</a:t>
                  </a:r>
                  <a:r>
                    <a:rPr lang="en-US" sz="24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Cl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পরমানু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ঐ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একটি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ইলেকট্রন</a:t>
                  </a:r>
                  <a:r>
                    <a: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গ্রহণ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  <a:p>
                  <a:r>
                    <a:rPr lang="bn-BD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করে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আয়নে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রুপান্তরিত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হয়েছে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এবং</a:t>
                  </a:r>
                  <a:endPara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Cl</a:t>
                  </a:r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</a:t>
                  </a:r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জারিত </a:t>
                  </a:r>
                  <a:r>
                    <a:rPr lang="bn-BD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হয়েছে।</a:t>
                  </a:r>
                  <a:endPara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</a:t>
                  </a:r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Cl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+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403" y="4948015"/>
                  <a:ext cx="4905287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68" t="-1894" b="-6818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2856915" y="6273792"/>
              <a:ext cx="12082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11698" y="4655234"/>
            <a:ext cx="1087025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907" y="5612325"/>
            <a:ext cx="1146574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অর্ধবিক্রিয়া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অর্ধাংশে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অর্ধবিক্রিয়া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08465" y="543709"/>
            <a:ext cx="3234584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Reduction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Red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Oxidation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ox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Redox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31334" y="1527706"/>
            <a:ext cx="952050" cy="1272341"/>
            <a:chOff x="3496375" y="1499870"/>
            <a:chExt cx="952050" cy="1272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96375" y="2402879"/>
                  <a:ext cx="688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bn-BD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bn-BD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375" y="2402879"/>
                  <a:ext cx="68806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760361" y="1499870"/>
                  <a:ext cx="688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bn-BD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bn-BD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361" y="1499870"/>
                  <a:ext cx="68806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958550" y="1541293"/>
            <a:ext cx="3548820" cy="1238295"/>
            <a:chOff x="958550" y="1541293"/>
            <a:chExt cx="3548820" cy="1238295"/>
          </a:xfrm>
        </p:grpSpPr>
        <p:sp>
          <p:nvSpPr>
            <p:cNvPr id="14" name="TextBox 13"/>
            <p:cNvSpPr txBox="1"/>
            <p:nvPr/>
          </p:nvSpPr>
          <p:spPr>
            <a:xfrm>
              <a:off x="958550" y="2410256"/>
              <a:ext cx="2461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জারন</a:t>
              </a:r>
              <a:r>
                <a:rPr lang="en-US" dirty="0" smtClean="0"/>
                <a:t> </a:t>
              </a:r>
              <a:r>
                <a:rPr lang="en-US" dirty="0" err="1" smtClean="0"/>
                <a:t>অর্ধ</a:t>
              </a:r>
              <a:r>
                <a:rPr lang="en-US" dirty="0" smtClean="0"/>
                <a:t> -</a:t>
              </a:r>
              <a:r>
                <a:rPr lang="en-US" dirty="0" err="1" smtClean="0"/>
                <a:t>বিক্রিয়া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45717" y="1541293"/>
              <a:ext cx="2461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 smtClean="0"/>
                <a:t>বিজারন</a:t>
              </a:r>
              <a:r>
                <a:rPr lang="en-US" dirty="0" smtClean="0"/>
                <a:t> </a:t>
              </a:r>
              <a:r>
                <a:rPr lang="en-US" dirty="0" err="1" smtClean="0"/>
                <a:t>অর্ধ</a:t>
              </a:r>
              <a:r>
                <a:rPr lang="en-US" dirty="0" smtClean="0"/>
                <a:t> -</a:t>
              </a:r>
              <a:r>
                <a:rPr lang="en-US" dirty="0" err="1" smtClean="0"/>
                <a:t>বিক্রিয়া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0635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1571" y="358130"/>
            <a:ext cx="3713815" cy="584775"/>
          </a:xfrm>
          <a:prstGeom prst="rect">
            <a:avLst/>
          </a:prstGeom>
          <a:solidFill>
            <a:srgbClr val="34FCE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যুগপৎ ঘটেঃ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63051" y="1204371"/>
            <a:ext cx="7622849" cy="461665"/>
            <a:chOff x="1538243" y="1170774"/>
            <a:chExt cx="852870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538243" y="1170774"/>
                  <a:ext cx="85287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dirty="0" smtClean="0"/>
                    <a:t>Zn     +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bn-B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𝑆𝑜</m:t>
                          </m:r>
                        </m:e>
                        <m:sub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bn-BD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bn-BD" sz="2400" dirty="0" smtClean="0"/>
                    <a:t>                               Zn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400" i="1">
                              <a:latin typeface="Cambria Math" panose="02040503050406030204" pitchFamily="18" charset="0"/>
                            </a:rPr>
                            <m:t>𝑆𝑜</m:t>
                          </m:r>
                        </m:e>
                        <m:sub>
                          <m:r>
                            <a:rPr lang="bn-BD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bn-BD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bn-BD" sz="2400" dirty="0" smtClean="0"/>
                    <a:t>  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bn-B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243" y="1170774"/>
                  <a:ext cx="8528703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200" t="-12000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V="1">
              <a:off x="4204457" y="1401607"/>
              <a:ext cx="1538244" cy="170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51847" y="2229986"/>
            <a:ext cx="5862673" cy="2677656"/>
            <a:chOff x="613040" y="3164232"/>
            <a:chExt cx="4007977" cy="2677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3040" y="3164232"/>
                  <a:ext cx="4007977" cy="267765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জারণ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অর্ধ-বিক্রিয়াঃ</a:t>
                  </a:r>
                  <a:endPara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Zn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পরমানু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দুটি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ইলেকট্রন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দান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𝑍𝑛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আয়নে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রুপান্তরিত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হয়েছে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অর্থ্যা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ৎ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ধনাত্মক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চার্জের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সংখ্যা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বৃদ্ধি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পেয়েছে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অর্ধাংশে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জার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ণ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সংগঠিত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হয়েছে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</a:p>
                <a:p>
                  <a:endPara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Zn 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 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</a:t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040" y="3164232"/>
                  <a:ext cx="4007977" cy="26776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67" t="-1802" r="-1139" b="-5180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2093641" y="5568811"/>
              <a:ext cx="11451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163054" y="5114372"/>
            <a:ext cx="10520126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বিক্রিয়ক ও উৎপাদে জারণ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সংখ্যার পরিবর্তন হয়েছে।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38999" y="997365"/>
            <a:ext cx="6159210" cy="477811"/>
            <a:chOff x="2238999" y="997365"/>
            <a:chExt cx="6159210" cy="477811"/>
          </a:xfrm>
        </p:grpSpPr>
        <p:sp>
          <p:nvSpPr>
            <p:cNvPr id="8" name="TextBox 7"/>
            <p:cNvSpPr txBox="1"/>
            <p:nvPr/>
          </p:nvSpPr>
          <p:spPr>
            <a:xfrm>
              <a:off x="2238999" y="1083548"/>
              <a:ext cx="4187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/>
                <a:t>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27236" y="1037382"/>
              <a:ext cx="572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/>
                <a:t>2</a:t>
              </a:r>
              <a:r>
                <a:rPr lang="bn-BD" dirty="0" smtClean="0"/>
                <a:t>+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83184" y="1007617"/>
              <a:ext cx="572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1+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7255" y="1105844"/>
              <a:ext cx="572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FF0000"/>
                  </a:solidFill>
                </a:rPr>
                <a:t>2</a:t>
              </a:r>
              <a:r>
                <a:rPr lang="bn-BD" dirty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25642" y="1046408"/>
              <a:ext cx="572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/>
                <a:t>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0696" y="997365"/>
              <a:ext cx="572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FF0000"/>
                  </a:solidFill>
                </a:rPr>
                <a:t>2</a:t>
              </a:r>
              <a:r>
                <a:rPr lang="bn-BD" dirty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23117" y="2229986"/>
            <a:ext cx="6232645" cy="2677656"/>
            <a:chOff x="6638874" y="1302652"/>
            <a:chExt cx="6232645" cy="2677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638874" y="1302652"/>
                  <a:ext cx="5387730" cy="267765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বিজারণ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অর্ধ-বিক্রিয়াঃ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অপরদিকে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smtClean="0">
                      <a:cs typeface="NikoshBAN" panose="02000000000000000000" pitchFamily="2" charset="0"/>
                    </a:rPr>
                    <a:t>2 </a:t>
                  </a:r>
                  <a:r>
                    <a:rPr lang="en-US" sz="2800" dirty="0" err="1" smtClean="0">
                      <a:cs typeface="NikoshBAN" panose="02000000000000000000" pitchFamily="2" charset="0"/>
                    </a:rPr>
                    <a:t>টি</a:t>
                  </a:r>
                  <a:r>
                    <a:rPr lang="en-US" sz="2800" dirty="0" smtClean="0"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দুটি ইলেকট্রন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গ্রহণ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অণুতে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রুপান্তরিত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হয়েছে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অর্থ্যা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ৎ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ধনাত্মক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চার্জের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সংখ্যা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হ্রাস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পেয়েছে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তাই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এই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অর্ধাংশে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বিজার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ণ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সংগঠিত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হয়েছে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bn-BD" sz="2800" i="1" dirty="0" smtClean="0">
                    <a:latin typeface="Cambria Math" panose="02040503050406030204" pitchFamily="18" charset="0"/>
                  </a:endParaRPr>
                </a:p>
                <a:p>
                  <a:endParaRPr lang="bn-BD" sz="2800" i="1" dirty="0">
                    <a:latin typeface="Cambria Math" panose="02040503050406030204" pitchFamily="18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8874" y="1302652"/>
                  <a:ext cx="5387730" cy="267765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25" t="-1573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6731795" y="3498498"/>
              <a:ext cx="6139724" cy="461665"/>
              <a:chOff x="6731795" y="3498498"/>
              <a:chExt cx="6139724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731795" y="3498498"/>
                    <a:ext cx="61397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bn-BD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bn-BD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a14:m>
                    <a:r>
                      <a:rPr lang="bn-BD" sz="2400" dirty="0" smtClean="0"/>
                      <a:t>                       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bn-BD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BD" sz="24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bn-BD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bn-BD" sz="2400" dirty="0" smtClean="0"/>
                      <a:t>      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1795" y="3498498"/>
                    <a:ext cx="6139724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98" t="-11842" b="-27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/>
              <p:cNvCxnSpPr/>
              <p:nvPr/>
            </p:nvCxnSpPr>
            <p:spPr>
              <a:xfrm>
                <a:off x="8728567" y="3729330"/>
                <a:ext cx="167504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2154724" y="564483"/>
            <a:ext cx="5589518" cy="1463493"/>
            <a:chOff x="2154724" y="564483"/>
            <a:chExt cx="5589518" cy="1463493"/>
          </a:xfrm>
        </p:grpSpPr>
        <p:grpSp>
          <p:nvGrpSpPr>
            <p:cNvPr id="30" name="Group 29"/>
            <p:cNvGrpSpPr/>
            <p:nvPr/>
          </p:nvGrpSpPr>
          <p:grpSpPr>
            <a:xfrm>
              <a:off x="2154724" y="1552670"/>
              <a:ext cx="4389120" cy="475306"/>
              <a:chOff x="2154724" y="1552670"/>
              <a:chExt cx="4389120" cy="47530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2154725" y="1666036"/>
                <a:ext cx="0" cy="3619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2154724" y="1991762"/>
                <a:ext cx="4389120" cy="362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6543199" y="155267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flipV="1">
              <a:off x="3355122" y="564483"/>
              <a:ext cx="4389120" cy="575800"/>
              <a:chOff x="2154724" y="1620555"/>
              <a:chExt cx="4389120" cy="407421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154725" y="1666036"/>
                <a:ext cx="0" cy="3619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2154724" y="1991762"/>
                <a:ext cx="4389120" cy="362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6543199" y="1620555"/>
                <a:ext cx="0" cy="3882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72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9451" y="371062"/>
            <a:ext cx="409343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2515" y="1910820"/>
            <a:ext cx="7063100" cy="461665"/>
            <a:chOff x="1807435" y="2654304"/>
            <a:chExt cx="905427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807435" y="2654304"/>
                  <a:ext cx="90542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2Na</a:t>
                  </a:r>
                  <a:r>
                    <a:rPr lang="bn-BD" sz="2400" dirty="0" smtClean="0"/>
                    <a:t>   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                                                      2NaCl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435" y="2654304"/>
                  <a:ext cx="9054270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009" t="-1184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615844" y="2945753"/>
              <a:ext cx="3516540" cy="85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73253" y="2371317"/>
            <a:ext cx="5533401" cy="799174"/>
            <a:chOff x="1982624" y="2461194"/>
            <a:chExt cx="5204389" cy="83748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82624" y="2466488"/>
              <a:ext cx="0" cy="832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982624" y="3281587"/>
              <a:ext cx="52043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7178468" y="2461194"/>
              <a:ext cx="0" cy="8229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V="1">
            <a:off x="2904042" y="1254736"/>
            <a:ext cx="4710261" cy="725240"/>
            <a:chOff x="1982624" y="2461194"/>
            <a:chExt cx="5204389" cy="83748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982624" y="2466488"/>
              <a:ext cx="0" cy="832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982624" y="3281587"/>
              <a:ext cx="52043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178468" y="2461194"/>
              <a:ext cx="0" cy="8229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28335" y="2647271"/>
                <a:ext cx="3359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35" y="2647271"/>
                <a:ext cx="3359577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16166" y="1356239"/>
                <a:ext cx="34955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66" y="1356239"/>
                <a:ext cx="3495588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1928" y="3791370"/>
            <a:ext cx="975448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জারকঃ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Na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Na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35794" y="5052571"/>
                <a:ext cx="9456412" cy="95410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জারকঃ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উপরোক্ত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Cl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ছে ,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794" y="5052571"/>
                <a:ext cx="9456412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221" t="-5590" b="-16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 rot="805918">
            <a:off x="1187887" y="371927"/>
            <a:ext cx="1036355" cy="1642939"/>
            <a:chOff x="1187887" y="371927"/>
            <a:chExt cx="1036355" cy="1642939"/>
          </a:xfrm>
        </p:grpSpPr>
        <p:sp>
          <p:nvSpPr>
            <p:cNvPr id="4" name="Flowchart: Terminator 3"/>
            <p:cNvSpPr/>
            <p:nvPr/>
          </p:nvSpPr>
          <p:spPr>
            <a:xfrm rot="2902594">
              <a:off x="619227" y="940587"/>
              <a:ext cx="1642939" cy="505619"/>
            </a:xfrm>
            <a:prstGeom prst="flowChartTermina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বিজারক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8371575">
              <a:off x="1767042" y="1642403"/>
              <a:ext cx="457200" cy="3657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4271891">
            <a:off x="3110570" y="569540"/>
            <a:ext cx="1036355" cy="1642939"/>
            <a:chOff x="1187887" y="371927"/>
            <a:chExt cx="1036355" cy="1642939"/>
          </a:xfrm>
        </p:grpSpPr>
        <p:sp>
          <p:nvSpPr>
            <p:cNvPr id="24" name="Flowchart: Terminator 23"/>
            <p:cNvSpPr/>
            <p:nvPr/>
          </p:nvSpPr>
          <p:spPr>
            <a:xfrm rot="2902594">
              <a:off x="619227" y="940587"/>
              <a:ext cx="1642939" cy="505619"/>
            </a:xfrm>
            <a:prstGeom prst="flowChartTerminator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</a:rPr>
                <a:t>জারক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8371575">
              <a:off x="1767042" y="1642403"/>
              <a:ext cx="457200" cy="3657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032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00188" y="1346750"/>
            <a:ext cx="3161944" cy="1042587"/>
            <a:chOff x="3358497" y="769120"/>
            <a:chExt cx="3161944" cy="1042587"/>
          </a:xfrm>
        </p:grpSpPr>
        <p:sp>
          <p:nvSpPr>
            <p:cNvPr id="10" name="Flowchart: Manual Input 9"/>
            <p:cNvSpPr/>
            <p:nvPr/>
          </p:nvSpPr>
          <p:spPr>
            <a:xfrm>
              <a:off x="3358497" y="769120"/>
              <a:ext cx="3161944" cy="1042587"/>
            </a:xfrm>
            <a:prstGeom prst="flowChartManualInp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39611" y="1041769"/>
              <a:ext cx="2580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কাজঃ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4778" y="3476052"/>
            <a:ext cx="8716709" cy="2025194"/>
            <a:chOff x="1068226" y="2168546"/>
            <a:chExt cx="8716709" cy="2025194"/>
          </a:xfrm>
        </p:grpSpPr>
        <p:sp>
          <p:nvSpPr>
            <p:cNvPr id="4" name="TextBox 3"/>
            <p:cNvSpPr txBox="1"/>
            <p:nvPr/>
          </p:nvSpPr>
          <p:spPr>
            <a:xfrm>
              <a:off x="1068226" y="2168546"/>
              <a:ext cx="8716709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দেখাও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বিক্রিয়াটিতে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জারণ-বিজারণ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যুগপ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ঘটে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57885" y="3670520"/>
              <a:ext cx="7998864" cy="523220"/>
              <a:chOff x="1521151" y="2341548"/>
              <a:chExt cx="7998864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521151" y="2341548"/>
                    <a:ext cx="7998864" cy="52322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𝐹𝑒𝐶𝑙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2800" dirty="0" smtClean="0"/>
                      <a:t>  +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sub>
                        </m:sSub>
                      </m:oMath>
                    </a14:m>
                    <a:r>
                      <a:rPr lang="en-US" sz="2800" dirty="0" smtClean="0"/>
                      <a:t>                            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𝐹𝑒𝐶𝑙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2800" dirty="0" smtClean="0"/>
                      <a:t>                   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1151" y="2341548"/>
                    <a:ext cx="7998864" cy="52322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7692" b="-28571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/>
              <p:nvPr/>
            </p:nvCxnSpPr>
            <p:spPr>
              <a:xfrm flipV="1">
                <a:off x="4435269" y="2603158"/>
                <a:ext cx="151260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Down Arrow 1"/>
            <p:cNvSpPr/>
            <p:nvPr/>
          </p:nvSpPr>
          <p:spPr>
            <a:xfrm>
              <a:off x="5148842" y="2814877"/>
              <a:ext cx="555476" cy="855643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নার্সারি ক্লাসের শিশুটিকে জানু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82" y="744964"/>
            <a:ext cx="3613120" cy="2034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12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09" y="244846"/>
            <a:ext cx="3008120" cy="920115"/>
          </a:xfrm>
          <a:prstGeom prst="hexagon">
            <a:avLst/>
          </a:prstGeom>
          <a:solidFill>
            <a:srgbClr val="F98BF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3109" y="1240230"/>
                <a:ext cx="7075915" cy="11706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০১।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O (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-2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(খ)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(ঘ)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+1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9" y="1240230"/>
                <a:ext cx="7075915" cy="1170641"/>
              </a:xfrm>
              <a:prstGeom prst="rect">
                <a:avLst/>
              </a:prstGeom>
              <a:blipFill rotWithShape="0">
                <a:blip r:embed="rId2"/>
                <a:stretch>
                  <a:fillRect l="-1544" t="-3046" b="-355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72972" y="2518176"/>
            <a:ext cx="9955848" cy="1815882"/>
            <a:chOff x="1386378" y="1170774"/>
            <a:chExt cx="8528703" cy="181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86378" y="1170774"/>
                  <a:ext cx="8528703" cy="181588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dirty="0" smtClean="0"/>
                    <a:t>০২। </a:t>
                  </a:r>
                  <a:r>
                    <a:rPr lang="bn-BD" sz="2800" dirty="0" smtClean="0"/>
                    <a:t>Zn     +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bn-BD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𝑆𝑜</m:t>
                          </m:r>
                        </m:e>
                        <m:sub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bn-BD" sz="2800" dirty="0" smtClean="0"/>
                    <a:t>                       Zn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𝑆𝑜</m:t>
                          </m:r>
                        </m:e>
                        <m:sub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bn-BD" sz="2800" dirty="0" smtClean="0"/>
                    <a:t>+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sub>
                      </m:sSub>
                    </m:oMath>
                  </a14:m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বিক্রিয়াটিতে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জারক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পদার্থ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কোনটি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?</a:t>
                  </a:r>
                </a:p>
                <a:p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(ক) </a:t>
                  </a:r>
                  <a:r>
                    <a:rPr lang="bn-BD" sz="2800" dirty="0" smtClean="0"/>
                    <a:t>Zn</a:t>
                  </a:r>
                  <a:r>
                    <a:rPr lang="en-US" sz="2800" dirty="0" smtClean="0"/>
                    <a:t>  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(খ)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𝑆𝑜</m:t>
                          </m:r>
                        </m:e>
                        <m:sub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(গ)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(ঘ)  </a:t>
                  </a:r>
                  <a:r>
                    <a:rPr lang="bn-BD" sz="2800" dirty="0" smtClean="0"/>
                    <a:t>Zn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n-BD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𝑆𝑜</m:t>
                          </m:r>
                        </m:e>
                        <m:sub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bn-BD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378" y="1170774"/>
                  <a:ext cx="8528703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99" t="-3960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278405" y="1494648"/>
              <a:ext cx="1093718" cy="170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72972" y="4406939"/>
            <a:ext cx="9955848" cy="1938992"/>
          </a:xfrm>
          <a:prstGeom prst="rect">
            <a:avLst/>
          </a:prstGeom>
          <a:solidFill>
            <a:srgbClr val="00FFFF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(ii)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জারণ সংখ্যার হ্রাস বৃদ্ধি ঘটে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(iii)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ii,iii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63445"/>
              </p:ext>
            </p:extLst>
          </p:nvPr>
        </p:nvGraphicFramePr>
        <p:xfrm>
          <a:off x="9669098" y="454077"/>
          <a:ext cx="20460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17"/>
                <a:gridCol w="409217"/>
                <a:gridCol w="409217"/>
                <a:gridCol w="409217"/>
                <a:gridCol w="409217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১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খ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গ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ঘ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07518"/>
              </p:ext>
            </p:extLst>
          </p:nvPr>
        </p:nvGraphicFramePr>
        <p:xfrm>
          <a:off x="9685697" y="1004669"/>
          <a:ext cx="20460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17"/>
                <a:gridCol w="409217"/>
                <a:gridCol w="409217"/>
                <a:gridCol w="409217"/>
                <a:gridCol w="409217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খ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গ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ঘ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66680"/>
              </p:ext>
            </p:extLst>
          </p:nvPr>
        </p:nvGraphicFramePr>
        <p:xfrm>
          <a:off x="9711349" y="1514616"/>
          <a:ext cx="20460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17"/>
                <a:gridCol w="409217"/>
                <a:gridCol w="409217"/>
                <a:gridCol w="409217"/>
                <a:gridCol w="409217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৩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খ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গ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ঘ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67873" y="387153"/>
            <a:ext cx="191933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প্রশ্নের শেষে উত্তরের জন্য এই বক্সে ক্লিক করতে হবে।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517931" y="462466"/>
            <a:ext cx="344033" cy="3481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962729" y="1516705"/>
            <a:ext cx="344033" cy="3481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122622" y="1016021"/>
            <a:ext cx="344033" cy="3481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lick HD Stock Imag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12333" r="24393" b="25207"/>
          <a:stretch/>
        </p:blipFill>
        <p:spPr bwMode="auto">
          <a:xfrm>
            <a:off x="8899556" y="1364158"/>
            <a:ext cx="787652" cy="1089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অদ্ভুত কিন্তু সুন্দর কিছু বাড়ির ছবি | বাড়ির ও বিল্ডিং ডিজাইন এর ছবি -  BanglaFeeds.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655" y="239281"/>
            <a:ext cx="2263494" cy="21022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3305" y="2196219"/>
                <a:ext cx="10143858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/>
                  <a:t>০১।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bn-BD" sz="24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bn-BD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bn-BD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2400" dirty="0" smtClean="0"/>
                  <a:t>                                          2HCl + S 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একটি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রাসায়নিক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বিক্রিয়া</a:t>
                </a:r>
                <a:r>
                  <a:rPr lang="en-US" sz="2400" dirty="0" smtClean="0"/>
                  <a:t> ।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05" y="2196219"/>
                <a:ext cx="1014385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962" t="-11842" b="-2894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383645" y="2427051"/>
            <a:ext cx="19318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5890" y="2877113"/>
            <a:ext cx="477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5890" y="3400333"/>
            <a:ext cx="670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করো।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5890" y="3923553"/>
            <a:ext cx="649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5890" y="4446773"/>
            <a:ext cx="777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79932" y="596232"/>
            <a:ext cx="5107317" cy="1107057"/>
            <a:chOff x="2879933" y="226804"/>
            <a:chExt cx="5107317" cy="1107057"/>
          </a:xfrm>
        </p:grpSpPr>
        <p:sp>
          <p:nvSpPr>
            <p:cNvPr id="2" name="TextBox 1"/>
            <p:cNvSpPr txBox="1"/>
            <p:nvPr/>
          </p:nvSpPr>
          <p:spPr>
            <a:xfrm>
              <a:off x="2879933" y="251881"/>
              <a:ext cx="5107317" cy="1081980"/>
            </a:xfrm>
            <a:prstGeom prst="teardrop">
              <a:avLst>
                <a:gd name="adj" fmla="val 200000"/>
              </a:avLst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কাজঃ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2879933" y="226804"/>
              <a:ext cx="4324171" cy="995245"/>
            </a:xfrm>
            <a:prstGeom prst="donut">
              <a:avLst>
                <a:gd name="adj" fmla="val 12601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483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nks GIF - Thanks - Discover &amp;amp; Share GIFs | Thanks gif, Thankful, Thank  you imag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1" y="662230"/>
            <a:ext cx="7481370" cy="52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874952" y="858852"/>
            <a:ext cx="3377347" cy="4110531"/>
            <a:chOff x="7533120" y="858852"/>
            <a:chExt cx="3377347" cy="4110531"/>
          </a:xfrm>
        </p:grpSpPr>
        <p:sp>
          <p:nvSpPr>
            <p:cNvPr id="3" name="Isosceles Triangle 2"/>
            <p:cNvSpPr/>
            <p:nvPr/>
          </p:nvSpPr>
          <p:spPr>
            <a:xfrm rot="14907256">
              <a:off x="7692975" y="1444240"/>
              <a:ext cx="3802879" cy="2632104"/>
            </a:xfrm>
            <a:prstGeom prst="triangl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4907256">
              <a:off x="7320353" y="1598066"/>
              <a:ext cx="3802879" cy="2632104"/>
            </a:xfrm>
            <a:prstGeom prst="triangl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4907256">
              <a:off x="6947732" y="1751892"/>
              <a:ext cx="3802879" cy="2632104"/>
            </a:xfrm>
            <a:prstGeom prst="triangl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893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5" y="1492768"/>
            <a:ext cx="3835417" cy="500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7135569" y="3356379"/>
            <a:ext cx="4644866" cy="3143589"/>
            <a:chOff x="7463244" y="2375845"/>
            <a:chExt cx="4230656" cy="3585785"/>
          </a:xfrm>
        </p:grpSpPr>
        <p:pic>
          <p:nvPicPr>
            <p:cNvPr id="1034" name="Picture 10" descr="40 Powerpoint frames ideas | powerpoint, powerpoint templates, background  powerpoint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244" y="2375845"/>
              <a:ext cx="4230656" cy="358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884642" y="2791531"/>
              <a:ext cx="339580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রসায়ন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নামঃ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রাসায়নিক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বিক্রিয়া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50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মিনিট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9393" y="307730"/>
            <a:ext cx="3178724" cy="1174931"/>
            <a:chOff x="5271346" y="266017"/>
            <a:chExt cx="3178724" cy="1174931"/>
          </a:xfrm>
        </p:grpSpPr>
        <p:pic>
          <p:nvPicPr>
            <p:cNvPr id="1030" name="Picture 6" descr="40 Powerpoint frames ideas | powerpoint, powerpoint templates, background  powerpoi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346" y="266017"/>
              <a:ext cx="3178724" cy="111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452672" y="425285"/>
              <a:ext cx="28160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9921" y="539699"/>
            <a:ext cx="5685740" cy="2780468"/>
            <a:chOff x="352128" y="2581987"/>
            <a:chExt cx="6202497" cy="3490407"/>
          </a:xfrm>
        </p:grpSpPr>
        <p:pic>
          <p:nvPicPr>
            <p:cNvPr id="1032" name="Picture 8" descr="40 Powerpoint frames ideas | powerpoint, powerpoint templates, background  powerpoint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28" y="2581987"/>
              <a:ext cx="6202497" cy="3490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457950" y="2896029"/>
              <a:ext cx="4226676" cy="2265980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মাছুম বিল্লাহ</a:t>
              </a:r>
            </a:p>
            <a:p>
              <a:r>
                <a:rPr lang="bn-IN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 গণিত)</a:t>
              </a:r>
            </a:p>
            <a:p>
              <a:r>
                <a:rPr lang="bn-IN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দৌলতপুর মুহসিন </a:t>
              </a:r>
              <a:endPara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 বিদ্যালয় </a:t>
              </a:r>
              <a:r>
                <a: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,খুলনা।</a:t>
              </a:r>
              <a:endPara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6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man Hand Hold Card Credit Blank Stock Photo (Edit Now) 5425873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23624" b="35682"/>
          <a:stretch/>
        </p:blipFill>
        <p:spPr bwMode="auto">
          <a:xfrm rot="20240242">
            <a:off x="409505" y="1771574"/>
            <a:ext cx="2853376" cy="10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oman Hand Hold Card Credit Blank Stock Photo (Edit Now) 5425873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23624" b="35682"/>
          <a:stretch/>
        </p:blipFill>
        <p:spPr bwMode="auto">
          <a:xfrm rot="12030718" flipV="1">
            <a:off x="3176623" y="1728399"/>
            <a:ext cx="2853376" cy="111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6282" y="848264"/>
            <a:ext cx="1213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924" y="2980286"/>
            <a:ext cx="5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4233" y="2946102"/>
            <a:ext cx="5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6522" y="3129837"/>
            <a:ext cx="356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247" y="3618848"/>
            <a:ext cx="6073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571" y="4016385"/>
            <a:ext cx="629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2" y="4836325"/>
            <a:ext cx="428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83708" y="368429"/>
            <a:ext cx="83149" cy="59725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31531" y="907038"/>
                <a:ext cx="4973774" cy="224676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/>
                  <a:t>Mgo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/>
                  <a:t>         Mg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bn-B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𝑀𝑔</m:t>
                        </m:r>
                      </m:e>
                      <m:sup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bn-BD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bn-BD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bn-BD" sz="2800" dirty="0" smtClean="0"/>
              </a:p>
              <a:p>
                <a:r>
                  <a:rPr lang="bn-BD" sz="2800" dirty="0" smtClean="0"/>
                  <a:t>          O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bn-BD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bn-BD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31" y="907038"/>
                <a:ext cx="4973774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2314" t="-29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18845" y="3267437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𝑀𝑔</m:t>
                        </m:r>
                      </m:e>
                      <m:sup>
                        <m:r>
                          <a:rPr lang="bn-B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bn-B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হলো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ক্যাটায়ন</a:t>
                </a:r>
                <a:endParaRPr lang="en-US" sz="2400" dirty="0" smtClean="0"/>
              </a:p>
              <a:p>
                <a:r>
                  <a:rPr lang="en-US" sz="2400" dirty="0" err="1" smtClean="0"/>
                  <a:t>এবং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bn-B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bn-B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হলো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অ্যানায়ন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45" y="3267437"/>
                <a:ext cx="45720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133" t="-6618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855116" y="4234401"/>
            <a:ext cx="46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তাহলে তোমরা বলতে পারবে MgO </a:t>
            </a:r>
            <a:r>
              <a:rPr lang="en-US" sz="2400" dirty="0" err="1" smtClean="0"/>
              <a:t>যৌগে</a:t>
            </a:r>
            <a:r>
              <a:rPr lang="en-US" sz="24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-2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অক্সিজেনের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22699" y="5109201"/>
            <a:ext cx="514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29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 animBg="1"/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74,458 Digital Board Stock Photos, Pictures &amp;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0" y="413306"/>
            <a:ext cx="11539224" cy="58729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3899" y="3322556"/>
            <a:ext cx="343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“জারণ  সংখ্যা”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01084" y="2016808"/>
            <a:ext cx="5067656" cy="923330"/>
            <a:chOff x="4965982" y="2144995"/>
            <a:chExt cx="2964515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4965982" y="2144995"/>
              <a:ext cx="2964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আজকের পাঠ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5195774" y="2820114"/>
              <a:ext cx="1979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একটি কলমের আত্মকথা - Grathor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89" y="2200633"/>
            <a:ext cx="2719729" cy="1688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62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4.58333E-6 0.00023 C 0.003 0.02477 -0.00039 0.00417 0.00287 0.01597 C 0.00326 0.01713 0.00313 0.01875 0.00365 0.01991 C 0.00495 0.02292 0.00665 0.02523 0.00808 0.02778 C 0.00886 0.02917 0.00951 0.03079 0.01029 0.03171 L 0.01485 0.03704 C 0.01563 0.03935 0.01641 0.04306 0.01849 0.04236 C 0.01941 0.04213 0.01993 0.04051 0.02071 0.03982 C 0.02149 0.03796 0.0224 0.03634 0.02292 0.03449 C 0.02331 0.03333 0.02331 0.03171 0.0237 0.03056 C 0.02435 0.02847 0.02527 0.02708 0.02592 0.02523 C 0.02982 0.01412 0.02566 0.025 0.02813 0.01597 C 0.02852 0.01458 0.02917 0.01343 0.02969 0.01204 C 0.03021 0.01019 0.0306 0.00833 0.03112 0.00671 C 0.03204 0.00394 0.03347 0.00185 0.03412 -0.00116 C 0.03438 -0.00254 0.03438 -0.00417 0.03477 -0.00532 C 0.03542 -0.00648 0.03633 -0.00694 0.03711 -0.00787 C 0.0375 -0.00926 0.03763 -0.01134 0.03855 -0.0118 C 0.03972 -0.0125 0.04115 -0.01157 0.04232 -0.01042 C 0.04375 -0.00926 0.04506 -0.00486 0.04597 -0.00254 C 0.04675 -0.00069 0.04753 0.00093 0.04818 0.00278 C 0.04883 0.0044 0.04909 0.00625 0.04974 0.0081 C 0.05066 0.01065 0.0517 0.0132 0.05261 0.01597 L 0.05417 0.01991 C 0.05586 0.0294 0.05339 0.01783 0.05717 0.02778 C 0.05756 0.02894 0.05756 0.03056 0.05782 0.03171 C 0.05834 0.03357 0.05873 0.03542 0.05938 0.03704 C 0.06029 0.03982 0.06224 0.04514 0.06224 0.04537 C 0.06381 0.04329 0.06563 0.04213 0.0668 0.03982 C 0.06888 0.03496 0.07006 0.03171 0.07266 0.02778 C 0.07331 0.02685 0.07422 0.02616 0.07487 0.02523 C 0.08021 0.01111 0.07201 0.03241 0.07865 0.01713 C 0.07969 0.01482 0.0806 0.01204 0.08165 0.00926 L 0.08308 0.00533 C 0.08451 -0.00231 0.08269 0.00463 0.08607 -0.00116 C 0.09102 -0.01018 0.08386 -0.00092 0.08972 -0.00787 C 0.09779 -0.00509 0.08881 -0.00949 0.09792 0.00139 C 0.10053 0.0044 0.10326 0.00764 0.10534 0.01204 C 0.10599 0.0132 0.10625 0.01482 0.10691 0.01597 C 0.10756 0.01736 0.10847 0.01852 0.10912 0.01991 C 0.10964 0.02107 0.11003 0.02269 0.11055 0.02384 C 0.1112 0.02523 0.11211 0.02639 0.11277 0.02778 C 0.11342 0.02894 0.11368 0.03056 0.11433 0.03171 C 0.11602 0.03565 0.11654 0.03588 0.11875 0.03843 C 0.11928 0.03982 0.11941 0.0419 0.12019 0.04236 C 0.12175 0.04329 0.12435 0.03982 0.1254 0.03843 C 0.12566 0.03704 0.12566 0.03542 0.12618 0.03449 C 0.12683 0.03287 0.13347 0.02523 0.1336 0.02523 C 0.13438 0.02431 0.13516 0.02361 0.13581 0.02246 C 0.13659 0.0213 0.13711 0.01968 0.13803 0.01852 C 0.13894 0.01736 0.13998 0.0169 0.14102 0.01597 C 0.14493 0.00533 0.13972 0.01806 0.14467 0.00926 C 0.14961 0.00046 0.14245 0.00972 0.14844 0.00278 C 0.1517 0.00324 0.15495 0.00278 0.15808 0.00394 C 0.15925 0.00463 0.16003 0.00671 0.16107 0.0081 C 0.1625 0.00972 0.16407 0.01158 0.1655 0.0132 L 0.17214 0.0213 C 0.17292 0.02199 0.1737 0.02292 0.17435 0.02384 L 0.17735 0.02778 C 0.17787 0.02917 0.17826 0.03079 0.17891 0.03171 C 0.18178 0.03681 0.18334 0.03403 0.18777 0.0331 C 0.18998 0.03009 0.19128 0.02894 0.19297 0.02523 C 0.19349 0.02408 0.19388 0.02246 0.19441 0.0213 C 0.19519 0.01968 0.1961 0.01875 0.19662 0.01713 C 0.19727 0.01574 0.1974 0.01343 0.19818 0.01204 C 0.1987 0.01065 0.19974 0.01042 0.2004 0.00926 C 0.20118 0.0081 0.20183 0.00671 0.20261 0.00533 C 0.20287 0.00394 0.20287 0.00232 0.20339 0.00139 C 0.20521 -0.00208 0.20951 0.00208 0.21081 0.00278 C 0.21224 0.00486 0.21368 0.00718 0.21524 0.00926 C 0.21589 0.01019 0.2168 0.01088 0.21745 0.01204 C 0.2211 0.01736 0.21862 0.01528 0.22266 0.02246 C 0.22331 0.02361 0.22422 0.02408 0.22487 0.02523 C 0.22566 0.02639 0.22618 0.02824 0.22709 0.02917 C 0.22852 0.03056 0.23152 0.03171 0.23152 0.03195 C 0.23256 0.03056 0.23373 0.0294 0.23451 0.02778 C 0.23568 0.02546 0.23646 0.02246 0.2375 0.01991 C 0.23972 0.01412 0.23842 0.01713 0.24128 0.01065 C 0.2418 0.00718 0.24232 0.00509 0.24271 0.00139 C 0.24297 -0.00162 0.24297 -0.00486 0.24349 -0.00787 C 0.24349 -0.00764 0.24532 -0.01458 0.24571 -0.01574 L 0.24649 -0.01967 " pathEditMode="relative" rAng="0" ptsTypes="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521151" y="1165584"/>
            <a:ext cx="4640366" cy="1264778"/>
          </a:xfrm>
          <a:prstGeom prst="cloud">
            <a:avLst/>
          </a:prstGeom>
          <a:solidFill>
            <a:srgbClr val="F98B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42442" y="1505586"/>
            <a:ext cx="586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56229" y="2655911"/>
            <a:ext cx="6161519" cy="617735"/>
            <a:chOff x="1256229" y="2655911"/>
            <a:chExt cx="6161519" cy="617735"/>
          </a:xfrm>
        </p:grpSpPr>
        <p:sp>
          <p:nvSpPr>
            <p:cNvPr id="3" name="TextBox 2"/>
            <p:cNvSpPr txBox="1"/>
            <p:nvPr/>
          </p:nvSpPr>
          <p:spPr>
            <a:xfrm>
              <a:off x="2042443" y="2655911"/>
              <a:ext cx="5375305" cy="584775"/>
            </a:xfrm>
            <a:prstGeom prst="rect">
              <a:avLst/>
            </a:prstGeom>
            <a:solidFill>
              <a:srgbClr val="CCFFCC"/>
            </a:solidFill>
            <a:ln w="285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জারণ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56229" y="2669644"/>
              <a:ext cx="786213" cy="604002"/>
              <a:chOff x="1256229" y="2636684"/>
              <a:chExt cx="786213" cy="604002"/>
            </a:xfrm>
          </p:grpSpPr>
          <p:sp>
            <p:nvSpPr>
              <p:cNvPr id="8" name="Frame 7"/>
              <p:cNvSpPr/>
              <p:nvPr/>
            </p:nvSpPr>
            <p:spPr>
              <a:xfrm>
                <a:off x="1256229" y="2636684"/>
                <a:ext cx="786213" cy="604002"/>
              </a:xfrm>
              <a:prstGeom prst="fram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Quad Arrow Callout 9"/>
              <p:cNvSpPr/>
              <p:nvPr/>
            </p:nvSpPr>
            <p:spPr>
              <a:xfrm>
                <a:off x="1337413" y="2689942"/>
                <a:ext cx="623843" cy="497486"/>
              </a:xfrm>
              <a:prstGeom prst="quadArrowCallou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256229" y="3529413"/>
            <a:ext cx="6161519" cy="604002"/>
            <a:chOff x="1256229" y="3529413"/>
            <a:chExt cx="6161519" cy="604002"/>
          </a:xfrm>
        </p:grpSpPr>
        <p:sp>
          <p:nvSpPr>
            <p:cNvPr id="4" name="TextBox 3"/>
            <p:cNvSpPr txBox="1"/>
            <p:nvPr/>
          </p:nvSpPr>
          <p:spPr>
            <a:xfrm>
              <a:off x="2042443" y="3529413"/>
              <a:ext cx="5375305" cy="584775"/>
            </a:xfrm>
            <a:prstGeom prst="rect">
              <a:avLst/>
            </a:prstGeom>
            <a:solidFill>
              <a:srgbClr val="CCFFCC"/>
            </a:solidFill>
            <a:ln w="285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জারণ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56229" y="3529413"/>
              <a:ext cx="786213" cy="604002"/>
              <a:chOff x="1256229" y="2636684"/>
              <a:chExt cx="786213" cy="604002"/>
            </a:xfrm>
          </p:grpSpPr>
          <p:sp>
            <p:nvSpPr>
              <p:cNvPr id="14" name="Frame 13"/>
              <p:cNvSpPr/>
              <p:nvPr/>
            </p:nvSpPr>
            <p:spPr>
              <a:xfrm>
                <a:off x="1256229" y="2636684"/>
                <a:ext cx="786213" cy="604002"/>
              </a:xfrm>
              <a:prstGeom prst="fram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Quad Arrow Callout 14"/>
              <p:cNvSpPr/>
              <p:nvPr/>
            </p:nvSpPr>
            <p:spPr>
              <a:xfrm>
                <a:off x="1337413" y="2689942"/>
                <a:ext cx="623843" cy="497486"/>
              </a:xfrm>
              <a:prstGeom prst="quadArrowCallou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256227" y="4320510"/>
            <a:ext cx="7956139" cy="623229"/>
            <a:chOff x="1256227" y="4320510"/>
            <a:chExt cx="7956139" cy="623229"/>
          </a:xfrm>
        </p:grpSpPr>
        <p:sp>
          <p:nvSpPr>
            <p:cNvPr id="5" name="TextBox 4"/>
            <p:cNvSpPr txBox="1"/>
            <p:nvPr/>
          </p:nvSpPr>
          <p:spPr>
            <a:xfrm>
              <a:off x="2042442" y="4320510"/>
              <a:ext cx="7169924" cy="584775"/>
            </a:xfrm>
            <a:prstGeom prst="rect">
              <a:avLst/>
            </a:prstGeom>
            <a:solidFill>
              <a:srgbClr val="CCFFCC"/>
            </a:solidFill>
            <a:ln w="285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জারণ-বিজারণ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যুগপ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ঘটে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256227" y="4339737"/>
              <a:ext cx="786213" cy="604002"/>
              <a:chOff x="1256229" y="2636684"/>
              <a:chExt cx="786213" cy="604002"/>
            </a:xfrm>
          </p:grpSpPr>
          <p:sp>
            <p:nvSpPr>
              <p:cNvPr id="17" name="Frame 16"/>
              <p:cNvSpPr/>
              <p:nvPr/>
            </p:nvSpPr>
            <p:spPr>
              <a:xfrm>
                <a:off x="1256229" y="2636684"/>
                <a:ext cx="786213" cy="604002"/>
              </a:xfrm>
              <a:prstGeom prst="fram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Quad Arrow Callout 17"/>
              <p:cNvSpPr/>
              <p:nvPr/>
            </p:nvSpPr>
            <p:spPr>
              <a:xfrm>
                <a:off x="1337413" y="2689942"/>
                <a:ext cx="623843" cy="497486"/>
              </a:xfrm>
              <a:prstGeom prst="quadArrowCallou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74" name="Picture 2" descr="বিভিন্ন ফুলের ছবি | বিশেষ করে সাদা গোলাপ ফুলঃ পিকচার ফুলের ছবি Download HD  2021 - BanglaFeeds.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807" y="1777526"/>
            <a:ext cx="793310" cy="375589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22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257" y="369313"/>
            <a:ext cx="5486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Oxidation Number ):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947" y="1223795"/>
            <a:ext cx="223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41960" y="1821637"/>
                <a:ext cx="7986045" cy="138499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Na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Na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Na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:r>
                  <a:rPr lang="en-US" sz="2800" dirty="0">
                    <a:cs typeface="NikoshBAN" panose="02000000000000000000" pitchFamily="2" charset="0"/>
                  </a:rPr>
                  <a:t>1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960" y="1821637"/>
                <a:ext cx="7986045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523" t="-3913" b="-108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1960" y="3355877"/>
                <a:ext cx="7986045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:r>
                  <a:rPr lang="en-US" sz="2400" dirty="0">
                    <a:cs typeface="NikoshBAN" panose="02000000000000000000" pitchFamily="2" charset="0"/>
                  </a:rPr>
                  <a:t>1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960" y="3355877"/>
                <a:ext cx="798604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142" t="-3518" b="-1055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79318" y="4658956"/>
            <a:ext cx="10383142" cy="95410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8919" y="5715813"/>
            <a:ext cx="7643939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,ভগ্নাংশ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6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58110" y="459342"/>
            <a:ext cx="7163513" cy="674686"/>
            <a:chOff x="4029340" y="532061"/>
            <a:chExt cx="7163513" cy="674686"/>
          </a:xfrm>
        </p:grpSpPr>
        <p:sp>
          <p:nvSpPr>
            <p:cNvPr id="2" name="Flowchart: Sequential Access Storage 1"/>
            <p:cNvSpPr/>
            <p:nvPr/>
          </p:nvSpPr>
          <p:spPr>
            <a:xfrm>
              <a:off x="4029340" y="532061"/>
              <a:ext cx="6348193" cy="650075"/>
            </a:xfrm>
            <a:prstGeom prst="flowChartMagneticTap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10698" y="621972"/>
              <a:ext cx="67821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জারণ সং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খ্যা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কতিপয়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1017" y="1600709"/>
            <a:ext cx="10036504" cy="915565"/>
            <a:chOff x="791017" y="1698796"/>
            <a:chExt cx="10036504" cy="915565"/>
          </a:xfrm>
        </p:grpSpPr>
        <p:grpSp>
          <p:nvGrpSpPr>
            <p:cNvPr id="14" name="Group 13"/>
            <p:cNvGrpSpPr/>
            <p:nvPr/>
          </p:nvGrpSpPr>
          <p:grpSpPr>
            <a:xfrm>
              <a:off x="791017" y="1698796"/>
              <a:ext cx="10036504" cy="915565"/>
              <a:chOff x="791017" y="1793904"/>
              <a:chExt cx="10036504" cy="9155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580971" y="2050467"/>
                <a:ext cx="8716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(১)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মুক্ত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Donut 8"/>
              <p:cNvSpPr/>
              <p:nvPr/>
            </p:nvSpPr>
            <p:spPr>
              <a:xfrm>
                <a:off x="791017" y="1793904"/>
                <a:ext cx="10036504" cy="915565"/>
              </a:xfrm>
              <a:prstGeom prst="donut">
                <a:avLst>
                  <a:gd name="adj" fmla="val 6690"/>
                </a:avLst>
              </a:prstGeom>
              <a:ln>
                <a:solidFill>
                  <a:srgbClr val="F98BF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Sun 17"/>
            <p:cNvSpPr/>
            <p:nvPr/>
          </p:nvSpPr>
          <p:spPr>
            <a:xfrm>
              <a:off x="1250618" y="1957916"/>
              <a:ext cx="427290" cy="410198"/>
            </a:xfrm>
            <a:prstGeom prst="sun">
              <a:avLst/>
            </a:prstGeom>
            <a:solidFill>
              <a:srgbClr val="34FC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1017" y="2657890"/>
            <a:ext cx="10344152" cy="915565"/>
            <a:chOff x="791017" y="2657890"/>
            <a:chExt cx="10344152" cy="915565"/>
          </a:xfrm>
        </p:grpSpPr>
        <p:grpSp>
          <p:nvGrpSpPr>
            <p:cNvPr id="15" name="Group 14"/>
            <p:cNvGrpSpPr/>
            <p:nvPr/>
          </p:nvGrpSpPr>
          <p:grpSpPr>
            <a:xfrm>
              <a:off x="791017" y="2657890"/>
              <a:ext cx="10344152" cy="915565"/>
              <a:chOff x="791017" y="3140102"/>
              <a:chExt cx="10344152" cy="9155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410054" y="3332719"/>
                <a:ext cx="9725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(২)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Donut 9"/>
              <p:cNvSpPr/>
              <p:nvPr/>
            </p:nvSpPr>
            <p:spPr>
              <a:xfrm>
                <a:off x="791017" y="3140102"/>
                <a:ext cx="10036504" cy="915565"/>
              </a:xfrm>
              <a:prstGeom prst="donut">
                <a:avLst>
                  <a:gd name="adj" fmla="val 6690"/>
                </a:avLst>
              </a:prstGeom>
              <a:ln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Sun 18"/>
            <p:cNvSpPr/>
            <p:nvPr/>
          </p:nvSpPr>
          <p:spPr>
            <a:xfrm>
              <a:off x="1153681" y="2914488"/>
              <a:ext cx="427290" cy="410198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5975" y="3674994"/>
            <a:ext cx="10318513" cy="915565"/>
            <a:chOff x="715975" y="3674994"/>
            <a:chExt cx="10318513" cy="915565"/>
          </a:xfrm>
        </p:grpSpPr>
        <p:grpSp>
          <p:nvGrpSpPr>
            <p:cNvPr id="16" name="Group 15"/>
            <p:cNvGrpSpPr/>
            <p:nvPr/>
          </p:nvGrpSpPr>
          <p:grpSpPr>
            <a:xfrm>
              <a:off x="715975" y="3674994"/>
              <a:ext cx="10318513" cy="915565"/>
              <a:chOff x="791017" y="4088687"/>
              <a:chExt cx="10318513" cy="9155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324595" y="4291765"/>
                <a:ext cx="9784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(৩)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Donut 10"/>
              <p:cNvSpPr/>
              <p:nvPr/>
            </p:nvSpPr>
            <p:spPr>
              <a:xfrm>
                <a:off x="791017" y="4088687"/>
                <a:ext cx="10190329" cy="915565"/>
              </a:xfrm>
              <a:prstGeom prst="donut">
                <a:avLst>
                  <a:gd name="adj" fmla="val 6690"/>
                </a:avLst>
              </a:prstGeom>
              <a:ln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Sun 19"/>
            <p:cNvSpPr/>
            <p:nvPr/>
          </p:nvSpPr>
          <p:spPr>
            <a:xfrm>
              <a:off x="940036" y="3958226"/>
              <a:ext cx="427290" cy="410198"/>
            </a:xfrm>
            <a:prstGeom prst="su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5975" y="4671800"/>
            <a:ext cx="10632840" cy="915565"/>
            <a:chOff x="715975" y="4671800"/>
            <a:chExt cx="10632840" cy="915565"/>
          </a:xfrm>
        </p:grpSpPr>
        <p:grpSp>
          <p:nvGrpSpPr>
            <p:cNvPr id="17" name="Group 16"/>
            <p:cNvGrpSpPr/>
            <p:nvPr/>
          </p:nvGrpSpPr>
          <p:grpSpPr>
            <a:xfrm>
              <a:off x="715975" y="4671800"/>
              <a:ext cx="10632840" cy="915565"/>
              <a:chOff x="715975" y="5039982"/>
              <a:chExt cx="10632840" cy="91556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204957" y="5236155"/>
                <a:ext cx="10143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(৪)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অধাতু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Donut 12"/>
              <p:cNvSpPr/>
              <p:nvPr/>
            </p:nvSpPr>
            <p:spPr>
              <a:xfrm>
                <a:off x="715975" y="5039982"/>
                <a:ext cx="10190329" cy="915565"/>
              </a:xfrm>
              <a:prstGeom prst="donut">
                <a:avLst>
                  <a:gd name="adj" fmla="val 6690"/>
                </a:avLst>
              </a:prstGeom>
              <a:ln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Sun 20"/>
            <p:cNvSpPr/>
            <p:nvPr/>
          </p:nvSpPr>
          <p:spPr>
            <a:xfrm>
              <a:off x="940036" y="4924483"/>
              <a:ext cx="427290" cy="410198"/>
            </a:xfrm>
            <a:prstGeom prst="sun">
              <a:avLst/>
            </a:prstGeom>
            <a:solidFill>
              <a:srgbClr val="E947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1131" y="838215"/>
            <a:ext cx="1821857" cy="1383373"/>
            <a:chOff x="639331" y="760255"/>
            <a:chExt cx="1821857" cy="1383373"/>
          </a:xfrm>
        </p:grpSpPr>
        <p:sp>
          <p:nvSpPr>
            <p:cNvPr id="26" name="TextBox 25"/>
            <p:cNvSpPr txBox="1"/>
            <p:nvPr/>
          </p:nvSpPr>
          <p:spPr>
            <a:xfrm>
              <a:off x="940036" y="1034922"/>
              <a:ext cx="1521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নোটঃ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Circular Arrow 26"/>
            <p:cNvSpPr/>
            <p:nvPr/>
          </p:nvSpPr>
          <p:spPr>
            <a:xfrm>
              <a:off x="639331" y="760255"/>
              <a:ext cx="1541446" cy="138337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3632"/>
              </a:avLst>
            </a:prstGeom>
            <a:solidFill>
              <a:srgbClr val="F739C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84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153866" y="3343178"/>
            <a:ext cx="820396" cy="680997"/>
          </a:xfrm>
          <a:prstGeom prst="ellipse">
            <a:avLst/>
          </a:prstGeom>
          <a:noFill/>
          <a:ln w="19050">
            <a:solidFill>
              <a:srgbClr val="F73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67871" y="286360"/>
                <a:ext cx="4905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S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নির্ণয়ঃ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71" y="286360"/>
                <a:ext cx="490528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4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9480" y="1822786"/>
                <a:ext cx="5494946" cy="15696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মাধানঃ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ধরি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যৌগে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জারণ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সংখ্যা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x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এখন,       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+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1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O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-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2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0" y="1822786"/>
                <a:ext cx="5494946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22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08267" y="4000287"/>
            <a:ext cx="3224016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cs typeface="NikoshBAN" panose="02000000000000000000" pitchFamily="2" charset="0"/>
              </a:rPr>
              <a:t>, 2 + x -8 =0</a:t>
            </a:r>
          </a:p>
          <a:p>
            <a:r>
              <a:rPr lang="en-US" sz="2400" dirty="0" err="1" smtClean="0"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cs typeface="NikoshBAN" panose="02000000000000000000" pitchFamily="2" charset="0"/>
              </a:rPr>
              <a:t>  x -6 =0</a:t>
            </a:r>
          </a:p>
          <a:p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cs typeface="NikoshBAN" panose="02000000000000000000" pitchFamily="2" charset="0"/>
              </a:rPr>
              <a:t>, X=6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6941" y="5407737"/>
                <a:ext cx="4315624" cy="461665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S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6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941" y="5407737"/>
                <a:ext cx="431562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1" t="-11392" b="-2658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7847" y="864367"/>
            <a:ext cx="1094716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নোটঃ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যৌগে কোনো একটি মৌলের জারণ সংখ্যা যৌগের অন্যান্য মৌলের জারণ সংখ্যার উপর নির্ভর করে ।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যৌগে একটি মৌলের জারণ সংখ্যা বের করার জন্য যৌগের অন্যান্য মৌলের জারণ সংখ্যা জানতে হয় ।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88807" y="1822786"/>
            <a:ext cx="5264210" cy="3413119"/>
            <a:chOff x="6469166" y="2546647"/>
            <a:chExt cx="5067656" cy="3413119"/>
          </a:xfrm>
        </p:grpSpPr>
        <p:sp>
          <p:nvSpPr>
            <p:cNvPr id="11" name="Flowchart: Sequential Access Storage 10"/>
            <p:cNvSpPr/>
            <p:nvPr/>
          </p:nvSpPr>
          <p:spPr>
            <a:xfrm flipH="1">
              <a:off x="6469166" y="2546647"/>
              <a:ext cx="5067656" cy="3413119"/>
            </a:xfrm>
            <a:prstGeom prst="flowChartMagneticTap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73368" y="2935092"/>
                  <a:ext cx="4221622" cy="25237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                              নোটঃ ২</a:t>
                  </a:r>
                  <a:endParaRPr lang="en-US" dirty="0"/>
                </a:p>
                <a:p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নিরপেক্ষ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যৌগে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পরমাণু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সমূহের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মোট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জারণ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সংখ্যা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শূন্য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যৌগটি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আধান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নিরপেক্ষ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হওয়ায়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মী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করণের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ডান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পাশে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800" dirty="0" smtClean="0">
                      <a:cs typeface="NikoshBAN" panose="02000000000000000000" pitchFamily="2" charset="0"/>
                    </a:rPr>
                    <a:t>0(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শূন্য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)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হয়েছে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3368" y="2935092"/>
                  <a:ext cx="4221622" cy="25237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921" t="-1691" b="-60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Connector 9"/>
          <p:cNvCxnSpPr/>
          <p:nvPr/>
        </p:nvCxnSpPr>
        <p:spPr>
          <a:xfrm>
            <a:off x="3486686" y="748025"/>
            <a:ext cx="438912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64995" y="3529345"/>
                <a:ext cx="4187439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, (+</a:t>
                </a:r>
                <a:r>
                  <a:rPr lang="en-US" sz="2000" dirty="0">
                    <a:cs typeface="NikoshBAN" panose="02000000000000000000" pitchFamily="2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 + (-</a:t>
                </a:r>
                <a:r>
                  <a:rPr lang="en-US" sz="2000" dirty="0">
                    <a:cs typeface="NikoshBAN" panose="02000000000000000000" pitchFamily="2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cs typeface="NikoshBAN" panose="02000000000000000000" pitchFamily="2" charset="0"/>
                  </a:rPr>
                  <a:t>4 = </a:t>
                </a:r>
                <a:r>
                  <a:rPr lang="bn-BD" sz="2000" dirty="0"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cs typeface="NikoshBAN" panose="02000000000000000000" pitchFamily="2" charset="0"/>
                  </a:rPr>
                  <a:t>0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95" y="3529345"/>
                <a:ext cx="4187439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603" t="-10606" b="-2727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368705" y="3780891"/>
            <a:ext cx="5215557" cy="1168179"/>
            <a:chOff x="4539322" y="3794333"/>
            <a:chExt cx="5963459" cy="1156972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4539322" y="3794333"/>
              <a:ext cx="2049485" cy="11569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558897" y="4136164"/>
              <a:ext cx="3943884" cy="8014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18797" y="3882868"/>
            <a:ext cx="3267889" cy="1860448"/>
            <a:chOff x="218797" y="3882868"/>
            <a:chExt cx="3267889" cy="1860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18797" y="4419877"/>
                  <a:ext cx="1955548" cy="1323439"/>
                </a:xfrm>
                <a:prstGeom prst="rect">
                  <a:avLst/>
                </a:prstGeom>
                <a:solidFill>
                  <a:srgbClr val="00FFFF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বামপক্ষে </a:t>
                  </a:r>
                  <a:r>
                    <a:rPr lang="bn-BD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জারণ সংখ্যা </a:t>
                  </a:r>
                  <a14:m>
                    <m:oMath xmlns:m="http://schemas.openxmlformats.org/officeDocument/2006/math">
                      <m:r>
                        <a:rPr lang="bn-BD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a14:m>
                  <a:r>
                    <a:rPr lang="bn-BD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পরমাণু সংখ্যার সমষ্টি</a:t>
                  </a:r>
                  <a:r>
                    <a:rPr lang="bn-BD" sz="2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797" y="4419877"/>
                  <a:ext cx="1955548" cy="132343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173" t="-3636" r="-5864" b="-863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V="1">
              <a:off x="2158991" y="3882868"/>
              <a:ext cx="1327695" cy="561974"/>
            </a:xfrm>
            <a:prstGeom prst="straightConnector1">
              <a:avLst/>
            </a:prstGeom>
            <a:ln w="57150">
              <a:solidFill>
                <a:srgbClr val="E947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214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build="p" animBg="1"/>
      <p:bldP spid="6" grpId="0"/>
      <p:bldP spid="8" grpId="0" animBg="1"/>
      <p:bldP spid="5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454005" y="2443748"/>
            <a:ext cx="820396" cy="680997"/>
          </a:xfrm>
          <a:prstGeom prst="ellipse">
            <a:avLst/>
          </a:prstGeom>
          <a:noFill/>
          <a:ln w="19050">
            <a:solidFill>
              <a:srgbClr val="F73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04674" y="358923"/>
                <a:ext cx="5101837" cy="5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যৌগমূলকে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74" y="358923"/>
                <a:ext cx="5101837" cy="531171"/>
              </a:xfrm>
              <a:prstGeom prst="rect">
                <a:avLst/>
              </a:prstGeom>
              <a:blipFill rotWithShape="0">
                <a:blip r:embed="rId2"/>
                <a:stretch>
                  <a:fillRect t="-10345" b="-39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5119" y="1421265"/>
                <a:ext cx="5964964" cy="83785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মাধানঃ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ধরি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যৌগে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জারণ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সংখ্যা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x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O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-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2</a:t>
                </a:r>
                <a:endParaRPr lang="en-US" sz="24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9" y="1421265"/>
                <a:ext cx="5964964" cy="837858"/>
              </a:xfrm>
              <a:prstGeom prst="rect">
                <a:avLst/>
              </a:prstGeom>
              <a:blipFill rotWithShape="0">
                <a:blip r:embed="rId3"/>
                <a:stretch>
                  <a:fillRect t="-3546" b="-1418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1151" y="3037123"/>
            <a:ext cx="2700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cs typeface="NikoshBAN" panose="02000000000000000000" pitchFamily="2" charset="0"/>
              </a:rPr>
              <a:t>, x -6 = -2</a:t>
            </a:r>
          </a:p>
          <a:p>
            <a:r>
              <a:rPr lang="en-US" sz="2800" dirty="0" err="1" smtClean="0"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cs typeface="NikoshBAN" panose="02000000000000000000" pitchFamily="2" charset="0"/>
              </a:rPr>
              <a:t>, x = -2 +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r>
              <a:rPr lang="en-US" sz="2800" dirty="0">
                <a:cs typeface="NikoshBAN" panose="02000000000000000000" pitchFamily="2" charset="0"/>
              </a:rPr>
              <a:t>6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endParaRPr lang="en-US" sz="2800" dirty="0" smtClean="0">
              <a:cs typeface="NikoshBAN" panose="02000000000000000000" pitchFamily="2" charset="0"/>
            </a:endParaRPr>
          </a:p>
          <a:p>
            <a:r>
              <a:rPr lang="en-US" sz="2800" dirty="0" err="1" smtClean="0"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cs typeface="NikoshBAN" panose="02000000000000000000" pitchFamily="2" charset="0"/>
              </a:rPr>
              <a:t> ,X =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r>
              <a:rPr lang="en-US" sz="2800" dirty="0">
                <a:cs typeface="NikoshBAN" panose="02000000000000000000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013" y="4974514"/>
                <a:ext cx="4782083" cy="46852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যৌগমূলকে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:r>
                  <a:rPr lang="en-US" sz="2400" dirty="0">
                    <a:cs typeface="NikoshBAN" panose="02000000000000000000" pitchFamily="2" charset="0"/>
                  </a:rPr>
                  <a:t> 4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3" y="4974514"/>
                <a:ext cx="4782083" cy="468526"/>
              </a:xfrm>
              <a:prstGeom prst="rect">
                <a:avLst/>
              </a:prstGeom>
              <a:blipFill rotWithShape="0">
                <a:blip r:embed="rId4"/>
                <a:stretch>
                  <a:fillRect l="-254" t="-10000" b="-32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owchart: Sequential Access Storage 9"/>
              <p:cNvSpPr/>
              <p:nvPr/>
            </p:nvSpPr>
            <p:spPr>
              <a:xfrm flipH="1">
                <a:off x="5595145" y="2360083"/>
                <a:ext cx="6335945" cy="3177056"/>
              </a:xfrm>
              <a:prstGeom prst="flowChartMagneticTape">
                <a:avLst/>
              </a:prstGeom>
              <a:solidFill>
                <a:srgbClr val="F98BF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400" dirty="0" smtClean="0">
                    <a:solidFill>
                      <a:schemeClr val="tx1"/>
                    </a:solidFill>
                  </a:rPr>
                  <a:t>           নোটঃ ৩</a:t>
                </a:r>
                <a:endParaRPr lang="bn-BD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যৌগমূলকের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-2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হওয়ায়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ডান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:r>
                  <a:rPr lang="en-US" sz="24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2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Flowchart: Sequential Access Storag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95145" y="2360083"/>
                <a:ext cx="6335945" cy="3177056"/>
              </a:xfrm>
              <a:prstGeom prst="flowChartMagneticTap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267913" y="890094"/>
            <a:ext cx="438912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1761" y="2574572"/>
                <a:ext cx="45890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, x + (-</a:t>
                </a:r>
                <a:r>
                  <a:rPr lang="en-US" sz="2400" dirty="0">
                    <a:cs typeface="NikoshBAN" panose="02000000000000000000" pitchFamily="2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cs typeface="NikoshBAN" panose="02000000000000000000" pitchFamily="2" charset="0"/>
                  </a:rPr>
                  <a:t>3 = </a:t>
                </a:r>
                <a:r>
                  <a:rPr lang="en-US" sz="24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-2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61" y="2574572"/>
                <a:ext cx="458909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992"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3800745" y="2840134"/>
            <a:ext cx="3134209" cy="13154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83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5" grpId="0"/>
      <p:bldP spid="6" grpId="0" animBg="1"/>
      <p:bldP spid="10" grpId="0" animBg="1"/>
      <p:bldP spid="10" grpId="1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884</Words>
  <Application>Microsoft Office PowerPoint</Application>
  <PresentationFormat>Widescreen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MASUM BILLAH</dc:creator>
  <cp:lastModifiedBy>MD. MASUM BILLAH</cp:lastModifiedBy>
  <cp:revision>165</cp:revision>
  <dcterms:created xsi:type="dcterms:W3CDTF">2021-07-10T04:40:45Z</dcterms:created>
  <dcterms:modified xsi:type="dcterms:W3CDTF">2021-07-14T00:59:07Z</dcterms:modified>
</cp:coreProperties>
</file>