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8"/>
  </p:notes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4" r:id="rId9"/>
    <p:sldId id="261" r:id="rId10"/>
    <p:sldId id="265" r:id="rId11"/>
    <p:sldId id="266" r:id="rId12"/>
    <p:sldId id="267" r:id="rId13"/>
    <p:sldId id="270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4" autoAdjust="0"/>
    <p:restoredTop sz="94660"/>
  </p:normalViewPr>
  <p:slideViewPr>
    <p:cSldViewPr>
      <p:cViewPr varScale="1">
        <p:scale>
          <a:sx n="87" d="100"/>
          <a:sy n="87" d="100"/>
        </p:scale>
        <p:origin x="-90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205AB-A9FC-44DE-83C9-0662C18F2533}" type="datetimeFigureOut">
              <a:rPr lang="en-US" smtClean="0"/>
              <a:t>14-Jul-21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46572-0171-44E1-84AA-09F3167D4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15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১।</a:t>
            </a:r>
            <a:r>
              <a:rPr lang="en-US" b="1" baseline="0" dirty="0" smtClean="0"/>
              <a:t> ১ম </a:t>
            </a:r>
            <a:r>
              <a:rPr lang="en-US" b="1" baseline="0" dirty="0" err="1" smtClean="0"/>
              <a:t>চিত্রটাকে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আমরা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কিভাবে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পড়তে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পারি</a:t>
            </a:r>
            <a:r>
              <a:rPr lang="en-US" b="1" baseline="0" dirty="0" smtClean="0"/>
              <a:t>?---</a:t>
            </a:r>
            <a:r>
              <a:rPr lang="en-US" sz="1200" b="1" dirty="0" smtClean="0">
                <a:solidFill>
                  <a:prstClr val="black"/>
                </a:solidFill>
              </a:rPr>
              <a:t>A Square</a:t>
            </a:r>
          </a:p>
          <a:p>
            <a:r>
              <a:rPr lang="en-US" b="1" baseline="0" dirty="0" smtClean="0"/>
              <a:t>২। Square </a:t>
            </a:r>
            <a:r>
              <a:rPr lang="en-US" b="1" baseline="0" dirty="0" err="1" smtClean="0"/>
              <a:t>এর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বাংলা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অর্থ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কী</a:t>
            </a:r>
            <a:r>
              <a:rPr lang="en-US" b="1" baseline="0" dirty="0" smtClean="0"/>
              <a:t>?----</a:t>
            </a:r>
            <a:r>
              <a:rPr lang="en-US" b="1" baseline="0" dirty="0" err="1" smtClean="0"/>
              <a:t>বর্গ</a:t>
            </a:r>
            <a:endParaRPr lang="en-US" b="1" baseline="0" dirty="0" smtClean="0"/>
          </a:p>
          <a:p>
            <a:pPr lvl="0"/>
            <a:r>
              <a:rPr lang="en-US" b="1" dirty="0" smtClean="0"/>
              <a:t>৩। ২য় </a:t>
            </a:r>
            <a:r>
              <a:rPr lang="en-US" b="1" dirty="0" err="1" smtClean="0"/>
              <a:t>চিত্রটাকে</a:t>
            </a:r>
            <a:r>
              <a:rPr lang="en-US" b="1" dirty="0" smtClean="0"/>
              <a:t> </a:t>
            </a:r>
            <a:r>
              <a:rPr lang="en-US" b="1" dirty="0" err="1" smtClean="0"/>
              <a:t>আমরা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কিভাবে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পড়তে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পারি</a:t>
            </a:r>
            <a:r>
              <a:rPr lang="en-US" b="1" baseline="0" dirty="0" smtClean="0"/>
              <a:t>?--</a:t>
            </a:r>
            <a:r>
              <a:rPr lang="en-US" sz="1200" b="1" dirty="0" smtClean="0">
                <a:solidFill>
                  <a:prstClr val="black"/>
                </a:solidFill>
              </a:rPr>
              <a:t>Root Over A</a:t>
            </a:r>
          </a:p>
          <a:p>
            <a:pPr lvl="0"/>
            <a:r>
              <a:rPr lang="en-US" sz="1200" b="1" dirty="0" smtClean="0">
                <a:solidFill>
                  <a:prstClr val="black"/>
                </a:solidFill>
              </a:rPr>
              <a:t>৪। Root </a:t>
            </a:r>
            <a:r>
              <a:rPr lang="en-US" sz="1200" b="1" dirty="0" err="1" smtClean="0">
                <a:solidFill>
                  <a:prstClr val="black"/>
                </a:solidFill>
              </a:rPr>
              <a:t>Overএর</a:t>
            </a:r>
            <a:r>
              <a:rPr lang="en-US" sz="1200" b="1" baseline="0" dirty="0" smtClean="0">
                <a:solidFill>
                  <a:prstClr val="black"/>
                </a:solidFill>
              </a:rPr>
              <a:t> </a:t>
            </a:r>
            <a:r>
              <a:rPr lang="en-US" sz="1200" b="1" baseline="0" dirty="0" err="1" smtClean="0">
                <a:solidFill>
                  <a:prstClr val="black"/>
                </a:solidFill>
              </a:rPr>
              <a:t>বাংলা</a:t>
            </a:r>
            <a:r>
              <a:rPr lang="en-US" sz="1200" b="1" baseline="0" dirty="0" smtClean="0">
                <a:solidFill>
                  <a:prstClr val="black"/>
                </a:solidFill>
              </a:rPr>
              <a:t> </a:t>
            </a:r>
            <a:r>
              <a:rPr lang="en-US" sz="1200" b="1" baseline="0" dirty="0" err="1" smtClean="0">
                <a:solidFill>
                  <a:prstClr val="black"/>
                </a:solidFill>
              </a:rPr>
              <a:t>অর্থ</a:t>
            </a:r>
            <a:r>
              <a:rPr lang="en-US" sz="1200" b="1" baseline="0" dirty="0" smtClean="0">
                <a:solidFill>
                  <a:prstClr val="black"/>
                </a:solidFill>
              </a:rPr>
              <a:t> </a:t>
            </a:r>
            <a:r>
              <a:rPr lang="en-US" sz="1200" b="1" baseline="0" dirty="0" err="1" smtClean="0">
                <a:solidFill>
                  <a:prstClr val="black"/>
                </a:solidFill>
              </a:rPr>
              <a:t>কী</a:t>
            </a:r>
            <a:r>
              <a:rPr lang="en-US" sz="1200" b="1" baseline="0" dirty="0" smtClean="0">
                <a:solidFill>
                  <a:prstClr val="black"/>
                </a:solidFill>
              </a:rPr>
              <a:t>?---</a:t>
            </a:r>
            <a:r>
              <a:rPr lang="en-US" sz="1200" b="1" baseline="0" dirty="0" err="1" smtClean="0">
                <a:solidFill>
                  <a:prstClr val="black"/>
                </a:solidFill>
              </a:rPr>
              <a:t>বর্গমূল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6572-0171-44E1-84AA-09F3167D42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04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১।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6572-0171-44E1-84AA-09F3167D42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07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6572-0171-44E1-84AA-09F3167D42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07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প্রয়োজনে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শিক্ষার্থীদের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সমাধান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দেখানো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হবে</a:t>
            </a:r>
            <a:r>
              <a:rPr lang="en-US" baseline="0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6572-0171-44E1-84AA-09F3167D42B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8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6572-0171-44E1-84AA-09F3167D42B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40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প্রয়োজনে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শিক্ষার্থীদের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সমাধান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দেখানো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হবে</a:t>
            </a:r>
            <a:r>
              <a:rPr lang="en-US" baseline="0" dirty="0" smtClean="0"/>
              <a:t>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6572-0171-44E1-84AA-09F3167D42B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72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১। </a:t>
            </a:r>
            <a:r>
              <a:rPr lang="en-US" dirty="0" err="1" smtClean="0"/>
              <a:t>গুণ</a:t>
            </a:r>
            <a:r>
              <a:rPr lang="en-US" dirty="0" smtClean="0"/>
              <a:t> </a:t>
            </a:r>
            <a:r>
              <a:rPr lang="en-US" dirty="0" err="1" smtClean="0"/>
              <a:t>করলে</a:t>
            </a:r>
            <a:r>
              <a:rPr lang="en-US" dirty="0" smtClean="0"/>
              <a:t> ও </a:t>
            </a:r>
            <a:r>
              <a:rPr lang="en-US" dirty="0" err="1" smtClean="0"/>
              <a:t>ভাগ</a:t>
            </a:r>
            <a:r>
              <a:rPr lang="en-US" dirty="0" smtClean="0"/>
              <a:t> </a:t>
            </a:r>
            <a:r>
              <a:rPr lang="en-US" dirty="0" err="1" smtClean="0"/>
              <a:t>করলে</a:t>
            </a:r>
            <a:r>
              <a:rPr lang="en-US" dirty="0" smtClean="0"/>
              <a:t> </a:t>
            </a:r>
            <a:r>
              <a:rPr lang="en-US" dirty="0" err="1" smtClean="0"/>
              <a:t>মৌলিক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গুণনিয়ক</a:t>
            </a:r>
            <a:r>
              <a:rPr lang="en-US" baseline="0" dirty="0" smtClean="0"/>
              <a:t>/</a:t>
            </a:r>
            <a:r>
              <a:rPr lang="en-US" baseline="0" dirty="0" err="1" smtClean="0"/>
              <a:t>উৎপাদকের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সাহায্যে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বর্গমূল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নির্ণয়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হয়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শিক্ষক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এটা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বুঝিয়ে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দিবেন</a:t>
            </a:r>
            <a:r>
              <a:rPr lang="en-US" baseline="0" dirty="0" smtClean="0"/>
              <a:t>।</a:t>
            </a:r>
          </a:p>
          <a:p>
            <a:r>
              <a:rPr lang="en-US" baseline="0" dirty="0" smtClean="0"/>
              <a:t>২। </a:t>
            </a:r>
            <a:r>
              <a:rPr lang="en-US" baseline="0" dirty="0" err="1" smtClean="0"/>
              <a:t>একাধিক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উৎপাদক</a:t>
            </a:r>
            <a:r>
              <a:rPr lang="en-US" baseline="0" dirty="0" smtClean="0"/>
              <a:t>/</a:t>
            </a:r>
            <a:r>
              <a:rPr lang="en-US" baseline="0" dirty="0" err="1" smtClean="0"/>
              <a:t>গুণনিয়ক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জোড়াবিহীন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থাকলে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এগুলোর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গুণফল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নির্ণেয়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ক্ষুদ্রতম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সংখ্যা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হবে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এটাও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বুঝিয়ে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দিবেন</a:t>
            </a:r>
            <a:r>
              <a:rPr lang="en-US" baseline="0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6572-0171-44E1-84AA-09F3167D42B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62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6572-0171-44E1-84AA-09F3167D42B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86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14-Jul-21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14-Jul-21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14-Jul-21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14-Jul-21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766" y="1447800"/>
            <a:ext cx="4156834" cy="2781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685800" y="4953000"/>
            <a:ext cx="7772400" cy="85408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ln w="12700">
                  <a:solidFill>
                    <a:srgbClr val="C00000"/>
                  </a:solidFill>
                </a:ln>
                <a:solidFill>
                  <a:srgbClr val="FFFF00"/>
                </a:solidFill>
              </a:rPr>
              <a:t>আজকের</a:t>
            </a:r>
            <a:r>
              <a:rPr lang="en-US" sz="3600" b="1" dirty="0" smtClean="0">
                <a:ln w="12700">
                  <a:solidFill>
                    <a:srgbClr val="C00000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ln w="12700">
                  <a:solidFill>
                    <a:srgbClr val="C00000"/>
                  </a:solidFill>
                </a:ln>
                <a:solidFill>
                  <a:srgbClr val="FFFF00"/>
                </a:solidFill>
              </a:rPr>
              <a:t>শ্রেণিকার্যক্রমে</a:t>
            </a:r>
            <a:r>
              <a:rPr lang="en-US" sz="3600" b="1" dirty="0" smtClean="0">
                <a:ln w="12700">
                  <a:solidFill>
                    <a:srgbClr val="C00000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ln w="12700">
                  <a:solidFill>
                    <a:srgbClr val="C00000"/>
                  </a:solidFill>
                </a:ln>
                <a:solidFill>
                  <a:srgbClr val="FFFF00"/>
                </a:solidFill>
              </a:rPr>
              <a:t>সবাইকে</a:t>
            </a:r>
            <a:r>
              <a:rPr lang="en-US" sz="3600" b="1" dirty="0" smtClean="0">
                <a:ln w="12700">
                  <a:solidFill>
                    <a:srgbClr val="C00000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ln w="12700">
                  <a:solidFill>
                    <a:srgbClr val="C00000"/>
                  </a:solidFill>
                </a:ln>
                <a:solidFill>
                  <a:srgbClr val="FFFF00"/>
                </a:solidFill>
              </a:rPr>
              <a:t>স্বাগতম</a:t>
            </a:r>
            <a:endParaRPr lang="en-US" sz="3600" b="1" dirty="0">
              <a:ln w="12700">
                <a:solidFill>
                  <a:srgbClr val="C000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6400" y="658212"/>
            <a:ext cx="2743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বিসমিল্লাহির</a:t>
            </a:r>
            <a:r>
              <a:rPr lang="en-US" dirty="0" smtClean="0"/>
              <a:t> </a:t>
            </a:r>
            <a:r>
              <a:rPr lang="en-US" dirty="0" err="1" smtClean="0"/>
              <a:t>রাহমানির</a:t>
            </a:r>
            <a:r>
              <a:rPr lang="en-US" dirty="0" smtClean="0"/>
              <a:t> </a:t>
            </a:r>
            <a:r>
              <a:rPr lang="en-US" dirty="0" err="1" smtClean="0"/>
              <a:t>রাহীম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55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3048000" y="0"/>
            <a:ext cx="2743200" cy="990600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জোড়ায়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কাজ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1713322" y="1600200"/>
            <a:ext cx="1410878" cy="2677656"/>
            <a:chOff x="1219201" y="1607328"/>
            <a:chExt cx="1410878" cy="2744300"/>
          </a:xfrm>
        </p:grpSpPr>
        <p:sp>
          <p:nvSpPr>
            <p:cNvPr id="39" name="TextBox 38"/>
            <p:cNvSpPr txBox="1"/>
            <p:nvPr/>
          </p:nvSpPr>
          <p:spPr>
            <a:xfrm>
              <a:off x="1219201" y="1607328"/>
              <a:ext cx="1410878" cy="2744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২ </a:t>
              </a: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৬৪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২ ৩২</a:t>
              </a:r>
              <a:endParaRPr lang="en-US" sz="2800" b="1" kern="0" dirty="0">
                <a:solidFill>
                  <a:sysClr val="windowText" lastClr="000000"/>
                </a:solidFill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২ </a:t>
              </a:r>
              <a:r>
                <a:rPr lang="en-US" sz="2800" b="1" kern="0" dirty="0" smtClean="0">
                  <a:solidFill>
                    <a:sysClr val="windowText" lastClr="000000"/>
                  </a:solidFill>
                </a:rPr>
                <a:t>১৬</a:t>
              </a:r>
              <a:endParaRPr lang="en-US" sz="2800" b="1" kern="0" dirty="0">
                <a:solidFill>
                  <a:sysClr val="windowText" lastClr="000000"/>
                </a:solidFill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 ২ </a:t>
              </a:r>
              <a:r>
                <a:rPr lang="en-US" sz="2800" b="1" kern="0" dirty="0" smtClean="0">
                  <a:solidFill>
                    <a:sysClr val="windowText" lastClr="000000"/>
                  </a:solidFill>
                </a:rPr>
                <a:t>৮</a:t>
              </a:r>
              <a:endParaRPr lang="en-US" sz="2800" b="1" kern="0" dirty="0">
                <a:solidFill>
                  <a:sysClr val="windowText" lastClr="000000"/>
                </a:solidFill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b="1" kern="0" dirty="0" smtClean="0">
                  <a:solidFill>
                    <a:sysClr val="windowText" lastClr="000000"/>
                  </a:solidFill>
                </a:rPr>
                <a:t>   ২ ৪</a:t>
              </a: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   </a:t>
              </a:r>
              <a:r>
                <a:rPr kumimoji="0" lang="en-US" sz="2800" b="1" i="0" u="none" strike="noStrike" kern="0" cap="none" spc="0" normalizeH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  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b="1" kern="0" dirty="0">
                  <a:solidFill>
                    <a:sysClr val="windowText" lastClr="000000"/>
                  </a:solidFill>
                </a:rPr>
                <a:t> </a:t>
              </a:r>
              <a:r>
                <a:rPr lang="en-US" sz="2800" b="1" kern="0" dirty="0" smtClean="0">
                  <a:solidFill>
                    <a:sysClr val="windowText" lastClr="000000"/>
                  </a:solidFill>
                </a:rPr>
                <a:t>     </a:t>
              </a:r>
              <a:r>
                <a:rPr lang="en-US" sz="2800" b="1" kern="0" dirty="0" smtClean="0">
                  <a:solidFill>
                    <a:sysClr val="windowText" lastClr="000000"/>
                  </a:solidFill>
                </a:rPr>
                <a:t> </a:t>
              </a: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২</a:t>
              </a: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 flipH="1">
              <a:off x="1533428" y="1828800"/>
              <a:ext cx="1" cy="381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1524000" y="2092241"/>
              <a:ext cx="838200" cy="55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557778" y="2482724"/>
              <a:ext cx="80442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533429" y="2209800"/>
              <a:ext cx="0" cy="40928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524000" y="3013066"/>
              <a:ext cx="8382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533427" y="2610438"/>
              <a:ext cx="0" cy="40928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1695254" y="3447854"/>
              <a:ext cx="66694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704681" y="3048784"/>
              <a:ext cx="0" cy="40928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1809946" y="3883843"/>
              <a:ext cx="552254" cy="235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809946" y="3458065"/>
              <a:ext cx="9427" cy="42577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6437722" y="2133600"/>
            <a:ext cx="1410878" cy="1815882"/>
            <a:chOff x="1219201" y="1752600"/>
            <a:chExt cx="1410878" cy="1815882"/>
          </a:xfrm>
        </p:grpSpPr>
        <p:sp>
          <p:nvSpPr>
            <p:cNvPr id="80" name="TextBox 79"/>
            <p:cNvSpPr txBox="1"/>
            <p:nvPr/>
          </p:nvSpPr>
          <p:spPr>
            <a:xfrm>
              <a:off x="1219201" y="1752600"/>
              <a:ext cx="141087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২ </a:t>
              </a: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১০০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২   ৫০</a:t>
              </a:r>
              <a:endParaRPr lang="en-US" sz="2800" b="1" kern="0" noProof="0" dirty="0">
                <a:solidFill>
                  <a:sysClr val="windowText" lastClr="000000"/>
                </a:solidFill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৫  </a:t>
              </a:r>
              <a:r>
                <a:rPr lang="en-US" sz="2800" b="1" kern="0" dirty="0" smtClean="0">
                  <a:solidFill>
                    <a:sysClr val="windowText" lastClr="000000"/>
                  </a:solidFill>
                </a:rPr>
                <a:t>২৫</a:t>
              </a:r>
              <a:endParaRPr lang="en-US" sz="2800" b="1" kern="0" dirty="0">
                <a:solidFill>
                  <a:sysClr val="windowText" lastClr="000000"/>
                </a:solidFill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       </a:t>
              </a:r>
              <a:r>
                <a:rPr lang="en-US" sz="2800" b="1" kern="0" noProof="0" dirty="0" smtClean="0">
                  <a:solidFill>
                    <a:sysClr val="windowText" lastClr="000000"/>
                  </a:solidFill>
                </a:rPr>
                <a:t>৫</a:t>
              </a:r>
              <a:endParaRPr lang="en-US" sz="2800" b="1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flipH="1">
              <a:off x="1533428" y="1828800"/>
              <a:ext cx="1" cy="381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1524000" y="2209800"/>
              <a:ext cx="838200" cy="55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721749" y="2609463"/>
              <a:ext cx="80442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715679" y="2209800"/>
              <a:ext cx="0" cy="40928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1715679" y="3010865"/>
              <a:ext cx="8382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1715679" y="2610438"/>
              <a:ext cx="0" cy="40928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Flowchart: Data 9"/>
          <p:cNvSpPr/>
          <p:nvPr/>
        </p:nvSpPr>
        <p:spPr>
          <a:xfrm>
            <a:off x="4419600" y="1295400"/>
            <a:ext cx="181841" cy="5195455"/>
          </a:xfrm>
          <a:prstGeom prst="flowChartInputOutp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28600" y="762000"/>
            <a:ext cx="2674071" cy="69679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b="1" dirty="0">
              <a:solidFill>
                <a:srgbClr val="7030A0"/>
              </a:solidFill>
            </a:endParaRPr>
          </a:p>
          <a:p>
            <a:pPr lvl="0" algn="ctr"/>
            <a:r>
              <a:rPr lang="en-US" b="1" dirty="0" err="1">
                <a:solidFill>
                  <a:srgbClr val="7030A0"/>
                </a:solidFill>
              </a:rPr>
              <a:t>উৎপাদকের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সাহায্যে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endParaRPr lang="en-US" b="1" dirty="0" smtClean="0">
              <a:solidFill>
                <a:srgbClr val="7030A0"/>
              </a:solidFill>
            </a:endParaRPr>
          </a:p>
          <a:p>
            <a:pPr lvl="0" algn="ctr"/>
            <a:r>
              <a:rPr lang="en-US" b="1" dirty="0" smtClean="0">
                <a:solidFill>
                  <a:srgbClr val="7030A0"/>
                </a:solidFill>
              </a:rPr>
              <a:t>৬৪-এর </a:t>
            </a:r>
            <a:r>
              <a:rPr lang="en-US" b="1" dirty="0" err="1" smtClean="0">
                <a:solidFill>
                  <a:srgbClr val="7030A0"/>
                </a:solidFill>
              </a:rPr>
              <a:t>বর্গমূল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নির্ণয়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কর</a:t>
            </a:r>
            <a:r>
              <a:rPr lang="en-US" b="1" dirty="0" smtClean="0">
                <a:solidFill>
                  <a:srgbClr val="7030A0"/>
                </a:solidFill>
              </a:rPr>
              <a:t>:</a:t>
            </a:r>
          </a:p>
          <a:p>
            <a:pPr lvl="0"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638800" y="1208202"/>
            <a:ext cx="2907384" cy="69679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b="1" dirty="0">
              <a:solidFill>
                <a:prstClr val="white"/>
              </a:solidFill>
            </a:endParaRPr>
          </a:p>
          <a:p>
            <a:pPr lvl="0" algn="ctr"/>
            <a:r>
              <a:rPr lang="en-US" b="1" dirty="0" err="1">
                <a:solidFill>
                  <a:prstClr val="white"/>
                </a:solidFill>
              </a:rPr>
              <a:t>উৎপাদকের</a:t>
            </a:r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 err="1">
                <a:solidFill>
                  <a:prstClr val="white"/>
                </a:solidFill>
              </a:rPr>
              <a:t>সাহায্যে</a:t>
            </a:r>
            <a:r>
              <a:rPr lang="en-US" b="1" dirty="0">
                <a:solidFill>
                  <a:prstClr val="white"/>
                </a:solidFill>
              </a:rPr>
              <a:t> </a:t>
            </a:r>
            <a:endParaRPr lang="en-US" b="1" dirty="0" smtClean="0">
              <a:solidFill>
                <a:prstClr val="white"/>
              </a:solidFill>
            </a:endParaRPr>
          </a:p>
          <a:p>
            <a:pPr lvl="0" algn="ctr"/>
            <a:r>
              <a:rPr lang="en-US" b="1" dirty="0" smtClean="0">
                <a:solidFill>
                  <a:prstClr val="white"/>
                </a:solidFill>
              </a:rPr>
              <a:t>১০০-এর </a:t>
            </a:r>
            <a:r>
              <a:rPr lang="en-US" b="1" dirty="0" err="1" smtClean="0">
                <a:solidFill>
                  <a:prstClr val="white"/>
                </a:solidFill>
              </a:rPr>
              <a:t>বর্গমূল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নির্ণয়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কর</a:t>
            </a:r>
            <a:r>
              <a:rPr lang="en-US" b="1" dirty="0" smtClean="0">
                <a:solidFill>
                  <a:prstClr val="white"/>
                </a:solidFill>
              </a:rPr>
              <a:t>:</a:t>
            </a:r>
          </a:p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200" y="4191000"/>
            <a:ext cx="4211782" cy="86657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৬৪-এর </a:t>
            </a:r>
            <a:r>
              <a:rPr lang="en-US" sz="2400" dirty="0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†</a:t>
            </a:r>
            <a:r>
              <a:rPr lang="en-US" sz="2400" dirty="0" err="1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gŠwjK</a:t>
            </a:r>
            <a:r>
              <a:rPr lang="en-US" sz="2400" dirty="0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গুণনিয়কগুলো</a:t>
            </a:r>
            <a:r>
              <a:rPr lang="en-US" sz="2400" dirty="0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হলো</a:t>
            </a:r>
            <a:r>
              <a:rPr lang="en-US" sz="2400" dirty="0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-</a:t>
            </a:r>
          </a:p>
          <a:p>
            <a:pPr lvl="0"/>
            <a:r>
              <a:rPr lang="en-US" sz="2400" dirty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     = </a:t>
            </a:r>
            <a:r>
              <a:rPr lang="en-US" sz="2400" dirty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2 × 2 × 2 × </a:t>
            </a:r>
            <a:r>
              <a:rPr lang="en-US" sz="2400" dirty="0" smtClean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2</a:t>
            </a:r>
            <a:r>
              <a:rPr lang="en-US" dirty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× 2 × 2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642260" y="4983687"/>
            <a:ext cx="3701140" cy="4265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dirty="0">
                <a:solidFill>
                  <a:srgbClr val="C0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= (2 × 2) × (2 × 2</a:t>
            </a:r>
            <a:r>
              <a:rPr lang="en-US" sz="2400" dirty="0" smtClean="0">
                <a:solidFill>
                  <a:srgbClr val="C0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)</a:t>
            </a:r>
            <a:r>
              <a:rPr lang="en-US" sz="2400" dirty="0">
                <a:solidFill>
                  <a:srgbClr val="C0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× (2 × 2)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604652" y="5364687"/>
            <a:ext cx="1757548" cy="4265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dirty="0">
                <a:solidFill>
                  <a:srgbClr val="7030A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= 2 × </a:t>
            </a:r>
            <a:r>
              <a:rPr lang="en-US" sz="2400" dirty="0" smtClean="0">
                <a:solidFill>
                  <a:srgbClr val="7030A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2</a:t>
            </a:r>
            <a:r>
              <a:rPr lang="en-US" sz="2400" dirty="0">
                <a:solidFill>
                  <a:srgbClr val="7030A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× 2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620486" y="5821887"/>
            <a:ext cx="903514" cy="4265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dirty="0">
                <a:solidFill>
                  <a:srgbClr val="00B05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= </a:t>
            </a:r>
            <a:r>
              <a:rPr lang="en-US" sz="2400" dirty="0" smtClean="0">
                <a:solidFill>
                  <a:srgbClr val="00B05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৮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/>
              <p:cNvSpPr/>
              <p:nvPr/>
            </p:nvSpPr>
            <p:spPr>
              <a:xfrm>
                <a:off x="76199" y="6248400"/>
                <a:ext cx="3526971" cy="42651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en-US" sz="2400" dirty="0" smtClean="0">
                    <a:latin typeface="Kalpurush ANSI" panose="02000000000000000000" pitchFamily="2" charset="0"/>
                    <a:cs typeface="Mongolian Baiti" panose="03000500000000000000" pitchFamily="66" charset="0"/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  <a:latin typeface="Kalpurush ANSI" panose="02000000000000000000" pitchFamily="2" charset="0"/>
                    <a:cs typeface="Mongolian Baiti" panose="03000500000000000000" pitchFamily="66" charset="0"/>
                  </a:rPr>
                  <a:t>∴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Kalpurush ANSI" panose="02000000000000000000" pitchFamily="2" charset="0"/>
                    <a:cs typeface="Mongolian Baiti" panose="03000500000000000000" pitchFamily="66" charset="0"/>
                  </a:rPr>
                  <a:t>৬৪-Gi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Kalpurush ANSI" panose="02000000000000000000" pitchFamily="2" charset="0"/>
                    <a:cs typeface="Mongolian Baiti" panose="03000500000000000000" pitchFamily="66" charset="0"/>
                  </a:rPr>
                  <a:t>eM©g~j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Kalpurush ANSI" panose="02000000000000000000" pitchFamily="2" charset="0"/>
                    <a:cs typeface="Mongolian Baiti" panose="03000500000000000000" pitchFamily="66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৬৪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Kalpurush ANSI" panose="02000000000000000000" pitchFamily="2" charset="0"/>
                    <a:cs typeface="Mongolian Baiti" panose="03000500000000000000" pitchFamily="66" charset="0"/>
                  </a:rPr>
                  <a:t> =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Kalpurush ANSI" panose="02000000000000000000" pitchFamily="2" charset="0"/>
                    <a:cs typeface="Mongolian Baiti" panose="03000500000000000000" pitchFamily="66" charset="0"/>
                  </a:rPr>
                  <a:t>৮</a:t>
                </a:r>
                <a:endParaRPr lang="en-US" dirty="0"/>
              </a:p>
            </p:txBody>
          </p:sp>
        </mc:Choice>
        <mc:Fallback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" y="6248400"/>
                <a:ext cx="3526971" cy="426513"/>
              </a:xfrm>
              <a:prstGeom prst="rect">
                <a:avLst/>
              </a:prstGeom>
              <a:blipFill rotWithShape="1">
                <a:blip r:embed="rId3"/>
                <a:stretch>
                  <a:fillRect l="-173" t="-18571" r="-2418" b="-428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4855029" y="3962400"/>
            <a:ext cx="3984171" cy="81642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১০০-এর </a:t>
            </a:r>
            <a:r>
              <a:rPr lang="en-US" sz="2400" dirty="0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†</a:t>
            </a:r>
            <a:r>
              <a:rPr lang="en-US" sz="2400" dirty="0" err="1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gŠwjK</a:t>
            </a:r>
            <a:r>
              <a:rPr lang="en-US" sz="2400" dirty="0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গুণনিয়কগুলো</a:t>
            </a:r>
            <a:r>
              <a:rPr lang="en-US" sz="2400" dirty="0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 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      </a:t>
            </a:r>
            <a:r>
              <a:rPr lang="en-US" sz="2400" dirty="0" err="1" smtClean="0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হলো</a:t>
            </a:r>
            <a:r>
              <a:rPr lang="en-US" sz="2400" dirty="0" smtClean="0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-</a:t>
            </a:r>
            <a:r>
              <a:rPr lang="en-US" sz="2400" dirty="0" smtClean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= </a:t>
            </a:r>
            <a:r>
              <a:rPr lang="en-US" sz="2400" dirty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2 × 2 × </a:t>
            </a:r>
            <a:r>
              <a:rPr lang="en-US" sz="2400" dirty="0" smtClean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৫× ৫</a:t>
            </a:r>
            <a:endParaRPr lang="en-US" sz="2400" dirty="0"/>
          </a:p>
        </p:txBody>
      </p:sp>
      <p:sp>
        <p:nvSpPr>
          <p:cNvPr id="35" name="Rectangle 34"/>
          <p:cNvSpPr/>
          <p:nvPr/>
        </p:nvSpPr>
        <p:spPr>
          <a:xfrm>
            <a:off x="6172200" y="4755087"/>
            <a:ext cx="2514600" cy="4265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dirty="0">
                <a:solidFill>
                  <a:srgbClr val="C0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= (2 × 2) × </a:t>
            </a:r>
            <a:r>
              <a:rPr lang="en-US" sz="2400" dirty="0" smtClean="0">
                <a:solidFill>
                  <a:srgbClr val="C0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(৫× ৫)</a:t>
            </a:r>
            <a:endParaRPr lang="en-US" sz="2400" dirty="0"/>
          </a:p>
        </p:txBody>
      </p:sp>
      <p:sp>
        <p:nvSpPr>
          <p:cNvPr id="36" name="Rectangle 35"/>
          <p:cNvSpPr/>
          <p:nvPr/>
        </p:nvSpPr>
        <p:spPr>
          <a:xfrm>
            <a:off x="6167252" y="5181600"/>
            <a:ext cx="1757548" cy="4265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dirty="0">
                <a:solidFill>
                  <a:srgbClr val="7030A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= 2 × </a:t>
            </a:r>
            <a:r>
              <a:rPr lang="en-US" sz="2400" dirty="0" smtClean="0">
                <a:solidFill>
                  <a:srgbClr val="7030A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৫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6183086" y="5593287"/>
            <a:ext cx="903514" cy="4265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dirty="0">
                <a:solidFill>
                  <a:srgbClr val="00B05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= </a:t>
            </a:r>
            <a:r>
              <a:rPr lang="en-US" sz="2400" dirty="0" smtClean="0">
                <a:solidFill>
                  <a:srgbClr val="00B05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১০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4931228" y="6096000"/>
                <a:ext cx="3820885" cy="42651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en-US" sz="2400" dirty="0" smtClean="0">
                    <a:latin typeface="Kalpurush ANSI" panose="02000000000000000000" pitchFamily="2" charset="0"/>
                    <a:cs typeface="Mongolian Baiti" panose="03000500000000000000" pitchFamily="66" charset="0"/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  <a:latin typeface="Kalpurush ANSI" panose="02000000000000000000" pitchFamily="2" charset="0"/>
                    <a:cs typeface="Mongolian Baiti" panose="03000500000000000000" pitchFamily="66" charset="0"/>
                  </a:rPr>
                  <a:t>∴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Kalpurush ANSI" panose="02000000000000000000" pitchFamily="2" charset="0"/>
                    <a:cs typeface="Mongolian Baiti" panose="03000500000000000000" pitchFamily="66" charset="0"/>
                  </a:rPr>
                  <a:t>১০০-Gi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Kalpurush ANSI" panose="02000000000000000000" pitchFamily="2" charset="0"/>
                    <a:cs typeface="Mongolian Baiti" panose="03000500000000000000" pitchFamily="66" charset="0"/>
                  </a:rPr>
                  <a:t>eM©g~j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Kalpurush ANSI" panose="02000000000000000000" pitchFamily="2" charset="0"/>
                    <a:cs typeface="Mongolian Baiti" panose="03000500000000000000" pitchFamily="66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১০০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Kalpurush ANSI" panose="02000000000000000000" pitchFamily="2" charset="0"/>
                    <a:cs typeface="Mongolian Baiti" panose="03000500000000000000" pitchFamily="66" charset="0"/>
                  </a:rPr>
                  <a:t> =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Kalpurush ANSI" panose="02000000000000000000" pitchFamily="2" charset="0"/>
                    <a:cs typeface="Mongolian Baiti" panose="03000500000000000000" pitchFamily="66" charset="0"/>
                  </a:rPr>
                  <a:t>১০</a:t>
                </a:r>
                <a:endParaRPr lang="en-US" dirty="0"/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228" y="6096000"/>
                <a:ext cx="3820885" cy="426513"/>
              </a:xfrm>
              <a:prstGeom prst="rect">
                <a:avLst/>
              </a:prstGeom>
              <a:blipFill rotWithShape="1">
                <a:blip r:embed="rId4"/>
                <a:stretch>
                  <a:fillRect l="-1116" t="-18571" r="-2871" b="-428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849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34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590800" y="76200"/>
            <a:ext cx="2743200" cy="838200"/>
          </a:xfrm>
          <a:prstGeom prst="flowChartPunchedTape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</a:rPr>
              <a:t>দলীয়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কাজ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1" y="990600"/>
            <a:ext cx="6705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প্রশ্ন-১: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বর্গমূল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নির্ণয়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করার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৩টি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নিয়ম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লিখ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।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457200" y="3341257"/>
            <a:ext cx="7543800" cy="46874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b="1" dirty="0" err="1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মৌলিক</a:t>
            </a:r>
            <a:r>
              <a:rPr lang="en-US" sz="2000" b="1" dirty="0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গুণনিয়ক</a:t>
            </a:r>
            <a:r>
              <a:rPr lang="en-US" sz="2000" b="1" dirty="0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উৎপাদকের</a:t>
            </a:r>
            <a:r>
              <a:rPr lang="en-US" sz="2000" b="1" dirty="0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সাহায্যে</a:t>
            </a:r>
            <a:r>
              <a:rPr lang="en-US" sz="2000" b="1" dirty="0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বর্গমূল</a:t>
            </a:r>
            <a:r>
              <a:rPr lang="en-US" sz="2000" b="1" dirty="0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নির্ণয়ের</a:t>
            </a:r>
            <a:r>
              <a:rPr lang="en-US" sz="2000" b="1" dirty="0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৩টি </a:t>
            </a:r>
            <a:r>
              <a:rPr lang="en-US" sz="2000" b="1" dirty="0" err="1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নিয়ম</a:t>
            </a:r>
            <a:r>
              <a:rPr lang="en-US" sz="2000" b="1" dirty="0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:</a:t>
            </a:r>
            <a:endParaRPr lang="en-US" sz="2000" b="1" dirty="0">
              <a:solidFill>
                <a:srgbClr val="FF0000"/>
              </a:solidFill>
              <a:latin typeface="Kalpurush ANSI" panose="02000000000000000000" pitchFamily="2" charset="0"/>
              <a:cs typeface="Mongolian Baiti" panose="03000500000000000000" pitchFamily="66" charset="0"/>
            </a:endParaRPr>
          </a:p>
        </p:txBody>
      </p:sp>
      <p:sp>
        <p:nvSpPr>
          <p:cNvPr id="57" name="Rectangle 56"/>
          <p:cNvSpPr/>
          <p:nvPr/>
        </p:nvSpPr>
        <p:spPr>
          <a:xfrm flipH="1">
            <a:off x="914396" y="3886200"/>
            <a:ext cx="6502404" cy="1020619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rgbClr val="00B050"/>
                </a:solidFill>
                <a:latin typeface="Kalpurush ANSI" panose="02000000000000000000" pitchFamily="2" charset="0"/>
              </a:rPr>
              <a:t>প্রদত্ত</a:t>
            </a:r>
            <a:r>
              <a:rPr lang="en-US" sz="2800" dirty="0" smtClean="0">
                <a:solidFill>
                  <a:srgbClr val="00B050"/>
                </a:solidFill>
                <a:latin typeface="Kalpurush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Kalpurush ANSI" panose="02000000000000000000" pitchFamily="2" charset="0"/>
              </a:rPr>
              <a:t>সংখ্যাটিকে</a:t>
            </a:r>
            <a:r>
              <a:rPr lang="en-US" sz="2800" dirty="0" smtClean="0">
                <a:solidFill>
                  <a:srgbClr val="00B050"/>
                </a:solidFill>
                <a:latin typeface="Kalpurush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Kalpurush ANSI" panose="02000000000000000000" pitchFamily="2" charset="0"/>
              </a:rPr>
              <a:t>মৌলিক</a:t>
            </a:r>
            <a:r>
              <a:rPr lang="en-US" sz="2800" dirty="0" smtClean="0">
                <a:solidFill>
                  <a:srgbClr val="00B050"/>
                </a:solidFill>
                <a:latin typeface="Kalpurush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Kalpurush ANSI" panose="02000000000000000000" pitchFamily="2" charset="0"/>
              </a:rPr>
              <a:t>গুণনিয়কে</a:t>
            </a:r>
            <a:r>
              <a:rPr lang="en-US" sz="2800" dirty="0" smtClean="0">
                <a:solidFill>
                  <a:srgbClr val="00B050"/>
                </a:solidFill>
                <a:latin typeface="Kalpurush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Kalpurush ANSI" panose="02000000000000000000" pitchFamily="2" charset="0"/>
              </a:rPr>
              <a:t>বিশ্লেষণ</a:t>
            </a:r>
            <a:r>
              <a:rPr lang="en-US" sz="2800" dirty="0" smtClean="0">
                <a:solidFill>
                  <a:srgbClr val="00B050"/>
                </a:solidFill>
                <a:latin typeface="Kalpurush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Kalpurush ANSI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rgbClr val="00B050"/>
                </a:solidFill>
                <a:latin typeface="Kalpurush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Kalpurush ANSI" panose="02000000000000000000" pitchFamily="2" charset="0"/>
              </a:rPr>
              <a:t>হবে</a:t>
            </a:r>
            <a:r>
              <a:rPr lang="en-US" sz="2800" dirty="0" smtClean="0">
                <a:solidFill>
                  <a:srgbClr val="00B050"/>
                </a:solidFill>
                <a:latin typeface="Kalpurush ANSI" panose="02000000000000000000" pitchFamily="2" charset="0"/>
              </a:rPr>
              <a:t>।  </a:t>
            </a:r>
            <a:endParaRPr lang="en-US" sz="2800" dirty="0">
              <a:solidFill>
                <a:srgbClr val="00B050"/>
              </a:solidFill>
              <a:latin typeface="Kalpurush ANSI" panose="02000000000000000000" pitchFamily="2" charset="0"/>
            </a:endParaRPr>
          </a:p>
        </p:txBody>
      </p:sp>
      <p:sp>
        <p:nvSpPr>
          <p:cNvPr id="58" name="Rectangle 57"/>
          <p:cNvSpPr/>
          <p:nvPr/>
        </p:nvSpPr>
        <p:spPr>
          <a:xfrm flipH="1">
            <a:off x="914399" y="4830618"/>
            <a:ext cx="6871855" cy="96058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rgbClr val="7030A0"/>
                </a:solidFill>
                <a:latin typeface="Kalpurush ANSI" panose="02000000000000000000" pitchFamily="2" charset="0"/>
              </a:rPr>
              <a:t>প্রতি</a:t>
            </a:r>
            <a:r>
              <a:rPr lang="en-US" sz="2800" dirty="0" smtClean="0">
                <a:solidFill>
                  <a:srgbClr val="7030A0"/>
                </a:solidFill>
                <a:latin typeface="Kalpurush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Kalpurush ANSI" panose="02000000000000000000" pitchFamily="2" charset="0"/>
              </a:rPr>
              <a:t>জোড়া</a:t>
            </a:r>
            <a:r>
              <a:rPr lang="en-US" sz="2800" dirty="0" smtClean="0">
                <a:solidFill>
                  <a:srgbClr val="7030A0"/>
                </a:solidFill>
                <a:latin typeface="Kalpurush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Kalpurush ANSI" panose="02000000000000000000" pitchFamily="2" charset="0"/>
              </a:rPr>
              <a:t>একই</a:t>
            </a:r>
            <a:r>
              <a:rPr lang="en-US" sz="2800" dirty="0" smtClean="0">
                <a:solidFill>
                  <a:srgbClr val="7030A0"/>
                </a:solidFill>
                <a:latin typeface="Kalpurush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Kalpurush ANSI" panose="02000000000000000000" pitchFamily="2" charset="0"/>
              </a:rPr>
              <a:t>গুণনিয়ককে</a:t>
            </a:r>
            <a:r>
              <a:rPr lang="en-US" sz="2800" dirty="0" smtClean="0">
                <a:solidFill>
                  <a:srgbClr val="7030A0"/>
                </a:solidFill>
                <a:latin typeface="Kalpurush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Kalpurush ANSI" panose="02000000000000000000" pitchFamily="2" charset="0"/>
              </a:rPr>
              <a:t>একসাথে</a:t>
            </a:r>
            <a:r>
              <a:rPr lang="en-US" sz="2800" dirty="0" smtClean="0">
                <a:solidFill>
                  <a:srgbClr val="7030A0"/>
                </a:solidFill>
                <a:latin typeface="Kalpurush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Kalpurush ANSI" panose="02000000000000000000" pitchFamily="2" charset="0"/>
              </a:rPr>
              <a:t>পাশাপাশি</a:t>
            </a:r>
            <a:r>
              <a:rPr lang="en-US" sz="2800" dirty="0" smtClean="0">
                <a:solidFill>
                  <a:srgbClr val="7030A0"/>
                </a:solidFill>
                <a:latin typeface="Kalpurush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Kalpurush ANSI" panose="02000000000000000000" pitchFamily="2" charset="0"/>
              </a:rPr>
              <a:t>লিখতে</a:t>
            </a:r>
            <a:r>
              <a:rPr lang="en-US" sz="2800" dirty="0" smtClean="0">
                <a:solidFill>
                  <a:srgbClr val="7030A0"/>
                </a:solidFill>
                <a:latin typeface="Kalpurush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Kalpurush ANSI" panose="02000000000000000000" pitchFamily="2" charset="0"/>
              </a:rPr>
              <a:t>হবে</a:t>
            </a:r>
            <a:r>
              <a:rPr lang="en-US" sz="2800" dirty="0" smtClean="0">
                <a:solidFill>
                  <a:srgbClr val="7030A0"/>
                </a:solidFill>
                <a:latin typeface="Kalpurush ANSI" panose="02000000000000000000" pitchFamily="2" charset="0"/>
              </a:rPr>
              <a:t>।</a:t>
            </a:r>
            <a:endParaRPr lang="en-US" sz="2800" dirty="0">
              <a:solidFill>
                <a:srgbClr val="7030A0"/>
              </a:solidFill>
              <a:latin typeface="Kalpurush ANSI" panose="02000000000000000000" pitchFamily="2" charset="0"/>
            </a:endParaRPr>
          </a:p>
        </p:txBody>
      </p:sp>
      <p:sp>
        <p:nvSpPr>
          <p:cNvPr id="59" name="Rectangle 58"/>
          <p:cNvSpPr/>
          <p:nvPr/>
        </p:nvSpPr>
        <p:spPr>
          <a:xfrm flipH="1">
            <a:off x="1006762" y="5715000"/>
            <a:ext cx="6613238" cy="106218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800" dirty="0" err="1">
                <a:solidFill>
                  <a:srgbClr val="C00000"/>
                </a:solidFill>
                <a:latin typeface="Kalpurush ANSI" panose="02000000000000000000" pitchFamily="2" charset="0"/>
              </a:rPr>
              <a:t>প্রতি</a:t>
            </a:r>
            <a:r>
              <a:rPr lang="en-US" sz="2800" dirty="0">
                <a:solidFill>
                  <a:srgbClr val="C00000"/>
                </a:solidFill>
                <a:latin typeface="Kalpurush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alpurush ANSI" panose="02000000000000000000" pitchFamily="2" charset="0"/>
              </a:rPr>
              <a:t>জোড়া</a:t>
            </a:r>
            <a:r>
              <a:rPr lang="en-US" sz="2800" dirty="0">
                <a:solidFill>
                  <a:srgbClr val="C00000"/>
                </a:solidFill>
                <a:latin typeface="Kalpurush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alpurush ANSI" panose="02000000000000000000" pitchFamily="2" charset="0"/>
              </a:rPr>
              <a:t>একই</a:t>
            </a:r>
            <a:r>
              <a:rPr lang="en-US" sz="2800" dirty="0">
                <a:solidFill>
                  <a:srgbClr val="C00000"/>
                </a:solidFill>
                <a:latin typeface="Kalpurush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Kalpurush ANSI" panose="02000000000000000000" pitchFamily="2" charset="0"/>
              </a:rPr>
              <a:t>গুণনিয়কের</a:t>
            </a:r>
            <a:r>
              <a:rPr lang="en-US" sz="2800" dirty="0" smtClean="0">
                <a:solidFill>
                  <a:srgbClr val="C00000"/>
                </a:solidFill>
                <a:latin typeface="Kalpurush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Kalpurush ANSI" panose="02000000000000000000" pitchFamily="2" charset="0"/>
              </a:rPr>
              <a:t>পরিবর্তে</a:t>
            </a:r>
            <a:r>
              <a:rPr lang="en-US" sz="2800" dirty="0" smtClean="0">
                <a:solidFill>
                  <a:srgbClr val="C00000"/>
                </a:solidFill>
                <a:latin typeface="Kalpurush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Kalpurush ANSI" panose="02000000000000000000" pitchFamily="2" charset="0"/>
              </a:rPr>
              <a:t>একটি</a:t>
            </a:r>
            <a:r>
              <a:rPr lang="en-US" sz="2800" dirty="0" smtClean="0">
                <a:solidFill>
                  <a:srgbClr val="C00000"/>
                </a:solidFill>
                <a:latin typeface="Kalpurush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Kalpurush ANSI" panose="02000000000000000000" pitchFamily="2" charset="0"/>
              </a:rPr>
              <a:t>গুণনিয়ক</a:t>
            </a:r>
            <a:r>
              <a:rPr lang="en-US" sz="2800" dirty="0" smtClean="0">
                <a:solidFill>
                  <a:srgbClr val="C00000"/>
                </a:solidFill>
                <a:latin typeface="Kalpurush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Kalpurush ANSI" panose="02000000000000000000" pitchFamily="2" charset="0"/>
              </a:rPr>
              <a:t>লিখতে</a:t>
            </a:r>
            <a:r>
              <a:rPr lang="en-US" sz="2800" dirty="0" smtClean="0">
                <a:solidFill>
                  <a:srgbClr val="C00000"/>
                </a:solidFill>
                <a:latin typeface="Kalpurush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alpurush ANSI" panose="02000000000000000000" pitchFamily="2" charset="0"/>
              </a:rPr>
              <a:t>হবে</a:t>
            </a:r>
            <a:r>
              <a:rPr lang="en-US" sz="2800" dirty="0">
                <a:solidFill>
                  <a:srgbClr val="C00000"/>
                </a:solidFill>
                <a:latin typeface="Kalpurush ANSI" panose="02000000000000000000" pitchFamily="2" charset="0"/>
              </a:rPr>
              <a:t>।</a:t>
            </a:r>
          </a:p>
        </p:txBody>
      </p:sp>
      <p:sp>
        <p:nvSpPr>
          <p:cNvPr id="160" name="Flowchart: Punched Tape 159"/>
          <p:cNvSpPr/>
          <p:nvPr/>
        </p:nvSpPr>
        <p:spPr>
          <a:xfrm>
            <a:off x="2743200" y="2389909"/>
            <a:ext cx="2743200" cy="810491"/>
          </a:xfrm>
          <a:prstGeom prst="flowChartPunchedTap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সমাধান-১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43345" y="1578114"/>
            <a:ext cx="5652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প্রশ্ন-২: ১৪৭ </a:t>
            </a:r>
            <a:r>
              <a:rPr lang="en-US" sz="2000" b="1" dirty="0" err="1" smtClean="0">
                <a:solidFill>
                  <a:srgbClr val="002060"/>
                </a:solidFill>
              </a:rPr>
              <a:t>কে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কোন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ক্ষুদ্রতম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সংখ্যা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দ্বারা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গুণ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করলে</a:t>
            </a:r>
            <a:r>
              <a:rPr lang="en-US" sz="2000" b="1" dirty="0" smtClean="0">
                <a:solidFill>
                  <a:srgbClr val="002060"/>
                </a:solidFill>
              </a:rPr>
              <a:t>   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          </a:t>
            </a:r>
            <a:r>
              <a:rPr lang="en-US" sz="2000" b="1" dirty="0" err="1" smtClean="0">
                <a:solidFill>
                  <a:srgbClr val="002060"/>
                </a:solidFill>
              </a:rPr>
              <a:t>গুণফল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একটি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পূর্ণবর্গ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সংখ্যা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হবে</a:t>
            </a:r>
            <a:r>
              <a:rPr lang="en-US" sz="2000" b="1" dirty="0" smtClean="0">
                <a:solidFill>
                  <a:srgbClr val="002060"/>
                </a:solidFill>
              </a:rPr>
              <a:t>?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81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6" grpId="0" animBg="1"/>
      <p:bldP spid="57" grpId="0" animBg="1"/>
      <p:bldP spid="58" grpId="0" animBg="1"/>
      <p:bldP spid="59" grpId="0" animBg="1"/>
      <p:bldP spid="160" grpId="0" animBg="1"/>
      <p:bldP spid="1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752600" y="1143000"/>
            <a:ext cx="1676400" cy="609600"/>
          </a:xfrm>
          <a:prstGeom prst="flowChartPunchedTape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সমাধান-২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094016" y="1891605"/>
            <a:ext cx="1392384" cy="1384995"/>
            <a:chOff x="2286000" y="1676400"/>
            <a:chExt cx="1392384" cy="1384995"/>
          </a:xfrm>
        </p:grpSpPr>
        <p:sp>
          <p:nvSpPr>
            <p:cNvPr id="5" name="TextBox 4"/>
            <p:cNvSpPr txBox="1"/>
            <p:nvPr/>
          </p:nvSpPr>
          <p:spPr>
            <a:xfrm>
              <a:off x="2286000" y="1676400"/>
              <a:ext cx="137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৩  ১৪৭</a:t>
              </a:r>
            </a:p>
            <a:p>
              <a:r>
                <a:rPr lang="en-US" sz="2800" b="1" dirty="0" smtClean="0"/>
                <a:t>   ৭  ৪৯</a:t>
              </a:r>
            </a:p>
            <a:p>
              <a:r>
                <a:rPr lang="en-US" sz="2800" b="1" dirty="0" smtClean="0"/>
                <a:t>          ৭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743200" y="1717964"/>
              <a:ext cx="9236" cy="39716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743200" y="2115127"/>
              <a:ext cx="75276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925620" y="2560780"/>
              <a:ext cx="75276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932544" y="2119749"/>
              <a:ext cx="4620" cy="43872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1477820" y="3657600"/>
            <a:ext cx="4770580" cy="9470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/>
              <a:t>এখানে</a:t>
            </a:r>
            <a:r>
              <a:rPr lang="en-US" sz="2800" dirty="0" smtClean="0"/>
              <a:t>, ১৪৭ = </a:t>
            </a:r>
            <a:r>
              <a:rPr lang="en-US" sz="2800" b="1" dirty="0" smtClean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৩ </a:t>
            </a:r>
            <a:r>
              <a:rPr lang="en-US" sz="2800" b="1" dirty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× </a:t>
            </a:r>
            <a:r>
              <a:rPr lang="en-US" sz="2800" b="1" dirty="0" smtClean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৭ </a:t>
            </a:r>
            <a:r>
              <a:rPr lang="en-US" sz="2800" b="1" dirty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× </a:t>
            </a:r>
            <a:r>
              <a:rPr lang="en-US" sz="2800" b="1" dirty="0" smtClean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৭ </a:t>
            </a:r>
            <a:endParaRPr lang="en-US" sz="2800" b="1" dirty="0">
              <a:solidFill>
                <a:srgbClr val="002060"/>
              </a:solidFill>
              <a:latin typeface="Kalpurush ANSI" panose="02000000000000000000" pitchFamily="2" charset="0"/>
              <a:cs typeface="Mongolian Baiti" panose="03000500000000000000" pitchFamily="66" charset="0"/>
            </a:endParaRPr>
          </a:p>
          <a:p>
            <a:r>
              <a:rPr lang="en-US" sz="2800" b="1" dirty="0">
                <a:latin typeface="Kalpurush ANSI" panose="02000000000000000000" pitchFamily="2" charset="0"/>
                <a:cs typeface="Mongolian Baiti" panose="03000500000000000000" pitchFamily="66" charset="0"/>
              </a:rPr>
              <a:t>         </a:t>
            </a:r>
            <a:r>
              <a:rPr lang="en-US" sz="2800" b="1" dirty="0" smtClean="0">
                <a:latin typeface="Kalpurush ANSI" panose="02000000000000000000" pitchFamily="2" charset="0"/>
                <a:cs typeface="Mongolian Baiti" panose="03000500000000000000" pitchFamily="66" charset="0"/>
              </a:rPr>
              <a:t>        </a:t>
            </a:r>
            <a:r>
              <a:rPr lang="en-US" sz="2800" b="1" dirty="0" smtClean="0">
                <a:solidFill>
                  <a:srgbClr val="C0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= ৩ </a:t>
            </a:r>
            <a:r>
              <a:rPr lang="en-US" sz="2800" b="1" dirty="0">
                <a:solidFill>
                  <a:srgbClr val="C0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× </a:t>
            </a:r>
            <a:r>
              <a:rPr lang="en-US" sz="2800" b="1" dirty="0" smtClean="0">
                <a:solidFill>
                  <a:srgbClr val="C0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(৭ </a:t>
            </a:r>
            <a:r>
              <a:rPr lang="en-US" sz="2800" b="1" dirty="0">
                <a:solidFill>
                  <a:srgbClr val="C0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× </a:t>
            </a:r>
            <a:r>
              <a:rPr lang="en-US" sz="2800" b="1" dirty="0" smtClean="0">
                <a:solidFill>
                  <a:srgbClr val="C0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৭</a:t>
            </a:r>
            <a:r>
              <a:rPr lang="en-US" sz="2800" b="1" dirty="0" smtClean="0">
                <a:solidFill>
                  <a:srgbClr val="C0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)</a:t>
            </a:r>
            <a:endParaRPr lang="en-US" sz="2800" b="1" dirty="0" smtClean="0">
              <a:solidFill>
                <a:srgbClr val="C00000"/>
              </a:solidFill>
              <a:latin typeface="Kalpurush ANSI" panose="02000000000000000000" pitchFamily="2" charset="0"/>
              <a:cs typeface="Mongolian Baiti" panose="03000500000000000000" pitchFamily="66" charset="0"/>
            </a:endParaRPr>
          </a:p>
        </p:txBody>
      </p:sp>
      <p:sp>
        <p:nvSpPr>
          <p:cNvPr id="27" name="Flowchart: Punched Tape 26"/>
          <p:cNvSpPr/>
          <p:nvPr/>
        </p:nvSpPr>
        <p:spPr>
          <a:xfrm>
            <a:off x="3581400" y="76200"/>
            <a:ext cx="2743200" cy="838200"/>
          </a:xfrm>
          <a:prstGeom prst="flowChartPunchedTape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</a:rPr>
              <a:t>দলীয়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কাজ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47800" y="4495800"/>
            <a:ext cx="72390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latin typeface="Kalpurush ANSI" panose="02000000000000000000" pitchFamily="2" charset="0"/>
                <a:cs typeface="Mongolian Baiti" panose="03000500000000000000" pitchFamily="66" charset="0"/>
              </a:rPr>
              <a:t>এখানে</a:t>
            </a:r>
            <a:r>
              <a:rPr lang="en-US" sz="2800" b="1" dirty="0" smtClean="0">
                <a:latin typeface="Kalpurush ANSI" panose="02000000000000000000" pitchFamily="2" charset="0"/>
                <a:cs typeface="Mongolian Baiti" panose="03000500000000000000" pitchFamily="66" charset="0"/>
              </a:rPr>
              <a:t>, ৩ </a:t>
            </a:r>
            <a:r>
              <a:rPr lang="en-US" sz="2800" b="1" dirty="0" err="1" smtClean="0">
                <a:latin typeface="Kalpurush ANSI" panose="02000000000000000000" pitchFamily="2" charset="0"/>
                <a:cs typeface="Mongolian Baiti" panose="03000500000000000000" pitchFamily="66" charset="0"/>
              </a:rPr>
              <a:t>জোড়াবিহীন</a:t>
            </a:r>
            <a:r>
              <a:rPr lang="en-US" sz="2800" b="1" dirty="0" smtClean="0">
                <a:latin typeface="Kalpurush ANSI" panose="02000000000000000000" pitchFamily="2" charset="0"/>
                <a:cs typeface="Mongolian Baiti" panose="03000500000000000000" pitchFamily="66" charset="0"/>
              </a:rPr>
              <a:t>। </a:t>
            </a:r>
            <a:r>
              <a:rPr lang="en-US" sz="2800" b="1" dirty="0" err="1" smtClean="0">
                <a:latin typeface="Kalpurush ANSI" panose="02000000000000000000" pitchFamily="2" charset="0"/>
                <a:cs typeface="Mongolian Baiti" panose="03000500000000000000" pitchFamily="66" charset="0"/>
              </a:rPr>
              <a:t>সুতরাং</a:t>
            </a:r>
            <a:r>
              <a:rPr lang="en-US" sz="2800" b="1" dirty="0" smtClean="0">
                <a:latin typeface="Kalpurush ANSI" panose="02000000000000000000" pitchFamily="2" charset="0"/>
                <a:cs typeface="Mongolian Baiti" panose="03000500000000000000" pitchFamily="66" charset="0"/>
              </a:rPr>
              <a:t> ১৪৭ </a:t>
            </a:r>
            <a:r>
              <a:rPr lang="en-US" sz="2800" b="1" dirty="0" err="1" smtClean="0">
                <a:latin typeface="Kalpurush ANSI" panose="02000000000000000000" pitchFamily="2" charset="0"/>
                <a:cs typeface="Mongolian Baiti" panose="03000500000000000000" pitchFamily="66" charset="0"/>
              </a:rPr>
              <a:t>কে</a:t>
            </a:r>
            <a:r>
              <a:rPr lang="en-US" sz="2800" b="1" dirty="0" smtClean="0">
                <a:latin typeface="Kalpurush ANSI" panose="02000000000000000000" pitchFamily="2" charset="0"/>
                <a:cs typeface="Mongolian Baiti" panose="03000500000000000000" pitchFamily="66" charset="0"/>
              </a:rPr>
              <a:t> ৩ </a:t>
            </a:r>
            <a:r>
              <a:rPr lang="en-US" sz="2800" b="1" dirty="0" err="1" smtClean="0">
                <a:latin typeface="Kalpurush ANSI" panose="02000000000000000000" pitchFamily="2" charset="0"/>
                <a:cs typeface="Mongolian Baiti" panose="03000500000000000000" pitchFamily="66" charset="0"/>
              </a:rPr>
              <a:t>দ্বারা</a:t>
            </a:r>
            <a:r>
              <a:rPr lang="en-US" sz="2800" b="1" dirty="0" smtClean="0"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800" b="1" dirty="0" err="1" smtClean="0">
                <a:latin typeface="Kalpurush ANSI" panose="02000000000000000000" pitchFamily="2" charset="0"/>
                <a:cs typeface="Mongolian Baiti" panose="03000500000000000000" pitchFamily="66" charset="0"/>
              </a:rPr>
              <a:t>গুণ</a:t>
            </a:r>
            <a:r>
              <a:rPr lang="en-US" sz="2800" b="1" dirty="0" smtClean="0"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800" b="1" dirty="0" err="1" smtClean="0">
                <a:latin typeface="Kalpurush ANSI" panose="02000000000000000000" pitchFamily="2" charset="0"/>
                <a:cs typeface="Mongolian Baiti" panose="03000500000000000000" pitchFamily="66" charset="0"/>
              </a:rPr>
              <a:t>করলে</a:t>
            </a:r>
            <a:r>
              <a:rPr lang="en-US" sz="2800" b="1" dirty="0" smtClean="0"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800" b="1" dirty="0" err="1" smtClean="0">
                <a:latin typeface="Kalpurush ANSI" panose="02000000000000000000" pitchFamily="2" charset="0"/>
                <a:cs typeface="Mongolian Baiti" panose="03000500000000000000" pitchFamily="66" charset="0"/>
              </a:rPr>
              <a:t>গুণফল</a:t>
            </a:r>
            <a:r>
              <a:rPr lang="en-US" sz="2800" b="1" dirty="0" smtClean="0"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800" b="1" dirty="0" err="1" smtClean="0">
                <a:latin typeface="Kalpurush ANSI" panose="02000000000000000000" pitchFamily="2" charset="0"/>
                <a:cs typeface="Mongolian Baiti" panose="03000500000000000000" pitchFamily="66" charset="0"/>
              </a:rPr>
              <a:t>একটি</a:t>
            </a:r>
            <a:r>
              <a:rPr lang="en-US" sz="2800" b="1" dirty="0" smtClean="0"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800" b="1" dirty="0" err="1" smtClean="0">
                <a:latin typeface="Kalpurush ANSI" panose="02000000000000000000" pitchFamily="2" charset="0"/>
                <a:cs typeface="Mongolian Baiti" panose="03000500000000000000" pitchFamily="66" charset="0"/>
              </a:rPr>
              <a:t>পূর্ণবর্গ</a:t>
            </a:r>
            <a:r>
              <a:rPr lang="en-US" sz="2800" b="1" dirty="0" smtClean="0"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800" b="1" dirty="0" err="1" smtClean="0">
                <a:latin typeface="Kalpurush ANSI" panose="02000000000000000000" pitchFamily="2" charset="0"/>
                <a:cs typeface="Mongolian Baiti" panose="03000500000000000000" pitchFamily="66" charset="0"/>
              </a:rPr>
              <a:t>সংখ্যা</a:t>
            </a:r>
            <a:r>
              <a:rPr lang="en-US" sz="2800" b="1" dirty="0" smtClean="0"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800" b="1" dirty="0" err="1" smtClean="0">
                <a:latin typeface="Kalpurush ANSI" panose="02000000000000000000" pitchFamily="2" charset="0"/>
                <a:cs typeface="Mongolian Baiti" panose="03000500000000000000" pitchFamily="66" charset="0"/>
              </a:rPr>
              <a:t>হবে</a:t>
            </a:r>
            <a:r>
              <a:rPr lang="en-US" sz="2800" b="1" dirty="0" smtClean="0">
                <a:latin typeface="Kalpurush ANSI" panose="02000000000000000000" pitchFamily="2" charset="0"/>
                <a:cs typeface="Mongolian Baiti" panose="03000500000000000000" pitchFamily="66" charset="0"/>
              </a:rPr>
              <a:t>।</a:t>
            </a:r>
            <a:endParaRPr lang="en-US" sz="2800" b="1" dirty="0">
              <a:solidFill>
                <a:srgbClr val="FF0000"/>
              </a:solidFill>
              <a:latin typeface="Kalpurush ANSI" panose="02000000000000000000" pitchFamily="2" charset="0"/>
              <a:cs typeface="Mongolian Baiti" panose="03000500000000000000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01620" y="5715000"/>
            <a:ext cx="4008580" cy="5818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∴ </a:t>
            </a:r>
            <a:r>
              <a:rPr lang="en-US" sz="2800" b="1" dirty="0" err="1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নির্ণেয়</a:t>
            </a:r>
            <a:r>
              <a:rPr lang="en-US" sz="2800" b="1" dirty="0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ক্ষুদ্রতম</a:t>
            </a:r>
            <a:r>
              <a:rPr lang="en-US" sz="2800" b="1" dirty="0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সংখ্যা</a:t>
            </a:r>
            <a:r>
              <a:rPr lang="en-US" sz="2800" b="1" dirty="0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: ৩</a:t>
            </a:r>
            <a:endParaRPr lang="en-US" sz="2800" b="1" dirty="0">
              <a:solidFill>
                <a:srgbClr val="FF0000"/>
              </a:solidFill>
              <a:latin typeface="Kalpurush ANSI" panose="02000000000000000000" pitchFamily="2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31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 animBg="1"/>
      <p:bldP spid="27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1" y="921603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defTabSz="457200"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১৪৭০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সংখ্যাটিকে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পূর্ণবর্গ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unched Tape 4"/>
          <p:cNvSpPr/>
          <p:nvPr/>
        </p:nvSpPr>
        <p:spPr>
          <a:xfrm rot="18901901">
            <a:off x="403088" y="2163329"/>
            <a:ext cx="1694077" cy="763668"/>
          </a:xfrm>
          <a:prstGeom prst="flowChartPunchedTape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সমাধান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799" y="4992585"/>
            <a:ext cx="7892143" cy="110341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এখানে</a:t>
            </a:r>
            <a:r>
              <a:rPr lang="en-US" sz="2400" b="1" dirty="0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, ২, ৩ ও ৫ </a:t>
            </a:r>
            <a:r>
              <a:rPr lang="en-US" sz="2400" b="1" dirty="0" err="1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জোড়াবিহীন</a:t>
            </a:r>
            <a:r>
              <a:rPr lang="en-US" sz="2400" b="1" dirty="0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। </a:t>
            </a:r>
            <a:r>
              <a:rPr lang="en-US" sz="2400" b="1" dirty="0" err="1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সুতরাং</a:t>
            </a:r>
            <a:r>
              <a:rPr lang="en-US" sz="2400" b="1" dirty="0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১৪৭০ </a:t>
            </a:r>
            <a:r>
              <a:rPr lang="en-US" sz="2400" b="1" dirty="0" err="1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কে</a:t>
            </a:r>
            <a:r>
              <a:rPr lang="en-US" sz="2400" b="1" dirty="0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২×৩×৫=৩০ </a:t>
            </a:r>
            <a:r>
              <a:rPr lang="en-US" sz="2400" b="1" dirty="0" err="1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দ্বারা</a:t>
            </a:r>
            <a:r>
              <a:rPr lang="en-US" sz="2400" b="1" dirty="0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ভাগ</a:t>
            </a:r>
            <a:r>
              <a:rPr lang="en-US" sz="2400" b="1" dirty="0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করলে</a:t>
            </a:r>
            <a:r>
              <a:rPr lang="en-US" sz="2400" b="1" dirty="0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ভাগফল</a:t>
            </a:r>
            <a:r>
              <a:rPr lang="en-US" sz="2400" b="1" dirty="0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একটি</a:t>
            </a:r>
            <a:r>
              <a:rPr lang="en-US" sz="2400" b="1" dirty="0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পূর্ণবর্গ</a:t>
            </a:r>
            <a:r>
              <a:rPr lang="en-US" sz="2400" b="1" dirty="0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সংখ্যা</a:t>
            </a:r>
            <a:r>
              <a:rPr lang="en-US" sz="2400" b="1" dirty="0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হবে</a:t>
            </a:r>
            <a:r>
              <a:rPr lang="en-US" sz="2400" b="1" dirty="0" smtClean="0">
                <a:solidFill>
                  <a:schemeClr val="tx1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।</a:t>
            </a:r>
            <a:endParaRPr lang="en-US" sz="2400" b="1" dirty="0" smtClean="0">
              <a:solidFill>
                <a:schemeClr val="tx1"/>
              </a:solidFill>
              <a:latin typeface="Kalpurush ANSI" panose="02000000000000000000" pitchFamily="2" charset="0"/>
              <a:cs typeface="Mongolian Baiti" panose="03000500000000000000" pitchFamily="66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667000" y="1868031"/>
            <a:ext cx="2191327" cy="2246769"/>
            <a:chOff x="6705601" y="1524000"/>
            <a:chExt cx="2191327" cy="2246769"/>
          </a:xfrm>
        </p:grpSpPr>
        <p:grpSp>
          <p:nvGrpSpPr>
            <p:cNvPr id="6" name="Group 5"/>
            <p:cNvGrpSpPr/>
            <p:nvPr/>
          </p:nvGrpSpPr>
          <p:grpSpPr>
            <a:xfrm>
              <a:off x="6705601" y="1524000"/>
              <a:ext cx="1904999" cy="2246769"/>
              <a:chOff x="2286000" y="1676400"/>
              <a:chExt cx="1392384" cy="2246769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2286000" y="1676400"/>
                <a:ext cx="13716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   ২   ১৪৭০</a:t>
                </a:r>
              </a:p>
              <a:p>
                <a:r>
                  <a:rPr lang="en-US" sz="2800" b="1" dirty="0" smtClean="0"/>
                  <a:t>     ৩  ৭৩৫</a:t>
                </a:r>
              </a:p>
              <a:p>
                <a:r>
                  <a:rPr lang="en-US" sz="2800" b="1" dirty="0" smtClean="0"/>
                  <a:t>     ৫   ২৪৫</a:t>
                </a:r>
              </a:p>
              <a:p>
                <a:r>
                  <a:rPr lang="en-US" sz="2800" b="1" dirty="0" smtClean="0"/>
                  <a:t>         ৭  ৪৯</a:t>
                </a:r>
                <a:endParaRPr lang="en-US" sz="2800" b="1" dirty="0"/>
              </a:p>
              <a:p>
                <a:r>
                  <a:rPr lang="en-US" sz="2800" b="1" dirty="0" smtClean="0"/>
                  <a:t>                ৭</a:t>
                </a: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743200" y="1717964"/>
                <a:ext cx="9236" cy="39716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743200" y="2115127"/>
                <a:ext cx="752764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925620" y="2560780"/>
                <a:ext cx="752764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932544" y="2119749"/>
                <a:ext cx="4620" cy="43872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/>
            <p:cNvCxnSpPr/>
            <p:nvPr/>
          </p:nvCxnSpPr>
          <p:spPr>
            <a:xfrm>
              <a:off x="7599216" y="2419928"/>
              <a:ext cx="6321" cy="43872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620000" y="2856344"/>
              <a:ext cx="1029899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867029" y="3276600"/>
              <a:ext cx="1029899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848600" y="2856348"/>
              <a:ext cx="6321" cy="43872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Flowchart: Punched Tape 17"/>
          <p:cNvSpPr/>
          <p:nvPr/>
        </p:nvSpPr>
        <p:spPr>
          <a:xfrm>
            <a:off x="4724400" y="43873"/>
            <a:ext cx="2743200" cy="565727"/>
          </a:xfrm>
          <a:prstGeom prst="flowChartPunchedTape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আরও</a:t>
            </a:r>
            <a:r>
              <a:rPr lang="en-US" sz="2000" dirty="0"/>
              <a:t> </a:t>
            </a:r>
            <a:r>
              <a:rPr lang="en-US" sz="2000" dirty="0" err="1"/>
              <a:t>একটি</a:t>
            </a:r>
            <a:r>
              <a:rPr lang="en-US" sz="2000" dirty="0"/>
              <a:t> </a:t>
            </a:r>
            <a:r>
              <a:rPr lang="en-US" sz="2000" dirty="0" err="1"/>
              <a:t>সমস্যা</a:t>
            </a:r>
            <a:r>
              <a:rPr lang="en-US" sz="2000" dirty="0"/>
              <a:t> </a:t>
            </a:r>
            <a:r>
              <a:rPr lang="en-US" sz="2000" dirty="0" err="1"/>
              <a:t>দেখি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85801" y="4252357"/>
            <a:ext cx="4952999" cy="9292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/>
              <a:t>এখানে</a:t>
            </a:r>
            <a:r>
              <a:rPr lang="en-US" sz="2400" b="1" dirty="0" smtClean="0"/>
              <a:t>, ১৪৭০ = </a:t>
            </a:r>
            <a:r>
              <a:rPr lang="en-US" sz="2400" b="1" dirty="0" smtClean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২ </a:t>
            </a:r>
            <a:r>
              <a:rPr lang="en-US" sz="2400" b="1" dirty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× </a:t>
            </a:r>
            <a:r>
              <a:rPr lang="en-US" sz="2400" b="1" dirty="0" smtClean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৩ </a:t>
            </a:r>
            <a:r>
              <a:rPr lang="en-US" sz="2400" b="1" dirty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× </a:t>
            </a:r>
            <a:r>
              <a:rPr lang="en-US" sz="2400" b="1" dirty="0" smtClean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৫</a:t>
            </a:r>
            <a:r>
              <a:rPr lang="en-US" sz="2400" b="1" dirty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× ৭</a:t>
            </a:r>
            <a:r>
              <a:rPr lang="en-US" sz="2400" b="1" dirty="0" smtClean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× </a:t>
            </a:r>
            <a:r>
              <a:rPr lang="en-US" sz="2400" b="1" dirty="0" smtClean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৭ </a:t>
            </a:r>
            <a:endParaRPr lang="en-US" sz="2400" b="1" dirty="0">
              <a:solidFill>
                <a:srgbClr val="C00000"/>
              </a:solidFill>
              <a:latin typeface="Kalpurush ANSI" panose="02000000000000000000" pitchFamily="2" charset="0"/>
              <a:cs typeface="Mongolian Baiti" panose="03000500000000000000" pitchFamily="66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                    = </a:t>
            </a:r>
            <a:r>
              <a:rPr lang="en-US" sz="2400" b="1" dirty="0">
                <a:solidFill>
                  <a:srgbClr val="C0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২ × ৩ × ৫</a:t>
            </a:r>
            <a:r>
              <a:rPr lang="en-US" sz="2400" b="1" dirty="0" smtClean="0">
                <a:solidFill>
                  <a:srgbClr val="C0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× </a:t>
            </a:r>
            <a:r>
              <a:rPr lang="en-US" sz="2400" b="1" dirty="0" smtClean="0">
                <a:solidFill>
                  <a:srgbClr val="C0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(৭ </a:t>
            </a:r>
            <a:r>
              <a:rPr lang="en-US" sz="2400" b="1" dirty="0">
                <a:solidFill>
                  <a:srgbClr val="C0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× </a:t>
            </a:r>
            <a:r>
              <a:rPr lang="en-US" sz="2400" b="1" dirty="0" smtClean="0">
                <a:solidFill>
                  <a:srgbClr val="C0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৭</a:t>
            </a:r>
            <a:r>
              <a:rPr lang="en-US" sz="2400" b="1" dirty="0" smtClean="0">
                <a:solidFill>
                  <a:srgbClr val="C0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Kalpurush ANSI" panose="02000000000000000000" pitchFamily="2" charset="0"/>
              <a:cs typeface="Mongolian Baiti" panose="03000500000000000000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5800" y="6044544"/>
            <a:ext cx="4038600" cy="5848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∴ </a:t>
            </a:r>
            <a:r>
              <a:rPr lang="en-US" sz="2400" b="1" dirty="0" err="1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নির্ণেয়</a:t>
            </a:r>
            <a:r>
              <a:rPr lang="en-US" sz="2400" b="1" dirty="0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ক্ষুদ্রতম</a:t>
            </a:r>
            <a:r>
              <a:rPr lang="en-US" sz="2400" b="1" dirty="0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সংখ্যা</a:t>
            </a:r>
            <a:r>
              <a:rPr lang="en-US" sz="2400" b="1" dirty="0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: ৩০</a:t>
            </a:r>
            <a:endParaRPr lang="en-US" sz="2400" b="1" dirty="0">
              <a:solidFill>
                <a:srgbClr val="FF0000"/>
              </a:solidFill>
              <a:latin typeface="Kalpurush ANSI" panose="02000000000000000000" pitchFamily="2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78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371600" y="533400"/>
            <a:ext cx="2743200" cy="990600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</a:rPr>
              <a:t>মূল্যায়ন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752600"/>
            <a:ext cx="34290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  <a:defRPr/>
            </a:pPr>
            <a:r>
              <a:rPr lang="en-US" sz="2800" kern="0" dirty="0" smtClean="0">
                <a:solidFill>
                  <a:srgbClr val="7030A0"/>
                </a:solidFill>
              </a:rPr>
              <a:t>১১-এর </a:t>
            </a:r>
            <a:r>
              <a:rPr lang="en-US" sz="2800" kern="0" dirty="0" err="1">
                <a:solidFill>
                  <a:srgbClr val="7030A0"/>
                </a:solidFill>
              </a:rPr>
              <a:t>বর্গ</a:t>
            </a:r>
            <a:r>
              <a:rPr lang="en-US" sz="2800" kern="0" dirty="0">
                <a:solidFill>
                  <a:srgbClr val="7030A0"/>
                </a:solidFill>
              </a:rPr>
              <a:t> </a:t>
            </a:r>
            <a:r>
              <a:rPr lang="en-US" sz="2800" kern="0" dirty="0" err="1">
                <a:solidFill>
                  <a:srgbClr val="7030A0"/>
                </a:solidFill>
              </a:rPr>
              <a:t>কোনটি</a:t>
            </a:r>
            <a:r>
              <a:rPr lang="en-US" sz="2800" kern="0" dirty="0" smtClean="0">
                <a:solidFill>
                  <a:srgbClr val="7030A0"/>
                </a:solidFill>
              </a:rPr>
              <a:t>?</a:t>
            </a:r>
            <a:endParaRPr lang="en-US" sz="2800" kern="0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286000"/>
            <a:ext cx="5724236" cy="609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2800" kern="0" dirty="0" smtClean="0">
                <a:solidFill>
                  <a:srgbClr val="00B050"/>
                </a:solidFill>
              </a:rPr>
              <a:t>(ক)১০০    (</a:t>
            </a:r>
            <a:r>
              <a:rPr lang="en-US" sz="2800" kern="0" dirty="0">
                <a:solidFill>
                  <a:srgbClr val="00B050"/>
                </a:solidFill>
              </a:rPr>
              <a:t>খ) ৯০    </a:t>
            </a:r>
            <a:r>
              <a:rPr lang="en-US" sz="2800" kern="0" dirty="0" smtClean="0">
                <a:solidFill>
                  <a:srgbClr val="00B050"/>
                </a:solidFill>
              </a:rPr>
              <a:t> </a:t>
            </a:r>
            <a:r>
              <a:rPr lang="en-US" sz="2800" kern="0" dirty="0">
                <a:solidFill>
                  <a:srgbClr val="00B050"/>
                </a:solidFill>
              </a:rPr>
              <a:t>(গ) </a:t>
            </a:r>
            <a:r>
              <a:rPr lang="en-US" sz="2800" kern="0" dirty="0" smtClean="0">
                <a:solidFill>
                  <a:srgbClr val="00B050"/>
                </a:solidFill>
              </a:rPr>
              <a:t>১২১     (ঘ</a:t>
            </a:r>
            <a:r>
              <a:rPr lang="en-US" sz="2800" kern="0" dirty="0">
                <a:solidFill>
                  <a:srgbClr val="00B050"/>
                </a:solidFill>
              </a:rPr>
              <a:t>) </a:t>
            </a:r>
            <a:r>
              <a:rPr lang="en-US" sz="2800" kern="0" dirty="0" smtClean="0">
                <a:solidFill>
                  <a:srgbClr val="00B050"/>
                </a:solidFill>
              </a:rPr>
              <a:t>৯৯</a:t>
            </a:r>
            <a:endParaRPr lang="en-US" sz="2800" kern="0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599" y="2895600"/>
            <a:ext cx="4495801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  <a:defRPr/>
            </a:pPr>
            <a:r>
              <a:rPr lang="en-US" sz="2800" kern="0" dirty="0" smtClean="0">
                <a:solidFill>
                  <a:srgbClr val="7030A0"/>
                </a:solidFill>
              </a:rPr>
              <a:t>১৬৯-এর </a:t>
            </a:r>
            <a:r>
              <a:rPr lang="en-US" sz="2800" kern="0" dirty="0" err="1" smtClean="0">
                <a:solidFill>
                  <a:srgbClr val="7030A0"/>
                </a:solidFill>
              </a:rPr>
              <a:t>বর্গমূল</a:t>
            </a:r>
            <a:r>
              <a:rPr lang="en-US" sz="2800" kern="0" dirty="0" smtClean="0">
                <a:solidFill>
                  <a:srgbClr val="7030A0"/>
                </a:solidFill>
              </a:rPr>
              <a:t> </a:t>
            </a:r>
            <a:r>
              <a:rPr lang="en-US" sz="2800" kern="0" dirty="0" err="1" smtClean="0">
                <a:solidFill>
                  <a:srgbClr val="7030A0"/>
                </a:solidFill>
              </a:rPr>
              <a:t>কোনটি</a:t>
            </a:r>
            <a:r>
              <a:rPr lang="en-US" sz="2800" kern="0" dirty="0" smtClean="0">
                <a:solidFill>
                  <a:srgbClr val="7030A0"/>
                </a:solidFill>
              </a:rPr>
              <a:t>?</a:t>
            </a:r>
            <a:endParaRPr lang="en-US" sz="2800" kern="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3429000"/>
            <a:ext cx="5724236" cy="609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2800" kern="0" dirty="0">
                <a:solidFill>
                  <a:srgbClr val="00B050"/>
                </a:solidFill>
              </a:rPr>
              <a:t>(ক) ২৩    </a:t>
            </a:r>
            <a:r>
              <a:rPr lang="en-US" sz="2800" kern="0" dirty="0" smtClean="0">
                <a:solidFill>
                  <a:srgbClr val="00B050"/>
                </a:solidFill>
              </a:rPr>
              <a:t>(</a:t>
            </a:r>
            <a:r>
              <a:rPr lang="en-US" sz="2800" kern="0" dirty="0">
                <a:solidFill>
                  <a:srgbClr val="00B050"/>
                </a:solidFill>
              </a:rPr>
              <a:t>খ) </a:t>
            </a:r>
            <a:r>
              <a:rPr lang="en-US" sz="2800" kern="0" dirty="0" smtClean="0">
                <a:solidFill>
                  <a:srgbClr val="00B050"/>
                </a:solidFill>
              </a:rPr>
              <a:t>১৩     </a:t>
            </a:r>
            <a:r>
              <a:rPr lang="en-US" sz="2800" kern="0" dirty="0">
                <a:solidFill>
                  <a:srgbClr val="00B050"/>
                </a:solidFill>
              </a:rPr>
              <a:t>(গ) ৩৩  </a:t>
            </a:r>
            <a:r>
              <a:rPr lang="en-US" sz="2800" kern="0" dirty="0" smtClean="0">
                <a:solidFill>
                  <a:srgbClr val="00B050"/>
                </a:solidFill>
              </a:rPr>
              <a:t>(</a:t>
            </a:r>
            <a:r>
              <a:rPr lang="en-US" sz="2800" kern="0" dirty="0">
                <a:solidFill>
                  <a:srgbClr val="00B050"/>
                </a:solidFill>
              </a:rPr>
              <a:t>ঘ) ৩১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3962400"/>
            <a:ext cx="4495801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  <a:defRPr/>
            </a:pPr>
            <a:r>
              <a:rPr lang="en-US" sz="2800" kern="0" dirty="0" smtClean="0">
                <a:solidFill>
                  <a:srgbClr val="7030A0"/>
                </a:solidFill>
              </a:rPr>
              <a:t>১৪-এর </a:t>
            </a:r>
            <a:r>
              <a:rPr lang="en-US" sz="2800" kern="0" dirty="0" err="1">
                <a:solidFill>
                  <a:srgbClr val="7030A0"/>
                </a:solidFill>
              </a:rPr>
              <a:t>বর্গ</a:t>
            </a:r>
            <a:r>
              <a:rPr lang="en-US" sz="2800" kern="0" dirty="0">
                <a:solidFill>
                  <a:srgbClr val="7030A0"/>
                </a:solidFill>
              </a:rPr>
              <a:t> </a:t>
            </a:r>
            <a:r>
              <a:rPr lang="en-US" sz="2800" kern="0" dirty="0" err="1">
                <a:solidFill>
                  <a:srgbClr val="7030A0"/>
                </a:solidFill>
              </a:rPr>
              <a:t>কোনটি</a:t>
            </a:r>
            <a:r>
              <a:rPr lang="en-US" sz="2800" kern="0" dirty="0" smtClean="0">
                <a:solidFill>
                  <a:srgbClr val="7030A0"/>
                </a:solidFill>
              </a:rPr>
              <a:t>?</a:t>
            </a:r>
            <a:endParaRPr lang="en-US" sz="2800" kern="0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0600" y="4495800"/>
            <a:ext cx="5724236" cy="609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2800" kern="0" dirty="0">
                <a:solidFill>
                  <a:srgbClr val="00B050"/>
                </a:solidFill>
              </a:rPr>
              <a:t>(ক) </a:t>
            </a:r>
            <a:r>
              <a:rPr lang="en-US" sz="2800" kern="0" dirty="0" smtClean="0">
                <a:solidFill>
                  <a:srgbClr val="00B050"/>
                </a:solidFill>
              </a:rPr>
              <a:t>১২১    (</a:t>
            </a:r>
            <a:r>
              <a:rPr lang="en-US" sz="2800" kern="0" dirty="0">
                <a:solidFill>
                  <a:srgbClr val="00B050"/>
                </a:solidFill>
              </a:rPr>
              <a:t>খ) </a:t>
            </a:r>
            <a:r>
              <a:rPr lang="en-US" sz="2800" kern="0" dirty="0" smtClean="0">
                <a:solidFill>
                  <a:srgbClr val="00B050"/>
                </a:solidFill>
              </a:rPr>
              <a:t>২৫৬    </a:t>
            </a:r>
            <a:r>
              <a:rPr lang="en-US" sz="2800" kern="0" dirty="0">
                <a:solidFill>
                  <a:srgbClr val="00B050"/>
                </a:solidFill>
              </a:rPr>
              <a:t>(গ) </a:t>
            </a:r>
            <a:r>
              <a:rPr lang="en-US" sz="2800" kern="0" dirty="0" smtClean="0">
                <a:solidFill>
                  <a:srgbClr val="00B050"/>
                </a:solidFill>
              </a:rPr>
              <a:t>৮১  (</a:t>
            </a:r>
            <a:r>
              <a:rPr lang="en-US" sz="2800" kern="0" dirty="0">
                <a:solidFill>
                  <a:srgbClr val="00B050"/>
                </a:solidFill>
              </a:rPr>
              <a:t>ঘ) </a:t>
            </a:r>
            <a:r>
              <a:rPr lang="en-US" sz="2800" kern="0" dirty="0" smtClean="0">
                <a:solidFill>
                  <a:srgbClr val="00B050"/>
                </a:solidFill>
              </a:rPr>
              <a:t>২২৫</a:t>
            </a:r>
            <a:endParaRPr lang="en-US" sz="2800" kern="0" dirty="0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5105400"/>
            <a:ext cx="4495801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  <a:defRPr/>
            </a:pPr>
            <a:r>
              <a:rPr lang="en-US" sz="2800" kern="0" dirty="0" smtClean="0">
                <a:solidFill>
                  <a:srgbClr val="7030A0"/>
                </a:solidFill>
              </a:rPr>
              <a:t>১৪৪-এর </a:t>
            </a:r>
            <a:r>
              <a:rPr lang="en-US" sz="2800" kern="0" dirty="0" err="1" smtClean="0">
                <a:solidFill>
                  <a:srgbClr val="7030A0"/>
                </a:solidFill>
              </a:rPr>
              <a:t>বর্গমূল</a:t>
            </a:r>
            <a:r>
              <a:rPr lang="en-US" sz="2800" kern="0" dirty="0" smtClean="0">
                <a:solidFill>
                  <a:srgbClr val="7030A0"/>
                </a:solidFill>
              </a:rPr>
              <a:t> </a:t>
            </a:r>
            <a:r>
              <a:rPr lang="en-US" sz="2800" kern="0" dirty="0" err="1">
                <a:solidFill>
                  <a:srgbClr val="7030A0"/>
                </a:solidFill>
              </a:rPr>
              <a:t>কোনটি</a:t>
            </a:r>
            <a:r>
              <a:rPr lang="en-US" sz="2800" kern="0" dirty="0" smtClean="0">
                <a:solidFill>
                  <a:srgbClr val="7030A0"/>
                </a:solidFill>
              </a:rPr>
              <a:t>?</a:t>
            </a:r>
            <a:endParaRPr lang="en-US" sz="2800" kern="0" dirty="0">
              <a:solidFill>
                <a:srgbClr val="7030A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1" y="5638800"/>
            <a:ext cx="5724236" cy="609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2800" kern="0" dirty="0">
                <a:solidFill>
                  <a:srgbClr val="00B050"/>
                </a:solidFill>
              </a:rPr>
              <a:t>(ক) </a:t>
            </a:r>
            <a:r>
              <a:rPr lang="en-US" sz="2800" kern="0" dirty="0" smtClean="0">
                <a:solidFill>
                  <a:srgbClr val="00B050"/>
                </a:solidFill>
              </a:rPr>
              <a:t>১২    (</a:t>
            </a:r>
            <a:r>
              <a:rPr lang="en-US" sz="2800" kern="0" dirty="0">
                <a:solidFill>
                  <a:srgbClr val="00B050"/>
                </a:solidFill>
              </a:rPr>
              <a:t>খ) </a:t>
            </a:r>
            <a:r>
              <a:rPr lang="en-US" sz="2800" kern="0" dirty="0" smtClean="0">
                <a:solidFill>
                  <a:srgbClr val="00B050"/>
                </a:solidFill>
              </a:rPr>
              <a:t>২৫    </a:t>
            </a:r>
            <a:r>
              <a:rPr lang="en-US" sz="2800" kern="0" dirty="0">
                <a:solidFill>
                  <a:srgbClr val="00B050"/>
                </a:solidFill>
              </a:rPr>
              <a:t>(গ) </a:t>
            </a:r>
            <a:r>
              <a:rPr lang="en-US" sz="2800" kern="0" dirty="0" smtClean="0">
                <a:solidFill>
                  <a:srgbClr val="00B050"/>
                </a:solidFill>
              </a:rPr>
              <a:t>২২ (ঘ</a:t>
            </a:r>
            <a:r>
              <a:rPr lang="en-US" sz="2800" kern="0" dirty="0">
                <a:solidFill>
                  <a:srgbClr val="00B050"/>
                </a:solidFill>
              </a:rPr>
              <a:t>) </a:t>
            </a:r>
            <a:r>
              <a:rPr lang="en-US" sz="2800" kern="0" dirty="0" smtClean="0">
                <a:solidFill>
                  <a:srgbClr val="00B050"/>
                </a:solidFill>
              </a:rPr>
              <a:t>১৬</a:t>
            </a:r>
            <a:endParaRPr lang="en-US" sz="2800" kern="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val 12"/>
              <p:cNvSpPr/>
              <p:nvPr/>
            </p:nvSpPr>
            <p:spPr>
              <a:xfrm>
                <a:off x="3990108" y="2362200"/>
                <a:ext cx="442769" cy="43641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√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Oval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108" y="2362200"/>
                <a:ext cx="442769" cy="436418"/>
              </a:xfrm>
              <a:prstGeom prst="ellipse">
                <a:avLst/>
              </a:prstGeom>
              <a:blipFill rotWithShape="1">
                <a:blip r:embed="rId2"/>
                <a:stretch>
                  <a:fillRect t="-29577" r="-48611" b="-690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val 14"/>
              <p:cNvSpPr/>
              <p:nvPr/>
            </p:nvSpPr>
            <p:spPr>
              <a:xfrm>
                <a:off x="2477656" y="3507510"/>
                <a:ext cx="442769" cy="43641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√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Oval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656" y="3507510"/>
                <a:ext cx="442769" cy="436418"/>
              </a:xfrm>
              <a:prstGeom prst="ellipse">
                <a:avLst/>
              </a:prstGeom>
              <a:blipFill rotWithShape="1">
                <a:blip r:embed="rId3"/>
                <a:stretch>
                  <a:fillRect t="-27778" r="-46575" b="-680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val 15"/>
              <p:cNvSpPr/>
              <p:nvPr/>
            </p:nvSpPr>
            <p:spPr>
              <a:xfrm>
                <a:off x="2611584" y="4583546"/>
                <a:ext cx="442769" cy="43641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√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Oval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584" y="4583546"/>
                <a:ext cx="442769" cy="436418"/>
              </a:xfrm>
              <a:prstGeom prst="ellipse">
                <a:avLst/>
              </a:prstGeom>
              <a:blipFill rotWithShape="1">
                <a:blip r:embed="rId4"/>
                <a:stretch>
                  <a:fillRect t="-29577" r="-46575" b="-690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val 16"/>
              <p:cNvSpPr/>
              <p:nvPr/>
            </p:nvSpPr>
            <p:spPr>
              <a:xfrm>
                <a:off x="1103744" y="5717310"/>
                <a:ext cx="475675" cy="43641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√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Oval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744" y="5717310"/>
                <a:ext cx="475675" cy="436418"/>
              </a:xfrm>
              <a:prstGeom prst="ellipse">
                <a:avLst/>
              </a:prstGeom>
              <a:blipFill rotWithShape="1">
                <a:blip r:embed="rId5"/>
                <a:stretch>
                  <a:fillRect t="-29577" r="-41026" b="-690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031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3048000" y="762000"/>
            <a:ext cx="2743200" cy="990600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বাড়ির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কাজ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057400"/>
            <a:ext cx="836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 defTabSz="457200">
              <a:buFont typeface="Wingdings" panose="05000000000000000000" pitchFamily="2" charset="2"/>
              <a:buChar char="v"/>
            </a:pPr>
            <a:r>
              <a:rPr lang="en-US" sz="28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উৎপাদকের</a:t>
            </a:r>
            <a:r>
              <a:rPr lang="en-US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১১০২৫ </a:t>
            </a:r>
            <a:r>
              <a:rPr lang="en-US" sz="28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বর্গমূল</a:t>
            </a:r>
            <a:r>
              <a:rPr lang="en-US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743200"/>
            <a:ext cx="82195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defTabSz="4572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৪০৫৬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সংখ্যাটিকে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পূর্ণবর্গ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3886200"/>
            <a:ext cx="82195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defTabSz="457200">
              <a:buFont typeface="Wingdings" panose="05000000000000000000" pitchFamily="2" charset="2"/>
              <a:buChar char="v"/>
            </a:pP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বাগানে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৩১৩৬টি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গাছগুলোকে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বর্গাকারে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সাজাতে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চাইলে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সারিতে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কতটি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লাগাতে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4989493"/>
            <a:ext cx="82195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defTabSz="4572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৯৭২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সংখ্যাটিকে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পূর্ণবর্গ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23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7"/>
            <a:ext cx="9144000" cy="686261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19200" y="228600"/>
            <a:ext cx="1600200" cy="13023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ধ</a:t>
            </a:r>
            <a:r>
              <a:rPr lang="en-US" sz="8000" b="1" dirty="0" smtClean="0"/>
              <a:t>   </a:t>
            </a:r>
            <a:endParaRPr lang="en-US" sz="80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92782" y="228600"/>
            <a:ext cx="1655618" cy="13023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solidFill>
                  <a:srgbClr val="002060"/>
                </a:solidFill>
              </a:rPr>
              <a:t>বা</a:t>
            </a:r>
            <a:endParaRPr lang="en-US" sz="8000" b="1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24600" y="228600"/>
            <a:ext cx="1524000" cy="13023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C00000"/>
                </a:solidFill>
              </a:rPr>
              <a:t>দ</a:t>
            </a:r>
            <a:endParaRPr lang="en-US" sz="8000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3200" y="228600"/>
            <a:ext cx="1706418" cy="13023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solidFill>
                  <a:srgbClr val="00B050"/>
                </a:solidFill>
              </a:rPr>
              <a:t>ন্য</a:t>
            </a:r>
            <a:r>
              <a:rPr lang="en-US" sz="8000" b="1" dirty="0" smtClean="0">
                <a:solidFill>
                  <a:srgbClr val="00B050"/>
                </a:solidFill>
              </a:rPr>
              <a:t> </a:t>
            </a:r>
            <a:endParaRPr lang="en-US" sz="8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07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644914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  <a:defRPr/>
            </a:pPr>
            <a:r>
              <a:rPr lang="en-US" sz="4000" b="1" kern="0" dirty="0" err="1">
                <a:solidFill>
                  <a:srgbClr val="7030A0"/>
                </a:solidFill>
                <a:latin typeface="Sylfaen" pitchFamily="18" charset="0"/>
                <a:cs typeface="SutonnyMJ" pitchFamily="2" charset="0"/>
              </a:rPr>
              <a:t>মোঃ</a:t>
            </a:r>
            <a:r>
              <a:rPr lang="en-US" sz="4000" b="1" kern="0" dirty="0">
                <a:solidFill>
                  <a:srgbClr val="7030A0"/>
                </a:solidFill>
                <a:latin typeface="Sylfaen" pitchFamily="18" charset="0"/>
                <a:cs typeface="SutonnyMJ" pitchFamily="2" charset="0"/>
              </a:rPr>
              <a:t> </a:t>
            </a:r>
            <a:r>
              <a:rPr lang="en-US" sz="4000" b="1" kern="0" dirty="0" err="1">
                <a:solidFill>
                  <a:srgbClr val="7030A0"/>
                </a:solidFill>
                <a:latin typeface="Sylfaen" pitchFamily="18" charset="0"/>
                <a:cs typeface="SutonnyMJ" pitchFamily="2" charset="0"/>
              </a:rPr>
              <a:t>সুহেল</a:t>
            </a:r>
            <a:r>
              <a:rPr lang="en-US" sz="4000" b="1" kern="0" dirty="0">
                <a:solidFill>
                  <a:srgbClr val="7030A0"/>
                </a:solidFill>
                <a:latin typeface="Sylfaen" pitchFamily="18" charset="0"/>
                <a:cs typeface="SutonnyMJ" pitchFamily="2" charset="0"/>
              </a:rPr>
              <a:t> </a:t>
            </a:r>
            <a:r>
              <a:rPr lang="en-US" sz="4000" b="1" kern="0" dirty="0" err="1">
                <a:solidFill>
                  <a:srgbClr val="7030A0"/>
                </a:solidFill>
                <a:latin typeface="Sylfaen" pitchFamily="18" charset="0"/>
                <a:cs typeface="SutonnyMJ" pitchFamily="2" charset="0"/>
              </a:rPr>
              <a:t>আলম</a:t>
            </a:r>
            <a:endParaRPr lang="en-US" sz="4000" b="1" kern="0" dirty="0">
              <a:solidFill>
                <a:srgbClr val="7030A0"/>
              </a:solidFill>
              <a:latin typeface="Sylfaen" pitchFamily="18" charset="0"/>
              <a:cs typeface="SutonnyMJ" pitchFamily="2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1447800" y="609600"/>
            <a:ext cx="2743200" cy="990600"/>
          </a:xfrm>
          <a:prstGeom prst="flowChartPunchedTap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শিক্ষক</a:t>
            </a:r>
            <a:r>
              <a:rPr lang="en-US" sz="3200" dirty="0"/>
              <a:t> </a:t>
            </a:r>
            <a:r>
              <a:rPr lang="en-US" sz="3200" dirty="0" err="1" smtClean="0"/>
              <a:t>পরিচিতি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472" y="2515612"/>
            <a:ext cx="1066800" cy="3046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438400"/>
            <a:ext cx="2763452" cy="30516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143000" y="3352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  <a:defRPr/>
            </a:pPr>
            <a:r>
              <a:rPr lang="en-US" kern="0" dirty="0" err="1">
                <a:solidFill>
                  <a:srgbClr val="C00000"/>
                </a:solidFill>
                <a:latin typeface="Calibri"/>
              </a:rPr>
              <a:t>বিএসসি</a:t>
            </a:r>
            <a:r>
              <a:rPr lang="en-US" kern="0" dirty="0">
                <a:solidFill>
                  <a:srgbClr val="C00000"/>
                </a:solidFill>
                <a:latin typeface="Calibri"/>
              </a:rPr>
              <a:t> (</a:t>
            </a:r>
            <a:r>
              <a:rPr lang="en-US" kern="0" dirty="0" err="1">
                <a:solidFill>
                  <a:srgbClr val="C00000"/>
                </a:solidFill>
                <a:latin typeface="Calibri"/>
              </a:rPr>
              <a:t>বিএড</a:t>
            </a:r>
            <a:r>
              <a:rPr lang="en-US" kern="0" dirty="0">
                <a:solidFill>
                  <a:srgbClr val="C00000"/>
                </a:solidFill>
                <a:latin typeface="Calibri"/>
              </a:rPr>
              <a:t>), </a:t>
            </a:r>
            <a:r>
              <a:rPr lang="en-US" kern="0" dirty="0" err="1">
                <a:solidFill>
                  <a:srgbClr val="C00000"/>
                </a:solidFill>
                <a:latin typeface="Calibri"/>
              </a:rPr>
              <a:t>এমএসসি</a:t>
            </a:r>
            <a:r>
              <a:rPr lang="en-US" kern="0" dirty="0">
                <a:solidFill>
                  <a:srgbClr val="C00000"/>
                </a:solidFill>
                <a:latin typeface="Calibri"/>
              </a:rPr>
              <a:t> (</a:t>
            </a:r>
            <a:r>
              <a:rPr lang="en-US" kern="0" dirty="0" err="1">
                <a:solidFill>
                  <a:srgbClr val="C00000"/>
                </a:solidFill>
                <a:latin typeface="Calibri"/>
              </a:rPr>
              <a:t>গণিত</a:t>
            </a:r>
            <a:r>
              <a:rPr lang="en-US" kern="0" dirty="0">
                <a:solidFill>
                  <a:srgbClr val="C00000"/>
                </a:solidFill>
                <a:latin typeface="Calibri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0" y="3733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  <a:defRPr/>
            </a:pPr>
            <a:r>
              <a:rPr lang="en-US" kern="0" dirty="0" err="1">
                <a:solidFill>
                  <a:srgbClr val="00B050"/>
                </a:solidFill>
                <a:latin typeface="Calibri"/>
              </a:rPr>
              <a:t>সহকারী</a:t>
            </a:r>
            <a:r>
              <a:rPr lang="en-US" kern="0" dirty="0">
                <a:solidFill>
                  <a:srgbClr val="00B050"/>
                </a:solidFill>
                <a:latin typeface="Calibri"/>
              </a:rPr>
              <a:t> </a:t>
            </a:r>
            <a:r>
              <a:rPr lang="en-US" kern="0" dirty="0" err="1">
                <a:solidFill>
                  <a:srgbClr val="00B050"/>
                </a:solidFill>
                <a:latin typeface="Calibri"/>
              </a:rPr>
              <a:t>শিক্ষক</a:t>
            </a:r>
            <a:r>
              <a:rPr lang="en-US" kern="0" dirty="0">
                <a:solidFill>
                  <a:srgbClr val="00B050"/>
                </a:solidFill>
                <a:latin typeface="Calibri"/>
              </a:rPr>
              <a:t> (</a:t>
            </a:r>
            <a:r>
              <a:rPr lang="en-US" kern="0" dirty="0" err="1">
                <a:solidFill>
                  <a:srgbClr val="00B050"/>
                </a:solidFill>
                <a:latin typeface="Calibri"/>
              </a:rPr>
              <a:t>গণিত</a:t>
            </a:r>
            <a:r>
              <a:rPr lang="en-US" kern="0" dirty="0">
                <a:solidFill>
                  <a:srgbClr val="00B050"/>
                </a:solidFill>
                <a:latin typeface="Calibri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4495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  <a:defRPr/>
            </a:pPr>
            <a:r>
              <a:rPr lang="en-US" kern="0" dirty="0" err="1">
                <a:solidFill>
                  <a:schemeClr val="tx2"/>
                </a:solidFill>
                <a:latin typeface="Calibri"/>
              </a:rPr>
              <a:t>বেতগঞ্জ</a:t>
            </a:r>
            <a:r>
              <a:rPr lang="en-US" kern="0" dirty="0">
                <a:solidFill>
                  <a:schemeClr val="tx2"/>
                </a:solidFill>
                <a:latin typeface="Calibri"/>
              </a:rPr>
              <a:t> </a:t>
            </a:r>
            <a:r>
              <a:rPr lang="en-US" kern="0" dirty="0" err="1">
                <a:solidFill>
                  <a:schemeClr val="tx2"/>
                </a:solidFill>
                <a:latin typeface="Calibri"/>
              </a:rPr>
              <a:t>বাজার</a:t>
            </a:r>
            <a:r>
              <a:rPr lang="en-US" kern="0" dirty="0">
                <a:solidFill>
                  <a:schemeClr val="tx2"/>
                </a:solidFill>
                <a:latin typeface="Calibri"/>
              </a:rPr>
              <a:t>, </a:t>
            </a:r>
            <a:r>
              <a:rPr lang="en-US" kern="0" dirty="0" err="1">
                <a:solidFill>
                  <a:schemeClr val="tx2"/>
                </a:solidFill>
                <a:latin typeface="Calibri"/>
              </a:rPr>
              <a:t>সদর</a:t>
            </a:r>
            <a:r>
              <a:rPr lang="en-US" kern="0" dirty="0">
                <a:solidFill>
                  <a:schemeClr val="tx2"/>
                </a:solidFill>
                <a:latin typeface="Calibri"/>
              </a:rPr>
              <a:t>, </a:t>
            </a:r>
            <a:r>
              <a:rPr lang="en-US" kern="0" dirty="0" err="1">
                <a:solidFill>
                  <a:schemeClr val="tx2"/>
                </a:solidFill>
                <a:latin typeface="Calibri"/>
              </a:rPr>
              <a:t>সুনামগঞ্জ</a:t>
            </a:r>
            <a:endParaRPr lang="en-US" b="1" kern="0" dirty="0">
              <a:solidFill>
                <a:schemeClr val="tx2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4038600"/>
            <a:ext cx="4927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  <a:defRPr/>
            </a:pPr>
            <a:r>
              <a:rPr lang="en-US" sz="3200" b="1" kern="0" dirty="0" err="1">
                <a:solidFill>
                  <a:srgbClr val="FF0000"/>
                </a:solidFill>
                <a:latin typeface="Calibri"/>
              </a:rPr>
              <a:t>দারুলহুদা</a:t>
            </a:r>
            <a:r>
              <a:rPr lang="en-US" sz="3200" b="1" kern="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Calibri"/>
              </a:rPr>
              <a:t>দাখিল</a:t>
            </a:r>
            <a:r>
              <a:rPr lang="en-US" sz="3200" b="1" kern="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Calibri"/>
              </a:rPr>
              <a:t>মাদরাসা</a:t>
            </a:r>
            <a:endParaRPr lang="en-US" sz="32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4800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  <a:defRPr/>
            </a:pPr>
            <a:r>
              <a:rPr lang="en-US" kern="0" dirty="0" err="1">
                <a:solidFill>
                  <a:srgbClr val="002060"/>
                </a:solidFill>
                <a:latin typeface="Calibri"/>
              </a:rPr>
              <a:t>মোবাইল</a:t>
            </a:r>
            <a:r>
              <a:rPr lang="en-US" kern="0" dirty="0">
                <a:solidFill>
                  <a:srgbClr val="002060"/>
                </a:solidFill>
                <a:latin typeface="Calibri"/>
              </a:rPr>
              <a:t>: ০১৭১২-৩৩০৫৭৫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5105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  <a:defRPr/>
            </a:pPr>
            <a:r>
              <a:rPr lang="en-US" kern="0" dirty="0" err="1">
                <a:latin typeface="Calibri"/>
              </a:rPr>
              <a:t>ইমেইল</a:t>
            </a:r>
            <a:r>
              <a:rPr lang="en-US" kern="0" dirty="0">
                <a:latin typeface="Calibri"/>
              </a:rPr>
              <a:t>: suhelsunam83@gmail.com</a:t>
            </a:r>
          </a:p>
        </p:txBody>
      </p:sp>
    </p:spTree>
    <p:extLst>
      <p:ext uri="{BB962C8B-B14F-4D97-AF65-F5344CB8AC3E}">
        <p14:creationId xmlns:p14="http://schemas.microsoft.com/office/powerpoint/2010/main" val="79687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2000"/>
                            </p:stCondLst>
                            <p:childTnLst>
                              <p:par>
                                <p:cTn id="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2971800" y="762000"/>
            <a:ext cx="2743200" cy="990600"/>
          </a:xfrm>
          <a:prstGeom prst="flowChartPunchedTap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পাঠ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পরিচিতি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Bevel 5"/>
          <p:cNvSpPr/>
          <p:nvPr/>
        </p:nvSpPr>
        <p:spPr>
          <a:xfrm>
            <a:off x="1447800" y="2133600"/>
            <a:ext cx="5867400" cy="40386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800" b="1" dirty="0" smtClean="0">
              <a:solidFill>
                <a:srgbClr val="FFFF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FF00"/>
                </a:solidFill>
              </a:rPr>
              <a:t>গণিত</a:t>
            </a:r>
            <a:r>
              <a:rPr lang="en-US" sz="2800" b="1" dirty="0" smtClean="0">
                <a:solidFill>
                  <a:srgbClr val="FFFF00"/>
                </a:solidFill>
              </a:rPr>
              <a:t>, </a:t>
            </a:r>
            <a:r>
              <a:rPr lang="en-US" sz="2800" b="1" dirty="0" err="1" smtClean="0">
                <a:solidFill>
                  <a:srgbClr val="FFFF00"/>
                </a:solidFill>
              </a:rPr>
              <a:t>সপ্তম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শ্রেণি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FFFF00"/>
                </a:solidFill>
              </a:rPr>
              <a:t>অধ্যায়-১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FF00"/>
                </a:solidFill>
              </a:rPr>
              <a:t>সময়</a:t>
            </a:r>
            <a:r>
              <a:rPr lang="en-US" sz="2800" b="1" dirty="0" smtClean="0">
                <a:solidFill>
                  <a:srgbClr val="FFFF00"/>
                </a:solidFill>
              </a:rPr>
              <a:t>: ৫০ </a:t>
            </a:r>
            <a:r>
              <a:rPr lang="en-US" sz="2800" b="1" dirty="0" err="1" smtClean="0">
                <a:solidFill>
                  <a:srgbClr val="FFFF00"/>
                </a:solidFill>
              </a:rPr>
              <a:t>মিনিট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FF00"/>
                </a:solidFill>
              </a:rPr>
              <a:t>তারিখ</a:t>
            </a:r>
            <a:r>
              <a:rPr lang="en-US" sz="2800" b="1" dirty="0" smtClean="0">
                <a:solidFill>
                  <a:srgbClr val="FFFF00"/>
                </a:solidFill>
              </a:rPr>
              <a:t>: ১২ </a:t>
            </a:r>
            <a:r>
              <a:rPr lang="en-US" sz="2800" b="1" dirty="0" err="1" smtClean="0">
                <a:solidFill>
                  <a:srgbClr val="FFFF00"/>
                </a:solidFill>
              </a:rPr>
              <a:t>জুলাই</a:t>
            </a:r>
            <a:r>
              <a:rPr lang="en-US" sz="2800" b="1" dirty="0" smtClean="0">
                <a:solidFill>
                  <a:srgbClr val="FFFF00"/>
                </a:solidFill>
              </a:rPr>
              <a:t>, ২০২১</a:t>
            </a:r>
          </a:p>
          <a:p>
            <a:pPr algn="ctr"/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6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ounded Rectangle 2"/>
              <p:cNvSpPr/>
              <p:nvPr/>
            </p:nvSpPr>
            <p:spPr>
              <a:xfrm>
                <a:off x="762000" y="1676400"/>
                <a:ext cx="1676400" cy="137160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𝐀</m:t>
                          </m:r>
                        </m:e>
                        <m:sup>
                          <m:r>
                            <a:rPr lang="en-US" sz="4000" b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Rounded 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676400"/>
                <a:ext cx="1676400" cy="1371600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le 3"/>
              <p:cNvSpPr/>
              <p:nvPr/>
            </p:nvSpPr>
            <p:spPr>
              <a:xfrm>
                <a:off x="762000" y="3657600"/>
                <a:ext cx="1676400" cy="13716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4000" b="1" i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𝐀</m:t>
                          </m:r>
                        </m:e>
                      </m:rad>
                    </m:oMath>
                  </m:oMathPara>
                </a14:m>
                <a:endParaRPr lang="en-US" sz="4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657600"/>
                <a:ext cx="1676400" cy="1371600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le 4"/>
          <p:cNvSpPr/>
          <p:nvPr/>
        </p:nvSpPr>
        <p:spPr>
          <a:xfrm>
            <a:off x="2743199" y="1676400"/>
            <a:ext cx="3254829" cy="137160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prstClr val="black"/>
                </a:solidFill>
              </a:rPr>
              <a:t>A </a:t>
            </a:r>
            <a:r>
              <a:rPr lang="en-US" sz="4000" b="1" dirty="0" smtClean="0">
                <a:solidFill>
                  <a:srgbClr val="FF0000"/>
                </a:solidFill>
              </a:rPr>
              <a:t>Square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324600" y="1676400"/>
            <a:ext cx="2209800" cy="137160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000" b="1" dirty="0" err="1" smtClean="0">
                <a:solidFill>
                  <a:prstClr val="black"/>
                </a:solidFill>
              </a:rPr>
              <a:t>বর্গ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743199" y="3657600"/>
            <a:ext cx="3276601" cy="1371600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4000" b="1" dirty="0" smtClean="0">
                <a:solidFill>
                  <a:srgbClr val="FF0000"/>
                </a:solidFill>
              </a:rPr>
              <a:t>Root Over </a:t>
            </a:r>
            <a:r>
              <a:rPr lang="en-US" sz="4000" b="1" dirty="0" smtClean="0">
                <a:solidFill>
                  <a:prstClr val="black"/>
                </a:solidFill>
              </a:rPr>
              <a:t>A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24600" y="3657600"/>
            <a:ext cx="2209800" cy="1371600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000" b="1" dirty="0" err="1" smtClean="0">
                <a:solidFill>
                  <a:prstClr val="black"/>
                </a:solidFill>
              </a:rPr>
              <a:t>বর্গমূল</a:t>
            </a:r>
            <a:endParaRPr lang="en-US" sz="4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2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Punched Tape 8"/>
          <p:cNvSpPr/>
          <p:nvPr/>
        </p:nvSpPr>
        <p:spPr>
          <a:xfrm>
            <a:off x="1219200" y="609600"/>
            <a:ext cx="2743200" cy="990600"/>
          </a:xfrm>
          <a:prstGeom prst="flowChartPunchedTap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পাঠ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ঘোষণা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Bevel 9"/>
          <p:cNvSpPr/>
          <p:nvPr/>
        </p:nvSpPr>
        <p:spPr>
          <a:xfrm>
            <a:off x="2743200" y="2939143"/>
            <a:ext cx="4343400" cy="2699657"/>
          </a:xfrm>
          <a:prstGeom prst="bevel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</a:rPr>
              <a:t>বর্গ</a:t>
            </a:r>
            <a:r>
              <a:rPr lang="en-US" sz="4000" dirty="0" smtClean="0">
                <a:solidFill>
                  <a:schemeClr val="bg1"/>
                </a:solidFill>
              </a:rPr>
              <a:t> ও </a:t>
            </a:r>
            <a:r>
              <a:rPr lang="en-US" sz="4000" dirty="0" err="1" smtClean="0">
                <a:solidFill>
                  <a:schemeClr val="bg1"/>
                </a:solidFill>
              </a:rPr>
              <a:t>বর্গমূল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30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>
              <a:xfrm>
                <a:off x="1600200" y="1501914"/>
                <a:ext cx="1295400" cy="131748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/>
                            </a:rPr>
                            <m:t>৩</m:t>
                          </m:r>
                        </m:e>
                        <m:sup>
                          <m:r>
                            <a:rPr lang="en-US" sz="4000" b="1" i="1">
                              <a:latin typeface="Cambria Math"/>
                            </a:rPr>
                            <m:t>২</m:t>
                          </m:r>
                        </m:sup>
                      </m:sSup>
                    </m:oMath>
                  </m:oMathPara>
                </a14:m>
                <a:endParaRPr lang="en-US" sz="4000" b="1" i="1" dirty="0"/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501914"/>
                <a:ext cx="1295400" cy="1317486"/>
              </a:xfrm>
              <a:prstGeom prst="roundRect">
                <a:avLst/>
              </a:prstGeom>
              <a:blipFill rotWithShape="1">
                <a:blip r:embed="rId3"/>
                <a:stretch>
                  <a:fillRect r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ounded Rectangle 11"/>
              <p:cNvSpPr/>
              <p:nvPr/>
            </p:nvSpPr>
            <p:spPr>
              <a:xfrm>
                <a:off x="3238500" y="1502229"/>
                <a:ext cx="2247900" cy="1317171"/>
              </a:xfrm>
              <a:prstGeom prst="roundRect">
                <a:avLst/>
              </a:prstGeom>
              <a:solidFill>
                <a:srgbClr val="002060"/>
              </a:solidFill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>
                          <a:latin typeface="Cambria Math"/>
                        </a:rPr>
                        <m:t>৩</m:t>
                      </m:r>
                      <m:r>
                        <a:rPr lang="en-US" sz="4000" b="1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4000" b="1" i="1">
                          <a:latin typeface="Cambria Math"/>
                          <a:ea typeface="Cambria Math"/>
                        </a:rPr>
                        <m:t>৩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12" name="Rounded 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0" y="1502229"/>
                <a:ext cx="2247900" cy="1317171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ounded Rectangle 12"/>
              <p:cNvSpPr/>
              <p:nvPr/>
            </p:nvSpPr>
            <p:spPr>
              <a:xfrm>
                <a:off x="5802086" y="1501914"/>
                <a:ext cx="1284514" cy="1317486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/>
                        </a:rPr>
                        <m:t>=</m:t>
                      </m:r>
                      <m:r>
                        <a:rPr lang="en-US" sz="4000" b="1" i="1">
                          <a:latin typeface="Cambria Math"/>
                        </a:rPr>
                        <m:t>৯</m:t>
                      </m:r>
                    </m:oMath>
                  </m:oMathPara>
                </a14:m>
                <a:endParaRPr lang="en-US" sz="4000" b="1" i="1" dirty="0"/>
              </a:p>
            </p:txBody>
          </p:sp>
        </mc:Choice>
        <mc:Fallback xmlns="">
          <p:sp>
            <p:nvSpPr>
              <p:cNvPr id="13" name="Rounded 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2086" y="1501914"/>
                <a:ext cx="1284514" cy="1317486"/>
              </a:xfrm>
              <a:prstGeom prst="roundRect">
                <a:avLst/>
              </a:prstGeom>
              <a:blipFill rotWithShape="1">
                <a:blip r:embed="rId5"/>
                <a:stretch>
                  <a:fillRect r="-9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ounded Rectangle 13"/>
              <p:cNvSpPr/>
              <p:nvPr/>
            </p:nvSpPr>
            <p:spPr>
              <a:xfrm>
                <a:off x="1600200" y="3178314"/>
                <a:ext cx="1295400" cy="1241286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i="1" dirty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4000" i="1" dirty="0">
                              <a:latin typeface="Cambria Math"/>
                            </a:rPr>
                            <m:t>৯</m:t>
                          </m:r>
                        </m:e>
                      </m:ra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4" name="Rounded 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178314"/>
                <a:ext cx="1295400" cy="1241286"/>
              </a:xfrm>
              <a:prstGeom prst="roundRect">
                <a:avLst/>
              </a:prstGeom>
              <a:blipFill rotWithShape="1">
                <a:blip r:embed="rId6"/>
                <a:stretch>
                  <a:fillRect r="-7870" b="-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ounded Rectangle 14"/>
              <p:cNvSpPr/>
              <p:nvPr/>
            </p:nvSpPr>
            <p:spPr>
              <a:xfrm>
                <a:off x="3238500" y="3178314"/>
                <a:ext cx="2247900" cy="1241286"/>
              </a:xfrm>
              <a:prstGeom prst="round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40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/>
                                </a:rPr>
                                <m:t>৩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/>
                                </a:rPr>
                                <m:t>২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15" name="Rounded 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0" y="3178314"/>
                <a:ext cx="2247900" cy="1241286"/>
              </a:xfrm>
              <a:prstGeom prst="roundRect">
                <a:avLst/>
              </a:prstGeom>
              <a:blipFill rotWithShape="1">
                <a:blip r:embed="rId7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ounded Rectangle 15"/>
              <p:cNvSpPr/>
              <p:nvPr/>
            </p:nvSpPr>
            <p:spPr>
              <a:xfrm>
                <a:off x="5791200" y="3178314"/>
                <a:ext cx="1295400" cy="1241286"/>
              </a:xfrm>
              <a:prstGeom prst="round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r>
                        <a:rPr lang="en-US" sz="4000" i="1">
                          <a:latin typeface="Cambria Math"/>
                        </a:rPr>
                        <m:t>৩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6" name="Rounded 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178314"/>
                <a:ext cx="1295400" cy="1241286"/>
              </a:xfrm>
              <a:prstGeom prst="roundRect">
                <a:avLst/>
              </a:prstGeom>
              <a:blipFill rotWithShape="1">
                <a:blip r:embed="rId8"/>
                <a:stretch>
                  <a:fillRect r="-156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ounded Rectangle 19"/>
          <p:cNvSpPr/>
          <p:nvPr/>
        </p:nvSpPr>
        <p:spPr>
          <a:xfrm>
            <a:off x="762000" y="5312228"/>
            <a:ext cx="7239000" cy="116477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b="1" dirty="0" err="1" smtClean="0">
                <a:solidFill>
                  <a:srgbClr val="FFFF00"/>
                </a:solidFill>
              </a:rPr>
              <a:t>কোনো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সংখ্যাকে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সেই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সংখ্যা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দ্বারা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গুণ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করলে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যে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গুণফল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পাওয়া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যায়</a:t>
            </a:r>
            <a:r>
              <a:rPr lang="en-US" sz="2000" b="1" dirty="0">
                <a:solidFill>
                  <a:srgbClr val="FFFF00"/>
                </a:solidFill>
              </a:rPr>
              <a:t>, </a:t>
            </a:r>
            <a:r>
              <a:rPr lang="en-US" sz="2000" b="1" dirty="0" err="1">
                <a:solidFill>
                  <a:srgbClr val="FFFF00"/>
                </a:solidFill>
              </a:rPr>
              <a:t>তা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সেই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সংখ্যার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বর্গ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এবং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সেই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সংখ্যাটি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বর্গসংখ্যার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বর্গমূল</a:t>
            </a:r>
            <a:r>
              <a:rPr lang="en-US" sz="2000" b="1" dirty="0">
                <a:solidFill>
                  <a:srgbClr val="FFFF00"/>
                </a:solidFill>
              </a:rPr>
              <a:t>।</a:t>
            </a:r>
          </a:p>
          <a:p>
            <a:pPr algn="ctr"/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 rot="19163168">
            <a:off x="-99343" y="766070"/>
            <a:ext cx="2767122" cy="484632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dirty="0" err="1">
                <a:solidFill>
                  <a:prstClr val="black"/>
                </a:solidFill>
              </a:rPr>
              <a:t>এসো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একটু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জানি</a:t>
            </a:r>
            <a:endParaRPr 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36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0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152400" y="2209800"/>
            <a:ext cx="4648200" cy="990600"/>
          </a:xfrm>
          <a:prstGeom prst="flowChartPunchedTap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পাঠ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শেষে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শির্ক্ষাথীরা</a:t>
            </a:r>
            <a:r>
              <a:rPr lang="en-US" sz="3200" b="1" dirty="0" smtClean="0">
                <a:solidFill>
                  <a:srgbClr val="FF0000"/>
                </a:solidFill>
              </a:rPr>
              <a:t>---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1143000" y="4063425"/>
            <a:ext cx="609600" cy="2423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/>
        </p:nvSpPr>
        <p:spPr>
          <a:xfrm>
            <a:off x="1143000" y="4800600"/>
            <a:ext cx="609600" cy="242316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05000" y="3911025"/>
            <a:ext cx="5453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বর্গ</a:t>
            </a:r>
            <a:r>
              <a:rPr lang="en-US" sz="3200" dirty="0" smtClean="0">
                <a:solidFill>
                  <a:srgbClr val="C00000"/>
                </a:solidFill>
              </a:rPr>
              <a:t> ও </a:t>
            </a:r>
            <a:r>
              <a:rPr lang="en-US" sz="3200" dirty="0" err="1" smtClean="0">
                <a:solidFill>
                  <a:srgbClr val="C00000"/>
                </a:solidFill>
              </a:rPr>
              <a:t>বর্গমূল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ব্যাখ্যা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করতে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পারবে</a:t>
            </a:r>
            <a:r>
              <a:rPr lang="en-US" sz="3200" dirty="0" smtClean="0">
                <a:solidFill>
                  <a:srgbClr val="C00000"/>
                </a:solidFill>
              </a:rPr>
              <a:t>।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4790182"/>
            <a:ext cx="655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মৌলিক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উৎপাদকের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সাহায্যে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বর্গমূল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নির্ণয়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করতে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পারবে</a:t>
            </a:r>
            <a:r>
              <a:rPr lang="en-US" sz="3200" dirty="0" smtClean="0">
                <a:solidFill>
                  <a:srgbClr val="0070C0"/>
                </a:solidFill>
              </a:rPr>
              <a:t>।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1" name="Bevel 10"/>
          <p:cNvSpPr/>
          <p:nvPr/>
        </p:nvSpPr>
        <p:spPr>
          <a:xfrm>
            <a:off x="2971800" y="762000"/>
            <a:ext cx="2514600" cy="838200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শিখন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ফল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2108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  <p:bldP spid="8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1143000" y="685800"/>
            <a:ext cx="2743200" cy="990600"/>
          </a:xfrm>
          <a:prstGeom prst="flowChartPunchedTape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একক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কাজ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Bevel 6"/>
          <p:cNvSpPr/>
          <p:nvPr/>
        </p:nvSpPr>
        <p:spPr>
          <a:xfrm>
            <a:off x="755074" y="3124200"/>
            <a:ext cx="7626926" cy="2743200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 algn="ctr">
              <a:buFont typeface="Wingdings" pitchFamily="2" charset="2"/>
              <a:buChar char="q"/>
            </a:pPr>
            <a:r>
              <a:rPr lang="en-US" sz="4800" b="1" dirty="0" err="1" smtClean="0"/>
              <a:t>বর্গ</a:t>
            </a:r>
            <a:r>
              <a:rPr lang="en-US" sz="4800" b="1" dirty="0" smtClean="0"/>
              <a:t> ও </a:t>
            </a:r>
            <a:r>
              <a:rPr lang="en-US" sz="4800" b="1" dirty="0" err="1" smtClean="0"/>
              <a:t>বর্গমূল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কাকে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বলে</a:t>
            </a:r>
            <a:r>
              <a:rPr lang="en-US" sz="4800" b="1" dirty="0" smtClean="0"/>
              <a:t>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1751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41217" y="762000"/>
            <a:ext cx="5507183" cy="54032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err="1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মৌলিক</a:t>
            </a:r>
            <a:r>
              <a:rPr lang="en-US" sz="2400" b="1" dirty="0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গুণনিয়কের</a:t>
            </a:r>
            <a:r>
              <a:rPr lang="en-US" sz="2400" b="1" dirty="0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সাহায্যে</a:t>
            </a:r>
            <a:r>
              <a:rPr lang="en-US" sz="2400" b="1" dirty="0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বর্গমূল</a:t>
            </a:r>
            <a:r>
              <a:rPr lang="en-US" sz="2400" b="1" dirty="0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নির্ণয়</a:t>
            </a:r>
            <a:endParaRPr lang="en-US" sz="2400" b="1" dirty="0">
              <a:solidFill>
                <a:srgbClr val="FF0000"/>
              </a:solidFill>
              <a:latin typeface="Kalpurush ANSI" panose="02000000000000000000" pitchFamily="2" charset="0"/>
              <a:cs typeface="Mongolian Baiti" panose="03000500000000000000" pitchFamily="66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752600" y="1747897"/>
            <a:ext cx="1981200" cy="1909703"/>
            <a:chOff x="1905000" y="1447800"/>
            <a:chExt cx="1981200" cy="2062103"/>
          </a:xfrm>
        </p:grpSpPr>
        <p:sp>
          <p:nvSpPr>
            <p:cNvPr id="5" name="TextBox 4"/>
            <p:cNvSpPr txBox="1"/>
            <p:nvPr/>
          </p:nvSpPr>
          <p:spPr>
            <a:xfrm>
              <a:off x="1905000" y="1447800"/>
              <a:ext cx="19812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Siyam Rupali ANSI" panose="02000000000000000000" pitchFamily="2" charset="0"/>
                </a:rPr>
                <a:t>2 16</a:t>
              </a:r>
            </a:p>
            <a:p>
              <a:r>
                <a:rPr lang="en-US" sz="3200" dirty="0">
                  <a:latin typeface="Siyam Rupali ANSI" panose="02000000000000000000" pitchFamily="2" charset="0"/>
                </a:rPr>
                <a:t>  2 8</a:t>
              </a:r>
            </a:p>
            <a:p>
              <a:r>
                <a:rPr lang="en-US" sz="3200" dirty="0">
                  <a:latin typeface="Siyam Rupali ANSI" panose="02000000000000000000" pitchFamily="2" charset="0"/>
                </a:rPr>
                <a:t>   2 4</a:t>
              </a:r>
            </a:p>
            <a:p>
              <a:r>
                <a:rPr lang="en-US" sz="3200" dirty="0">
                  <a:latin typeface="Siyam Rupali ANSI" panose="02000000000000000000" pitchFamily="2" charset="0"/>
                </a:rPr>
                <a:t>       2 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309091" y="1551709"/>
              <a:ext cx="0" cy="40524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2309091" y="1956954"/>
              <a:ext cx="7620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523836" y="1999672"/>
              <a:ext cx="0" cy="40524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514601" y="2397993"/>
              <a:ext cx="556490" cy="1269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655452" y="2410692"/>
              <a:ext cx="0" cy="50915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641600" y="2914072"/>
              <a:ext cx="429491" cy="57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Rounded Rectangle 5"/>
          <p:cNvSpPr/>
          <p:nvPr/>
        </p:nvSpPr>
        <p:spPr>
          <a:xfrm>
            <a:off x="4821382" y="1600200"/>
            <a:ext cx="4154054" cy="5029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202384" y="1834890"/>
            <a:ext cx="3408216" cy="6035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মৌলিক</a:t>
            </a:r>
            <a:r>
              <a:rPr lang="en-US" dirty="0" smtClean="0"/>
              <a:t> </a:t>
            </a:r>
            <a:r>
              <a:rPr lang="en-US" dirty="0" err="1" smtClean="0"/>
              <a:t>গুণনিয়কের</a:t>
            </a:r>
            <a:r>
              <a:rPr lang="en-US" dirty="0" smtClean="0"/>
              <a:t> </a:t>
            </a:r>
            <a:r>
              <a:rPr lang="en-US" dirty="0" err="1" smtClean="0"/>
              <a:t>সাহায্যে</a:t>
            </a:r>
            <a:r>
              <a:rPr lang="en-US" dirty="0" smtClean="0"/>
              <a:t> </a:t>
            </a:r>
            <a:r>
              <a:rPr lang="en-US" dirty="0" err="1" smtClean="0"/>
              <a:t>বর্গমূল</a:t>
            </a:r>
            <a:r>
              <a:rPr lang="en-US" dirty="0" smtClean="0"/>
              <a:t> </a:t>
            </a:r>
            <a:r>
              <a:rPr lang="en-US" dirty="0" err="1" smtClean="0"/>
              <a:t>বের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-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 flipH="1">
                <a:off x="5112325" y="5806026"/>
                <a:ext cx="3477492" cy="67097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342900" indent="-342900">
                  <a:buFont typeface="Wingdings" pitchFamily="2" charset="2"/>
                  <a:buChar char="q"/>
                </a:pPr>
                <a:endParaRPr lang="en-US" sz="2000" dirty="0" smtClean="0">
                  <a:solidFill>
                    <a:schemeClr val="accent1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  <a:sym typeface="Wingdings" panose="05000000000000000000" pitchFamily="2" charset="2"/>
                </a:endParaRPr>
              </a:p>
              <a:p>
                <a:pPr marL="342900" indent="-342900">
                  <a:buFont typeface="Wingdings" pitchFamily="2" charset="2"/>
                  <a:buChar char="q"/>
                </a:pPr>
                <a:r>
                  <a:rPr lang="en-US" sz="2000" dirty="0" err="1" smtClean="0">
                    <a:solidFill>
                      <a:schemeClr val="accent1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বর্গসংখ্যার</a:t>
                </a:r>
                <a:r>
                  <a:rPr lang="en-US" sz="2000" dirty="0" smtClean="0">
                    <a:solidFill>
                      <a:schemeClr val="accent1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 </a:t>
                </a:r>
                <a:r>
                  <a:rPr lang="en-US" sz="2000" dirty="0" err="1" smtClean="0">
                    <a:solidFill>
                      <a:schemeClr val="accent1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উপর</a:t>
                </a:r>
                <a:r>
                  <a:rPr lang="en-US" sz="2000" dirty="0" smtClean="0">
                    <a:solidFill>
                      <a:schemeClr val="accent1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রুট</m:t>
                        </m:r>
                      </m:e>
                    </m:rad>
                  </m:oMath>
                </a14:m>
                <a:r>
                  <a:rPr lang="en-US" sz="2000" dirty="0" smtClean="0">
                    <a:solidFill>
                      <a:schemeClr val="accent1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 চিহ্ন ব্যবহার </a:t>
                </a:r>
                <a:r>
                  <a:rPr lang="en-US" sz="2000" dirty="0" err="1" smtClean="0">
                    <a:solidFill>
                      <a:schemeClr val="accent1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করতে</a:t>
                </a:r>
                <a:r>
                  <a:rPr lang="en-US" sz="2000" dirty="0" smtClean="0">
                    <a:solidFill>
                      <a:schemeClr val="accent1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 </a:t>
                </a:r>
                <a:r>
                  <a:rPr lang="en-US" sz="2000" dirty="0" err="1" smtClean="0">
                    <a:solidFill>
                      <a:schemeClr val="accent1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হবে</a:t>
                </a:r>
                <a:r>
                  <a:rPr lang="en-US" sz="2000" dirty="0">
                    <a:solidFill>
                      <a:schemeClr val="accent1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।</a:t>
                </a:r>
                <a:endParaRPr lang="en-US" sz="2000" dirty="0">
                  <a:solidFill>
                    <a:schemeClr val="accent1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lvl="0"/>
                <a:endParaRPr lang="en-US" sz="2000" dirty="0">
                  <a:solidFill>
                    <a:schemeClr val="accent1">
                      <a:lumMod val="50000"/>
                    </a:schemeClr>
                  </a:solidFill>
                  <a:latin typeface="Kalpurush ANSI" panose="02000000000000000000" pitchFamily="2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12325" y="5806026"/>
                <a:ext cx="3477492" cy="670974"/>
              </a:xfrm>
              <a:prstGeom prst="rect">
                <a:avLst/>
              </a:prstGeom>
              <a:blipFill rotWithShape="1">
                <a:blip r:embed="rId3"/>
                <a:stretch>
                  <a:fillRect l="-1930" t="-57658" b="-693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 flipH="1">
            <a:off x="4953000" y="2681826"/>
            <a:ext cx="3726875" cy="670974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>
              <a:buFont typeface="Wingdings" pitchFamily="2" charset="2"/>
              <a:buChar char="q"/>
            </a:pPr>
            <a:r>
              <a:rPr lang="en-US" sz="2000" dirty="0" err="1" smtClean="0">
                <a:solidFill>
                  <a:srgbClr val="00B050"/>
                </a:solidFill>
                <a:latin typeface="Kalpurush ANSI" panose="02000000000000000000" pitchFamily="2" charset="0"/>
              </a:rPr>
              <a:t>প্রদত্ত</a:t>
            </a:r>
            <a:r>
              <a:rPr lang="en-US" sz="2000" dirty="0" smtClean="0">
                <a:solidFill>
                  <a:srgbClr val="00B05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Kalpurush ANSI" panose="02000000000000000000" pitchFamily="2" charset="0"/>
              </a:rPr>
              <a:t>সংখ্যাটিকে</a:t>
            </a:r>
            <a:r>
              <a:rPr lang="en-US" sz="2000" dirty="0" smtClean="0">
                <a:solidFill>
                  <a:srgbClr val="00B05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Kalpurush ANSI" panose="02000000000000000000" pitchFamily="2" charset="0"/>
              </a:rPr>
              <a:t>মৌলিক</a:t>
            </a:r>
            <a:r>
              <a:rPr lang="en-US" sz="2000" dirty="0" smtClean="0">
                <a:solidFill>
                  <a:srgbClr val="00B05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Kalpurush ANSI" panose="02000000000000000000" pitchFamily="2" charset="0"/>
              </a:rPr>
              <a:t>গুণনিয়কে</a:t>
            </a:r>
            <a:r>
              <a:rPr lang="en-US" sz="2000" dirty="0" smtClean="0">
                <a:solidFill>
                  <a:srgbClr val="00B05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Kalpurush ANSI" panose="02000000000000000000" pitchFamily="2" charset="0"/>
              </a:rPr>
              <a:t>বিশ্লেষণ</a:t>
            </a:r>
            <a:r>
              <a:rPr lang="en-US" sz="2000" dirty="0" smtClean="0">
                <a:solidFill>
                  <a:srgbClr val="00B05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Kalpurush ANSI" panose="02000000000000000000" pitchFamily="2" charset="0"/>
              </a:rPr>
              <a:t>করতে</a:t>
            </a:r>
            <a:r>
              <a:rPr lang="en-US" sz="2000" dirty="0" smtClean="0">
                <a:solidFill>
                  <a:srgbClr val="00B05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Kalpurush ANSI" panose="02000000000000000000" pitchFamily="2" charset="0"/>
              </a:rPr>
              <a:t>হবে</a:t>
            </a:r>
            <a:r>
              <a:rPr lang="en-US" sz="2000" dirty="0" smtClean="0">
                <a:solidFill>
                  <a:srgbClr val="00B050"/>
                </a:solidFill>
                <a:latin typeface="Kalpurush ANSI" panose="02000000000000000000" pitchFamily="2" charset="0"/>
              </a:rPr>
              <a:t>।</a:t>
            </a:r>
            <a:endParaRPr lang="en-US" sz="2000" dirty="0">
              <a:solidFill>
                <a:srgbClr val="00B050"/>
              </a:solidFill>
              <a:latin typeface="Kalpurush ANSI" panose="02000000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 flipH="1">
            <a:off x="4953000" y="3443826"/>
            <a:ext cx="3429000" cy="670974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000" dirty="0" err="1" smtClean="0">
                <a:solidFill>
                  <a:srgbClr val="7030A0"/>
                </a:solidFill>
                <a:latin typeface="Kalpurush ANSI" panose="02000000000000000000" pitchFamily="2" charset="0"/>
              </a:rPr>
              <a:t>প্রতি</a:t>
            </a:r>
            <a:r>
              <a:rPr lang="en-US" sz="2000" dirty="0" smtClean="0">
                <a:solidFill>
                  <a:srgbClr val="7030A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alpurush ANSI" panose="02000000000000000000" pitchFamily="2" charset="0"/>
              </a:rPr>
              <a:t>জোড়া</a:t>
            </a:r>
            <a:r>
              <a:rPr lang="en-US" sz="2000" dirty="0" smtClean="0">
                <a:solidFill>
                  <a:srgbClr val="7030A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alpurush ANSI" panose="02000000000000000000" pitchFamily="2" charset="0"/>
              </a:rPr>
              <a:t>একই</a:t>
            </a:r>
            <a:r>
              <a:rPr lang="en-US" sz="2000" dirty="0" smtClean="0">
                <a:solidFill>
                  <a:srgbClr val="7030A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alpurush ANSI" panose="02000000000000000000" pitchFamily="2" charset="0"/>
              </a:rPr>
              <a:t>গুণনিয়ককে</a:t>
            </a:r>
            <a:r>
              <a:rPr lang="en-US" sz="2000" dirty="0" smtClean="0">
                <a:solidFill>
                  <a:srgbClr val="7030A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alpurush ANSI" panose="02000000000000000000" pitchFamily="2" charset="0"/>
              </a:rPr>
              <a:t>একত্রে</a:t>
            </a:r>
            <a:r>
              <a:rPr lang="en-US" sz="2000" dirty="0" smtClean="0">
                <a:solidFill>
                  <a:srgbClr val="7030A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alpurush ANSI" panose="02000000000000000000" pitchFamily="2" charset="0"/>
              </a:rPr>
              <a:t>পাশাপাশি</a:t>
            </a:r>
            <a:r>
              <a:rPr lang="en-US" sz="2000" dirty="0" smtClean="0">
                <a:solidFill>
                  <a:srgbClr val="7030A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alpurush ANSI" panose="02000000000000000000" pitchFamily="2" charset="0"/>
              </a:rPr>
              <a:t>লিখতে</a:t>
            </a:r>
            <a:r>
              <a:rPr lang="en-US" sz="2000" dirty="0" smtClean="0">
                <a:solidFill>
                  <a:srgbClr val="7030A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Kalpurush ANSI" panose="02000000000000000000" pitchFamily="2" charset="0"/>
              </a:rPr>
              <a:t>হবে</a:t>
            </a:r>
            <a:r>
              <a:rPr lang="en-US" sz="2000" dirty="0" smtClean="0">
                <a:solidFill>
                  <a:srgbClr val="7030A0"/>
                </a:solidFill>
                <a:latin typeface="Kalpurush ANSI" panose="02000000000000000000" pitchFamily="2" charset="0"/>
              </a:rPr>
              <a:t>।</a:t>
            </a:r>
            <a:endParaRPr lang="en-US" sz="2000" dirty="0">
              <a:solidFill>
                <a:srgbClr val="7030A0"/>
              </a:solidFill>
              <a:latin typeface="Kalpurush ANSI" panose="02000000000000000000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 flipH="1">
            <a:off x="4953000" y="4205826"/>
            <a:ext cx="3962400" cy="670974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000" dirty="0" err="1">
                <a:solidFill>
                  <a:srgbClr val="C00000"/>
                </a:solidFill>
                <a:latin typeface="Kalpurush ANSI" panose="02000000000000000000" pitchFamily="2" charset="0"/>
              </a:rPr>
              <a:t>প্রতি</a:t>
            </a:r>
            <a:r>
              <a:rPr lang="en-US" sz="2000" dirty="0">
                <a:solidFill>
                  <a:srgbClr val="C0000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Kalpurush ANSI" panose="02000000000000000000" pitchFamily="2" charset="0"/>
              </a:rPr>
              <a:t>জোড়া</a:t>
            </a:r>
            <a:r>
              <a:rPr lang="en-US" sz="2000" dirty="0">
                <a:solidFill>
                  <a:srgbClr val="C0000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Kalpurush ANSI" panose="02000000000000000000" pitchFamily="2" charset="0"/>
              </a:rPr>
              <a:t>একই</a:t>
            </a:r>
            <a:r>
              <a:rPr lang="en-US" sz="2000" dirty="0">
                <a:solidFill>
                  <a:srgbClr val="C0000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Kalpurush ANSI" panose="02000000000000000000" pitchFamily="2" charset="0"/>
              </a:rPr>
              <a:t>গুণনিয়কের</a:t>
            </a:r>
            <a:r>
              <a:rPr lang="en-US" sz="2000" dirty="0" smtClean="0">
                <a:solidFill>
                  <a:srgbClr val="C0000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Kalpurush ANSI" panose="02000000000000000000" pitchFamily="2" charset="0"/>
              </a:rPr>
              <a:t>পরিবর্তে</a:t>
            </a:r>
            <a:r>
              <a:rPr lang="en-US" sz="2000" dirty="0" smtClean="0">
                <a:solidFill>
                  <a:srgbClr val="C0000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Kalpurush ANSI" panose="02000000000000000000" pitchFamily="2" charset="0"/>
              </a:rPr>
              <a:t>একটি</a:t>
            </a:r>
            <a:r>
              <a:rPr lang="en-US" sz="2000" dirty="0" smtClean="0">
                <a:solidFill>
                  <a:srgbClr val="C0000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Kalpurush ANSI" panose="02000000000000000000" pitchFamily="2" charset="0"/>
              </a:rPr>
              <a:t>গুণনিয়ক</a:t>
            </a:r>
            <a:r>
              <a:rPr lang="en-US" sz="2000" dirty="0" smtClean="0">
                <a:solidFill>
                  <a:srgbClr val="C0000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Kalpurush ANSI" panose="02000000000000000000" pitchFamily="2" charset="0"/>
              </a:rPr>
              <a:t>লিখতে</a:t>
            </a:r>
            <a:r>
              <a:rPr lang="en-US" sz="2000" dirty="0" smtClean="0">
                <a:solidFill>
                  <a:srgbClr val="C0000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Kalpurush ANSI" panose="02000000000000000000" pitchFamily="2" charset="0"/>
              </a:rPr>
              <a:t>হবে</a:t>
            </a:r>
            <a:r>
              <a:rPr lang="en-US" sz="2000" dirty="0">
                <a:solidFill>
                  <a:srgbClr val="C00000"/>
                </a:solidFill>
                <a:latin typeface="Kalpurush ANSI" panose="02000000000000000000" pitchFamily="2" charset="0"/>
              </a:rPr>
              <a:t>।</a:t>
            </a:r>
          </a:p>
        </p:txBody>
      </p:sp>
      <p:sp>
        <p:nvSpPr>
          <p:cNvPr id="35" name="Rectangle 34"/>
          <p:cNvSpPr/>
          <p:nvPr/>
        </p:nvSpPr>
        <p:spPr>
          <a:xfrm flipH="1">
            <a:off x="5029200" y="4967826"/>
            <a:ext cx="3560617" cy="670974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000" dirty="0" err="1" smtClean="0">
                <a:solidFill>
                  <a:srgbClr val="00B0F0"/>
                </a:solidFill>
                <a:latin typeface="Kalpurush ANSI" panose="02000000000000000000" pitchFamily="2" charset="0"/>
              </a:rPr>
              <a:t>প্রাপ্ত</a:t>
            </a:r>
            <a:r>
              <a:rPr lang="en-US" sz="2000" dirty="0" smtClean="0">
                <a:solidFill>
                  <a:srgbClr val="00B0F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Kalpurush ANSI" panose="02000000000000000000" pitchFamily="2" charset="0"/>
              </a:rPr>
              <a:t>গুণনিয়কগুলোর</a:t>
            </a:r>
            <a:r>
              <a:rPr lang="en-US" sz="2000" dirty="0" smtClean="0">
                <a:solidFill>
                  <a:srgbClr val="00B0F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Kalpurush ANSI" panose="02000000000000000000" pitchFamily="2" charset="0"/>
              </a:rPr>
              <a:t>ধারাবাহিক</a:t>
            </a:r>
            <a:r>
              <a:rPr lang="en-US" sz="2000" dirty="0" smtClean="0">
                <a:solidFill>
                  <a:srgbClr val="00B0F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Kalpurush ANSI" panose="02000000000000000000" pitchFamily="2" charset="0"/>
              </a:rPr>
              <a:t>গুণফল</a:t>
            </a:r>
            <a:r>
              <a:rPr lang="en-US" sz="2000" dirty="0" smtClean="0">
                <a:solidFill>
                  <a:srgbClr val="00B0F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Kalpurush ANSI" panose="02000000000000000000" pitchFamily="2" charset="0"/>
              </a:rPr>
              <a:t>হবে</a:t>
            </a:r>
            <a:r>
              <a:rPr lang="en-US" sz="2000" dirty="0" smtClean="0">
                <a:solidFill>
                  <a:srgbClr val="00B0F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Kalpurush ANSI" panose="02000000000000000000" pitchFamily="2" charset="0"/>
              </a:rPr>
              <a:t>নির্ণেয়</a:t>
            </a:r>
            <a:r>
              <a:rPr lang="en-US" sz="2000" dirty="0" smtClean="0">
                <a:solidFill>
                  <a:srgbClr val="00B0F0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Kalpurush ANSI" panose="02000000000000000000" pitchFamily="2" charset="0"/>
              </a:rPr>
              <a:t>বর্গমূল</a:t>
            </a:r>
            <a:r>
              <a:rPr lang="en-US" sz="2000" dirty="0" smtClean="0">
                <a:solidFill>
                  <a:srgbClr val="00B0F0"/>
                </a:solidFill>
                <a:latin typeface="Kalpurush ANSI" panose="02000000000000000000" pitchFamily="2" charset="0"/>
              </a:rPr>
              <a:t>।</a:t>
            </a:r>
            <a:endParaRPr lang="en-US" sz="2000" dirty="0">
              <a:solidFill>
                <a:srgbClr val="00B0F0"/>
              </a:solidFill>
              <a:latin typeface="Kalpurush ANSI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934022"/>
            <a:ext cx="4211782" cy="86657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16 </a:t>
            </a:r>
            <a:r>
              <a:rPr lang="en-US" sz="2400" dirty="0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-</a:t>
            </a:r>
            <a:r>
              <a:rPr lang="en-US" sz="2400" dirty="0" err="1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এর</a:t>
            </a:r>
            <a:r>
              <a:rPr lang="en-US" sz="2400" dirty="0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†</a:t>
            </a:r>
            <a:r>
              <a:rPr lang="en-US" sz="2400" dirty="0" err="1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gŠwjK</a:t>
            </a:r>
            <a:r>
              <a:rPr lang="en-US" sz="2400" dirty="0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গুণনিয়কগুলো</a:t>
            </a:r>
            <a:r>
              <a:rPr lang="en-US" sz="2400" dirty="0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হলো</a:t>
            </a:r>
            <a:r>
              <a:rPr lang="en-US" sz="2400" dirty="0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-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      </a:t>
            </a:r>
            <a:r>
              <a:rPr lang="en-US" sz="2400" dirty="0">
                <a:solidFill>
                  <a:srgbClr val="00206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16 = 2 × 2 × 2 × 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98418" y="4724400"/>
            <a:ext cx="2687782" cy="4265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dirty="0">
                <a:solidFill>
                  <a:srgbClr val="C0000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= (2 × 2) × (2 × 2)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198418" y="5105400"/>
            <a:ext cx="1343891" cy="4265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dirty="0">
                <a:solidFill>
                  <a:srgbClr val="7030A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= 2 × 2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219201" y="5517087"/>
            <a:ext cx="903514" cy="4265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dirty="0">
                <a:solidFill>
                  <a:srgbClr val="00B050"/>
                </a:solidFill>
                <a:latin typeface="Kalpurush ANSI" panose="02000000000000000000" pitchFamily="2" charset="0"/>
                <a:cs typeface="Mongolian Baiti" panose="03000500000000000000" pitchFamily="66" charset="0"/>
              </a:rPr>
              <a:t>= 4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152400" y="6050487"/>
                <a:ext cx="3592286" cy="42651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en-US" sz="2400" dirty="0">
                    <a:latin typeface="Kalpurush ANSI" panose="02000000000000000000" pitchFamily="2" charset="0"/>
                    <a:cs typeface="Mongolian Baiti" panose="03000500000000000000" pitchFamily="66" charset="0"/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  <a:latin typeface="Kalpurush ANSI" panose="02000000000000000000" pitchFamily="2" charset="0"/>
                    <a:cs typeface="Mongolian Baiti" panose="03000500000000000000" pitchFamily="66" charset="0"/>
                  </a:rPr>
                  <a:t>∴ 16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Kalpurush ANSI" panose="02000000000000000000" pitchFamily="2" charset="0"/>
                    <a:cs typeface="Mongolian Baiti" panose="03000500000000000000" pitchFamily="66" charset="0"/>
                  </a:rPr>
                  <a:t>Gi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Kalpurush ANSI" panose="02000000000000000000" pitchFamily="2" charset="0"/>
                    <a:cs typeface="Mongolian Baiti" panose="03000500000000000000" pitchFamily="66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Kalpurush ANSI" panose="02000000000000000000" pitchFamily="2" charset="0"/>
                    <a:cs typeface="Mongolian Baiti" panose="03000500000000000000" pitchFamily="66" charset="0"/>
                  </a:rPr>
                  <a:t>eM©g~j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Kalpurush ANSI" panose="02000000000000000000" pitchFamily="2" charset="0"/>
                    <a:cs typeface="Mongolian Baiti" panose="03000500000000000000" pitchFamily="66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১৬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Kalpurush ANSI" panose="02000000000000000000" pitchFamily="2" charset="0"/>
                    <a:cs typeface="Mongolian Baiti" panose="03000500000000000000" pitchFamily="66" charset="0"/>
                  </a:rPr>
                  <a:t> = 4</a:t>
                </a:r>
                <a:endParaRPr lang="en-US" dirty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6050487"/>
                <a:ext cx="3592286" cy="426513"/>
              </a:xfrm>
              <a:prstGeom prst="rect">
                <a:avLst/>
              </a:prstGeom>
              <a:blipFill rotWithShape="1">
                <a:blip r:embed="rId4"/>
                <a:stretch>
                  <a:fillRect t="-20000" b="-414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478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29" grpId="0" animBg="1"/>
      <p:bldP spid="34" grpId="0" animBg="1"/>
      <p:bldP spid="31" grpId="0" animBg="1"/>
      <p:bldP spid="32" grpId="0" animBg="1"/>
      <p:bldP spid="33" grpId="0" animBg="1"/>
      <p:bldP spid="35" grpId="0" animBg="1"/>
      <p:bldP spid="4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611</TotalTime>
  <Words>844</Words>
  <Application>Microsoft Office PowerPoint</Application>
  <PresentationFormat>On-screen Show (4:3)</PresentationFormat>
  <Paragraphs>155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ACW</dc:creator>
  <cp:lastModifiedBy>ACW</cp:lastModifiedBy>
  <cp:revision>164</cp:revision>
  <dcterms:created xsi:type="dcterms:W3CDTF">2006-08-16T00:00:00Z</dcterms:created>
  <dcterms:modified xsi:type="dcterms:W3CDTF">2021-07-14T05:45:22Z</dcterms:modified>
</cp:coreProperties>
</file>