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326" r:id="rId3"/>
    <p:sldId id="327" r:id="rId4"/>
    <p:sldId id="263" r:id="rId5"/>
    <p:sldId id="313" r:id="rId6"/>
    <p:sldId id="314" r:id="rId7"/>
    <p:sldId id="281" r:id="rId8"/>
    <p:sldId id="301" r:id="rId9"/>
    <p:sldId id="312" r:id="rId10"/>
    <p:sldId id="310" r:id="rId11"/>
    <p:sldId id="315" r:id="rId12"/>
    <p:sldId id="316" r:id="rId13"/>
    <p:sldId id="318" r:id="rId14"/>
    <p:sldId id="317" r:id="rId15"/>
    <p:sldId id="321" r:id="rId16"/>
    <p:sldId id="319" r:id="rId17"/>
    <p:sldId id="322" r:id="rId18"/>
    <p:sldId id="320" r:id="rId19"/>
    <p:sldId id="323" r:id="rId20"/>
    <p:sldId id="275" r:id="rId21"/>
    <p:sldId id="328" r:id="rId22"/>
    <p:sldId id="32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7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84843-AC8E-41E9-8754-AB3F13966E4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C1941B-1C56-472A-9F54-BAEBC564E41C}">
      <dgm:prSet phldrT="[Text]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b="1" i="1" dirty="0" smtClean="0">
              <a:solidFill>
                <a:schemeClr val="tx2"/>
              </a:solidFill>
            </a:rPr>
            <a:t>সময়ের ভিত্তিতে বাজার</a:t>
          </a:r>
          <a:endParaRPr lang="en-US" b="1" i="1" dirty="0">
            <a:solidFill>
              <a:schemeClr val="tx2"/>
            </a:solidFill>
          </a:endParaRPr>
        </a:p>
      </dgm:t>
    </dgm:pt>
    <dgm:pt modelId="{375DE6CA-1947-4852-9EB1-D1C647076B50}" type="parTrans" cxnId="{0005FC53-420B-41E8-ADB0-D5B1E346273E}">
      <dgm:prSet/>
      <dgm:spPr/>
      <dgm:t>
        <a:bodyPr/>
        <a:lstStyle/>
        <a:p>
          <a:endParaRPr lang="en-US"/>
        </a:p>
      </dgm:t>
    </dgm:pt>
    <dgm:pt modelId="{2AE392CD-FD0C-4AAE-93C7-08E138432DFC}" type="sibTrans" cxnId="{0005FC53-420B-41E8-ADB0-D5B1E346273E}">
      <dgm:prSet/>
      <dgm:spPr/>
      <dgm:t>
        <a:bodyPr/>
        <a:lstStyle/>
        <a:p>
          <a:endParaRPr lang="en-US"/>
        </a:p>
      </dgm:t>
    </dgm:pt>
    <dgm:pt modelId="{9A83F5F4-B516-43E9-8148-F5D2DF776303}">
      <dgm:prSet phldrT="[Text]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b="1" i="1" dirty="0" smtClean="0">
              <a:solidFill>
                <a:schemeClr val="tx1"/>
              </a:solidFill>
            </a:rPr>
            <a:t>স্বল্পকালীন</a:t>
          </a:r>
          <a:endParaRPr lang="en-US" b="1" i="1" dirty="0">
            <a:solidFill>
              <a:schemeClr val="tx1"/>
            </a:solidFill>
          </a:endParaRPr>
        </a:p>
      </dgm:t>
    </dgm:pt>
    <dgm:pt modelId="{453ABF33-37B6-4B7F-83A1-CC785A83248E}" type="parTrans" cxnId="{1379464B-CE4B-4A9D-8517-13D996C7D8DB}">
      <dgm:prSet/>
      <dgm:spPr/>
      <dgm:t>
        <a:bodyPr/>
        <a:lstStyle/>
        <a:p>
          <a:endParaRPr lang="en-US"/>
        </a:p>
      </dgm:t>
    </dgm:pt>
    <dgm:pt modelId="{A23529F6-3637-43A3-8A2B-ABC46EC13A89}" type="sibTrans" cxnId="{1379464B-CE4B-4A9D-8517-13D996C7D8DB}">
      <dgm:prSet/>
      <dgm:spPr/>
      <dgm:t>
        <a:bodyPr/>
        <a:lstStyle/>
        <a:p>
          <a:endParaRPr lang="en-US"/>
        </a:p>
      </dgm:t>
    </dgm:pt>
    <dgm:pt modelId="{46D8BE98-557E-4182-87F0-65A1AA565752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b="1" i="1" dirty="0" smtClean="0"/>
            <a:t>দীর্ঘকালীন</a:t>
          </a:r>
          <a:endParaRPr lang="en-US" b="1" i="1" dirty="0"/>
        </a:p>
      </dgm:t>
    </dgm:pt>
    <dgm:pt modelId="{065D28F6-CAE5-4D9E-BB5A-E435A963289E}" type="sibTrans" cxnId="{E17728E0-E132-49E1-876D-043E90A4EEC5}">
      <dgm:prSet/>
      <dgm:spPr/>
      <dgm:t>
        <a:bodyPr/>
        <a:lstStyle/>
        <a:p>
          <a:endParaRPr lang="en-US"/>
        </a:p>
      </dgm:t>
    </dgm:pt>
    <dgm:pt modelId="{439D24E1-2AE3-4C1F-99CE-603158B96732}" type="parTrans" cxnId="{E17728E0-E132-49E1-876D-043E90A4EEC5}">
      <dgm:prSet/>
      <dgm:spPr/>
      <dgm:t>
        <a:bodyPr/>
        <a:lstStyle/>
        <a:p>
          <a:endParaRPr lang="en-US"/>
        </a:p>
      </dgm:t>
    </dgm:pt>
    <dgm:pt modelId="{D03E8158-9873-45DD-A31A-6158B70AD1F2}">
      <dgm:prSet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b="1" i="1" dirty="0" smtClean="0">
              <a:solidFill>
                <a:schemeClr val="tx1"/>
              </a:solidFill>
            </a:rPr>
            <a:t>অতি স্বল্পকালীন</a:t>
          </a:r>
          <a:endParaRPr lang="en-US" b="1" i="1" dirty="0">
            <a:solidFill>
              <a:schemeClr val="tx1"/>
            </a:solidFill>
          </a:endParaRPr>
        </a:p>
      </dgm:t>
    </dgm:pt>
    <dgm:pt modelId="{F48A83DB-2089-49DA-A3EF-8B9C6DECA6C5}" type="parTrans" cxnId="{578B3BAE-5C44-4AD4-ACB8-6409D04BB5FE}">
      <dgm:prSet/>
      <dgm:spPr/>
      <dgm:t>
        <a:bodyPr/>
        <a:lstStyle/>
        <a:p>
          <a:endParaRPr lang="en-US"/>
        </a:p>
      </dgm:t>
    </dgm:pt>
    <dgm:pt modelId="{B8CDE4AB-A0BF-4D83-AF3E-EF11D567162F}" type="sibTrans" cxnId="{578B3BAE-5C44-4AD4-ACB8-6409D04BB5FE}">
      <dgm:prSet/>
      <dgm:spPr/>
      <dgm:t>
        <a:bodyPr/>
        <a:lstStyle/>
        <a:p>
          <a:endParaRPr lang="en-US"/>
        </a:p>
      </dgm:t>
    </dgm:pt>
    <dgm:pt modelId="{CD78C0F1-A070-49C1-BCC7-7A1DDBD9C39B}" type="pres">
      <dgm:prSet presAssocID="{1FD84843-AC8E-41E9-8754-AB3F13966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2BD0-ED5F-4BD1-854B-7CA9846A742B}" type="pres">
      <dgm:prSet presAssocID="{22C1941B-1C56-472A-9F54-BAEBC564E41C}" presName="centerShape" presStyleLbl="node0" presStyleIdx="0" presStyleCnt="1"/>
      <dgm:spPr/>
      <dgm:t>
        <a:bodyPr/>
        <a:lstStyle/>
        <a:p>
          <a:endParaRPr lang="en-US"/>
        </a:p>
      </dgm:t>
    </dgm:pt>
    <dgm:pt modelId="{378C0781-716E-446D-89CC-A25A2EFD9B87}" type="pres">
      <dgm:prSet presAssocID="{F48A83DB-2089-49DA-A3EF-8B9C6DECA6C5}" presName="Name9" presStyleLbl="parChTrans1D2" presStyleIdx="0" presStyleCnt="3"/>
      <dgm:spPr/>
      <dgm:t>
        <a:bodyPr/>
        <a:lstStyle/>
        <a:p>
          <a:endParaRPr lang="en-US"/>
        </a:p>
      </dgm:t>
    </dgm:pt>
    <dgm:pt modelId="{C1E6E59A-F9F5-41B6-ADA3-BBD0C7676504}" type="pres">
      <dgm:prSet presAssocID="{F48A83DB-2089-49DA-A3EF-8B9C6DECA6C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F426D0F-4CC2-46EF-A1C0-C3B6798DFE4C}" type="pres">
      <dgm:prSet presAssocID="{D03E8158-9873-45DD-A31A-6158B70AD1F2}" presName="node" presStyleLbl="node1" presStyleIdx="0" presStyleCnt="3" custRadScaleRad="87840" custRadScaleInc="-1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9AEA9-52F2-4632-BF23-C330632E7EFC}" type="pres">
      <dgm:prSet presAssocID="{453ABF33-37B6-4B7F-83A1-CC785A83248E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4138A1-0E66-4A67-99F6-7979DE9C4740}" type="pres">
      <dgm:prSet presAssocID="{453ABF33-37B6-4B7F-83A1-CC785A83248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4D84DE-161C-436B-BD11-0A30253B92A8}" type="pres">
      <dgm:prSet presAssocID="{9A83F5F4-B516-43E9-8148-F5D2DF776303}" presName="node" presStyleLbl="node1" presStyleIdx="1" presStyleCnt="3" custScaleX="104066" custScaleY="113510" custRadScaleRad="93676" custRadScaleInc="-5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E320C-472E-4E24-AD16-AD0CA14E93C4}" type="pres">
      <dgm:prSet presAssocID="{439D24E1-2AE3-4C1F-99CE-603158B96732}" presName="Name9" presStyleLbl="parChTrans1D2" presStyleIdx="2" presStyleCnt="3"/>
      <dgm:spPr/>
      <dgm:t>
        <a:bodyPr/>
        <a:lstStyle/>
        <a:p>
          <a:endParaRPr lang="en-US"/>
        </a:p>
      </dgm:t>
    </dgm:pt>
    <dgm:pt modelId="{61696400-D890-4FB2-AA81-4DFF1B601244}" type="pres">
      <dgm:prSet presAssocID="{439D24E1-2AE3-4C1F-99CE-603158B967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AE80126-0D10-42B3-8ADA-70FB06A2D7D3}" type="pres">
      <dgm:prSet presAssocID="{46D8BE98-557E-4182-87F0-65A1AA565752}" presName="node" presStyleLbl="node1" presStyleIdx="2" presStyleCnt="3" custScaleX="110593" custScaleY="115315" custRadScaleRad="92005" custRadScaleInc="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1E28C-84E6-4FC2-9A39-2C1CD276498B}" type="presOf" srcId="{D03E8158-9873-45DD-A31A-6158B70AD1F2}" destId="{9F426D0F-4CC2-46EF-A1C0-C3B6798DFE4C}" srcOrd="0" destOrd="0" presId="urn:microsoft.com/office/officeart/2005/8/layout/radial1"/>
    <dgm:cxn modelId="{CA8235DB-00A9-4DF1-9CB8-02CAF8ED3AC7}" type="presOf" srcId="{F48A83DB-2089-49DA-A3EF-8B9C6DECA6C5}" destId="{378C0781-716E-446D-89CC-A25A2EFD9B87}" srcOrd="0" destOrd="0" presId="urn:microsoft.com/office/officeart/2005/8/layout/radial1"/>
    <dgm:cxn modelId="{9E638EB6-9F01-43C2-B207-63E874EF3D9B}" type="presOf" srcId="{F48A83DB-2089-49DA-A3EF-8B9C6DECA6C5}" destId="{C1E6E59A-F9F5-41B6-ADA3-BBD0C7676504}" srcOrd="1" destOrd="0" presId="urn:microsoft.com/office/officeart/2005/8/layout/radial1"/>
    <dgm:cxn modelId="{82912B89-5455-488C-B35C-C7CADCF4E6A1}" type="presOf" srcId="{22C1941B-1C56-472A-9F54-BAEBC564E41C}" destId="{058F2BD0-ED5F-4BD1-854B-7CA9846A742B}" srcOrd="0" destOrd="0" presId="urn:microsoft.com/office/officeart/2005/8/layout/radial1"/>
    <dgm:cxn modelId="{7CCE1869-6C5A-478C-843F-A6F0DE6E5CD6}" type="presOf" srcId="{439D24E1-2AE3-4C1F-99CE-603158B96732}" destId="{61696400-D890-4FB2-AA81-4DFF1B601244}" srcOrd="1" destOrd="0" presId="urn:microsoft.com/office/officeart/2005/8/layout/radial1"/>
    <dgm:cxn modelId="{E17728E0-E132-49E1-876D-043E90A4EEC5}" srcId="{22C1941B-1C56-472A-9F54-BAEBC564E41C}" destId="{46D8BE98-557E-4182-87F0-65A1AA565752}" srcOrd="2" destOrd="0" parTransId="{439D24E1-2AE3-4C1F-99CE-603158B96732}" sibTransId="{065D28F6-CAE5-4D9E-BB5A-E435A963289E}"/>
    <dgm:cxn modelId="{50ED77FB-3DFE-458E-9DCD-4946978190B3}" type="presOf" srcId="{453ABF33-37B6-4B7F-83A1-CC785A83248E}" destId="{2B4138A1-0E66-4A67-99F6-7979DE9C4740}" srcOrd="1" destOrd="0" presId="urn:microsoft.com/office/officeart/2005/8/layout/radial1"/>
    <dgm:cxn modelId="{1379464B-CE4B-4A9D-8517-13D996C7D8DB}" srcId="{22C1941B-1C56-472A-9F54-BAEBC564E41C}" destId="{9A83F5F4-B516-43E9-8148-F5D2DF776303}" srcOrd="1" destOrd="0" parTransId="{453ABF33-37B6-4B7F-83A1-CC785A83248E}" sibTransId="{A23529F6-3637-43A3-8A2B-ABC46EC13A89}"/>
    <dgm:cxn modelId="{5B8FF498-1803-4FAD-8986-B0F2D2DC3354}" type="presOf" srcId="{1FD84843-AC8E-41E9-8754-AB3F13966E4C}" destId="{CD78C0F1-A070-49C1-BCC7-7A1DDBD9C39B}" srcOrd="0" destOrd="0" presId="urn:microsoft.com/office/officeart/2005/8/layout/radial1"/>
    <dgm:cxn modelId="{578B3BAE-5C44-4AD4-ACB8-6409D04BB5FE}" srcId="{22C1941B-1C56-472A-9F54-BAEBC564E41C}" destId="{D03E8158-9873-45DD-A31A-6158B70AD1F2}" srcOrd="0" destOrd="0" parTransId="{F48A83DB-2089-49DA-A3EF-8B9C6DECA6C5}" sibTransId="{B8CDE4AB-A0BF-4D83-AF3E-EF11D567162F}"/>
    <dgm:cxn modelId="{0005FC53-420B-41E8-ADB0-D5B1E346273E}" srcId="{1FD84843-AC8E-41E9-8754-AB3F13966E4C}" destId="{22C1941B-1C56-472A-9F54-BAEBC564E41C}" srcOrd="0" destOrd="0" parTransId="{375DE6CA-1947-4852-9EB1-D1C647076B50}" sibTransId="{2AE392CD-FD0C-4AAE-93C7-08E138432DFC}"/>
    <dgm:cxn modelId="{C7FCB03D-3FE9-4944-8A58-D11409A2F2C1}" type="presOf" srcId="{453ABF33-37B6-4B7F-83A1-CC785A83248E}" destId="{07C9AEA9-52F2-4632-BF23-C330632E7EFC}" srcOrd="0" destOrd="0" presId="urn:microsoft.com/office/officeart/2005/8/layout/radial1"/>
    <dgm:cxn modelId="{43F972B8-A0F6-44AE-833B-446C1747E097}" type="presOf" srcId="{9A83F5F4-B516-43E9-8148-F5D2DF776303}" destId="{FF4D84DE-161C-436B-BD11-0A30253B92A8}" srcOrd="0" destOrd="0" presId="urn:microsoft.com/office/officeart/2005/8/layout/radial1"/>
    <dgm:cxn modelId="{D44FA8E0-EB79-4441-B7A3-F85F9F6D2325}" type="presOf" srcId="{46D8BE98-557E-4182-87F0-65A1AA565752}" destId="{EAE80126-0D10-42B3-8ADA-70FB06A2D7D3}" srcOrd="0" destOrd="0" presId="urn:microsoft.com/office/officeart/2005/8/layout/radial1"/>
    <dgm:cxn modelId="{73B1D3A0-90F5-40E5-B42E-6DE3CB1D4363}" type="presOf" srcId="{439D24E1-2AE3-4C1F-99CE-603158B96732}" destId="{565E320C-472E-4E24-AD16-AD0CA14E93C4}" srcOrd="0" destOrd="0" presId="urn:microsoft.com/office/officeart/2005/8/layout/radial1"/>
    <dgm:cxn modelId="{ADF54154-87B7-45C7-B758-584EE8A0E4D8}" type="presParOf" srcId="{CD78C0F1-A070-49C1-BCC7-7A1DDBD9C39B}" destId="{058F2BD0-ED5F-4BD1-854B-7CA9846A742B}" srcOrd="0" destOrd="0" presId="urn:microsoft.com/office/officeart/2005/8/layout/radial1"/>
    <dgm:cxn modelId="{51DB6A8B-770E-4A6A-AB84-59C38EF98697}" type="presParOf" srcId="{CD78C0F1-A070-49C1-BCC7-7A1DDBD9C39B}" destId="{378C0781-716E-446D-89CC-A25A2EFD9B87}" srcOrd="1" destOrd="0" presId="urn:microsoft.com/office/officeart/2005/8/layout/radial1"/>
    <dgm:cxn modelId="{F9D6750A-D149-4792-A351-5F106CAFE10A}" type="presParOf" srcId="{378C0781-716E-446D-89CC-A25A2EFD9B87}" destId="{C1E6E59A-F9F5-41B6-ADA3-BBD0C7676504}" srcOrd="0" destOrd="0" presId="urn:microsoft.com/office/officeart/2005/8/layout/radial1"/>
    <dgm:cxn modelId="{02C90C31-2A24-41CC-8A0C-B769BCD6FCAB}" type="presParOf" srcId="{CD78C0F1-A070-49C1-BCC7-7A1DDBD9C39B}" destId="{9F426D0F-4CC2-46EF-A1C0-C3B6798DFE4C}" srcOrd="2" destOrd="0" presId="urn:microsoft.com/office/officeart/2005/8/layout/radial1"/>
    <dgm:cxn modelId="{D3B7AD94-8EBC-42E4-9709-0D2D324D4D75}" type="presParOf" srcId="{CD78C0F1-A070-49C1-BCC7-7A1DDBD9C39B}" destId="{07C9AEA9-52F2-4632-BF23-C330632E7EFC}" srcOrd="3" destOrd="0" presId="urn:microsoft.com/office/officeart/2005/8/layout/radial1"/>
    <dgm:cxn modelId="{310556AD-578D-40BE-959D-71C86C19CF29}" type="presParOf" srcId="{07C9AEA9-52F2-4632-BF23-C330632E7EFC}" destId="{2B4138A1-0E66-4A67-99F6-7979DE9C4740}" srcOrd="0" destOrd="0" presId="urn:microsoft.com/office/officeart/2005/8/layout/radial1"/>
    <dgm:cxn modelId="{7D857A68-FA46-424F-B421-77FCEC1EF714}" type="presParOf" srcId="{CD78C0F1-A070-49C1-BCC7-7A1DDBD9C39B}" destId="{FF4D84DE-161C-436B-BD11-0A30253B92A8}" srcOrd="4" destOrd="0" presId="urn:microsoft.com/office/officeart/2005/8/layout/radial1"/>
    <dgm:cxn modelId="{19655A16-57D8-4E8B-BE62-7EC14FE80B97}" type="presParOf" srcId="{CD78C0F1-A070-49C1-BCC7-7A1DDBD9C39B}" destId="{565E320C-472E-4E24-AD16-AD0CA14E93C4}" srcOrd="5" destOrd="0" presId="urn:microsoft.com/office/officeart/2005/8/layout/radial1"/>
    <dgm:cxn modelId="{FC576441-8159-41A9-9E47-3FA2A7ED578A}" type="presParOf" srcId="{565E320C-472E-4E24-AD16-AD0CA14E93C4}" destId="{61696400-D890-4FB2-AA81-4DFF1B601244}" srcOrd="0" destOrd="0" presId="urn:microsoft.com/office/officeart/2005/8/layout/radial1"/>
    <dgm:cxn modelId="{3EE610AE-ADF2-4FE6-A2D7-284329BEA237}" type="presParOf" srcId="{CD78C0F1-A070-49C1-BCC7-7A1DDBD9C39B}" destId="{EAE80126-0D10-42B3-8ADA-70FB06A2D7D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84843-AC8E-41E9-8754-AB3F13966E4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C1941B-1C56-472A-9F54-BAEBC564E41C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sz="2000" b="1" i="1" dirty="0" smtClean="0">
              <a:solidFill>
                <a:schemeClr val="tx1"/>
              </a:solidFill>
            </a:rPr>
            <a:t>অঞ্চল বেদে বাজার</a:t>
          </a:r>
        </a:p>
      </dgm:t>
    </dgm:pt>
    <dgm:pt modelId="{375DE6CA-1947-4852-9EB1-D1C647076B50}" type="parTrans" cxnId="{0005FC53-420B-41E8-ADB0-D5B1E346273E}">
      <dgm:prSet/>
      <dgm:spPr/>
      <dgm:t>
        <a:bodyPr/>
        <a:lstStyle/>
        <a:p>
          <a:endParaRPr lang="en-US"/>
        </a:p>
      </dgm:t>
    </dgm:pt>
    <dgm:pt modelId="{2AE392CD-FD0C-4AAE-93C7-08E138432DFC}" type="sibTrans" cxnId="{0005FC53-420B-41E8-ADB0-D5B1E346273E}">
      <dgm:prSet/>
      <dgm:spPr/>
      <dgm:t>
        <a:bodyPr/>
        <a:lstStyle/>
        <a:p>
          <a:endParaRPr lang="en-US"/>
        </a:p>
      </dgm:t>
    </dgm:pt>
    <dgm:pt modelId="{C8304245-4E3E-423E-9209-291D98EBC0DF}">
      <dgm:prSet phldrT="[Text]"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400" b="1" i="1" dirty="0" smtClean="0"/>
            <a:t>স্থানীয় বাজার</a:t>
          </a:r>
          <a:endParaRPr lang="en-US" sz="2400" b="1" i="1" dirty="0"/>
        </a:p>
      </dgm:t>
    </dgm:pt>
    <dgm:pt modelId="{599D65C2-AF46-4FBE-88A6-A6DC5CFE5871}" type="parTrans" cxnId="{F2C7489A-0470-4E29-A47A-994ED3B14B28}">
      <dgm:prSet/>
      <dgm:spPr/>
      <dgm:t>
        <a:bodyPr/>
        <a:lstStyle/>
        <a:p>
          <a:endParaRPr lang="en-US"/>
        </a:p>
      </dgm:t>
    </dgm:pt>
    <dgm:pt modelId="{BC4AA3A3-1D6A-41C9-B864-E7E520B368E5}" type="sibTrans" cxnId="{F2C7489A-0470-4E29-A47A-994ED3B14B28}">
      <dgm:prSet/>
      <dgm:spPr/>
      <dgm:t>
        <a:bodyPr/>
        <a:lstStyle/>
        <a:p>
          <a:endParaRPr lang="en-US"/>
        </a:p>
      </dgm:t>
    </dgm:pt>
    <dgm:pt modelId="{9A83F5F4-B516-43E9-8148-F5D2DF77630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2400" b="1" i="1" dirty="0" smtClean="0">
              <a:solidFill>
                <a:schemeClr val="tx1"/>
              </a:solidFill>
            </a:rPr>
            <a:t>জাতীয় বাজার</a:t>
          </a:r>
          <a:endParaRPr lang="en-US" sz="2400" b="1" i="1" dirty="0">
            <a:solidFill>
              <a:schemeClr val="tx1"/>
            </a:solidFill>
          </a:endParaRPr>
        </a:p>
      </dgm:t>
    </dgm:pt>
    <dgm:pt modelId="{453ABF33-37B6-4B7F-83A1-CC785A83248E}" type="parTrans" cxnId="{1379464B-CE4B-4A9D-8517-13D996C7D8DB}">
      <dgm:prSet/>
      <dgm:spPr/>
      <dgm:t>
        <a:bodyPr/>
        <a:lstStyle/>
        <a:p>
          <a:endParaRPr lang="en-US"/>
        </a:p>
      </dgm:t>
    </dgm:pt>
    <dgm:pt modelId="{A23529F6-3637-43A3-8A2B-ABC46EC13A89}" type="sibTrans" cxnId="{1379464B-CE4B-4A9D-8517-13D996C7D8DB}">
      <dgm:prSet/>
      <dgm:spPr/>
      <dgm:t>
        <a:bodyPr/>
        <a:lstStyle/>
        <a:p>
          <a:endParaRPr lang="en-US"/>
        </a:p>
      </dgm:t>
    </dgm:pt>
    <dgm:pt modelId="{46D8BE98-557E-4182-87F0-65A1AA565752}">
      <dgm:prSet phldrT="[Text]" custT="1"/>
      <dgm:spPr>
        <a:solidFill>
          <a:schemeClr val="accent1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400" b="1" i="1" dirty="0" smtClean="0">
              <a:solidFill>
                <a:schemeClr val="tx1"/>
              </a:solidFill>
            </a:rPr>
            <a:t>আন্তর্জাতিক বাজার</a:t>
          </a:r>
          <a:endParaRPr lang="en-US" sz="2400" b="1" i="1" dirty="0">
            <a:solidFill>
              <a:schemeClr val="tx1"/>
            </a:solidFill>
          </a:endParaRPr>
        </a:p>
      </dgm:t>
    </dgm:pt>
    <dgm:pt modelId="{065D28F6-CAE5-4D9E-BB5A-E435A963289E}" type="sibTrans" cxnId="{E17728E0-E132-49E1-876D-043E90A4EEC5}">
      <dgm:prSet/>
      <dgm:spPr/>
      <dgm:t>
        <a:bodyPr/>
        <a:lstStyle/>
        <a:p>
          <a:endParaRPr lang="en-US"/>
        </a:p>
      </dgm:t>
    </dgm:pt>
    <dgm:pt modelId="{439D24E1-2AE3-4C1F-99CE-603158B96732}" type="parTrans" cxnId="{E17728E0-E132-49E1-876D-043E90A4EEC5}">
      <dgm:prSet/>
      <dgm:spPr/>
      <dgm:t>
        <a:bodyPr/>
        <a:lstStyle/>
        <a:p>
          <a:endParaRPr lang="en-US"/>
        </a:p>
      </dgm:t>
    </dgm:pt>
    <dgm:pt modelId="{CD78C0F1-A070-49C1-BCC7-7A1DDBD9C39B}" type="pres">
      <dgm:prSet presAssocID="{1FD84843-AC8E-41E9-8754-AB3F13966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2BD0-ED5F-4BD1-854B-7CA9846A742B}" type="pres">
      <dgm:prSet presAssocID="{22C1941B-1C56-472A-9F54-BAEBC564E41C}" presName="centerShape" presStyleLbl="node0" presStyleIdx="0" presStyleCnt="1"/>
      <dgm:spPr/>
      <dgm:t>
        <a:bodyPr/>
        <a:lstStyle/>
        <a:p>
          <a:endParaRPr lang="en-US"/>
        </a:p>
      </dgm:t>
    </dgm:pt>
    <dgm:pt modelId="{24D8B0CA-7AE6-4B85-B60A-64A30D5B6642}" type="pres">
      <dgm:prSet presAssocID="{599D65C2-AF46-4FBE-88A6-A6DC5CFE5871}" presName="Name9" presStyleLbl="parChTrans1D2" presStyleIdx="0" presStyleCnt="3"/>
      <dgm:spPr/>
      <dgm:t>
        <a:bodyPr/>
        <a:lstStyle/>
        <a:p>
          <a:endParaRPr lang="en-US"/>
        </a:p>
      </dgm:t>
    </dgm:pt>
    <dgm:pt modelId="{22F9A971-743F-4208-BF4C-6B76F88E000C}" type="pres">
      <dgm:prSet presAssocID="{599D65C2-AF46-4FBE-88A6-A6DC5CFE587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493B0F-AAE8-492A-910C-C78A4DBB30D6}" type="pres">
      <dgm:prSet presAssocID="{C8304245-4E3E-423E-9209-291D98EBC0DF}" presName="node" presStyleLbl="node1" presStyleIdx="0" presStyleCnt="3" custScaleX="124119" custScaleY="111710" custRadScaleRad="93698" custRadScaleInc="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9AEA9-52F2-4632-BF23-C330632E7EFC}" type="pres">
      <dgm:prSet presAssocID="{453ABF33-37B6-4B7F-83A1-CC785A83248E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4138A1-0E66-4A67-99F6-7979DE9C4740}" type="pres">
      <dgm:prSet presAssocID="{453ABF33-37B6-4B7F-83A1-CC785A83248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4D84DE-161C-436B-BD11-0A30253B92A8}" type="pres">
      <dgm:prSet presAssocID="{9A83F5F4-B516-43E9-8148-F5D2DF776303}" presName="node" presStyleLbl="node1" presStyleIdx="1" presStyleCnt="3" custScaleX="104066" custScaleY="113510" custRadScaleRad="95963" custRadScaleInc="-11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E320C-472E-4E24-AD16-AD0CA14E93C4}" type="pres">
      <dgm:prSet presAssocID="{439D24E1-2AE3-4C1F-99CE-603158B96732}" presName="Name9" presStyleLbl="parChTrans1D2" presStyleIdx="2" presStyleCnt="3"/>
      <dgm:spPr/>
      <dgm:t>
        <a:bodyPr/>
        <a:lstStyle/>
        <a:p>
          <a:endParaRPr lang="en-US"/>
        </a:p>
      </dgm:t>
    </dgm:pt>
    <dgm:pt modelId="{61696400-D890-4FB2-AA81-4DFF1B601244}" type="pres">
      <dgm:prSet presAssocID="{439D24E1-2AE3-4C1F-99CE-603158B967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AE80126-0D10-42B3-8ADA-70FB06A2D7D3}" type="pres">
      <dgm:prSet presAssocID="{46D8BE98-557E-4182-87F0-65A1AA565752}" presName="node" presStyleLbl="node1" presStyleIdx="2" presStyleCnt="3" custScaleX="118899" custScaleY="115315" custRadScaleRad="94849" custRadScaleInc="13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C7489A-0470-4E29-A47A-994ED3B14B28}" srcId="{22C1941B-1C56-472A-9F54-BAEBC564E41C}" destId="{C8304245-4E3E-423E-9209-291D98EBC0DF}" srcOrd="0" destOrd="0" parTransId="{599D65C2-AF46-4FBE-88A6-A6DC5CFE5871}" sibTransId="{BC4AA3A3-1D6A-41C9-B864-E7E520B368E5}"/>
    <dgm:cxn modelId="{37C64483-1B91-4774-BC70-E4B886A398D5}" type="presOf" srcId="{1FD84843-AC8E-41E9-8754-AB3F13966E4C}" destId="{CD78C0F1-A070-49C1-BCC7-7A1DDBD9C39B}" srcOrd="0" destOrd="0" presId="urn:microsoft.com/office/officeart/2005/8/layout/radial1"/>
    <dgm:cxn modelId="{8FC1D453-2F7D-4568-84E5-5DB92168CD50}" type="presOf" srcId="{453ABF33-37B6-4B7F-83A1-CC785A83248E}" destId="{2B4138A1-0E66-4A67-99F6-7979DE9C4740}" srcOrd="1" destOrd="0" presId="urn:microsoft.com/office/officeart/2005/8/layout/radial1"/>
    <dgm:cxn modelId="{E17728E0-E132-49E1-876D-043E90A4EEC5}" srcId="{22C1941B-1C56-472A-9F54-BAEBC564E41C}" destId="{46D8BE98-557E-4182-87F0-65A1AA565752}" srcOrd="2" destOrd="0" parTransId="{439D24E1-2AE3-4C1F-99CE-603158B96732}" sibTransId="{065D28F6-CAE5-4D9E-BB5A-E435A963289E}"/>
    <dgm:cxn modelId="{8DE5C732-4234-4EDB-BD8B-F3C889AC64C8}" type="presOf" srcId="{22C1941B-1C56-472A-9F54-BAEBC564E41C}" destId="{058F2BD0-ED5F-4BD1-854B-7CA9846A742B}" srcOrd="0" destOrd="0" presId="urn:microsoft.com/office/officeart/2005/8/layout/radial1"/>
    <dgm:cxn modelId="{1379464B-CE4B-4A9D-8517-13D996C7D8DB}" srcId="{22C1941B-1C56-472A-9F54-BAEBC564E41C}" destId="{9A83F5F4-B516-43E9-8148-F5D2DF776303}" srcOrd="1" destOrd="0" parTransId="{453ABF33-37B6-4B7F-83A1-CC785A83248E}" sibTransId="{A23529F6-3637-43A3-8A2B-ABC46EC13A89}"/>
    <dgm:cxn modelId="{2E7964F7-7C1C-4B72-875C-1AB3648E2191}" type="presOf" srcId="{C8304245-4E3E-423E-9209-291D98EBC0DF}" destId="{1D493B0F-AAE8-492A-910C-C78A4DBB30D6}" srcOrd="0" destOrd="0" presId="urn:microsoft.com/office/officeart/2005/8/layout/radial1"/>
    <dgm:cxn modelId="{48EC151E-3845-41C4-A19E-533444BE8C8A}" type="presOf" srcId="{46D8BE98-557E-4182-87F0-65A1AA565752}" destId="{EAE80126-0D10-42B3-8ADA-70FB06A2D7D3}" srcOrd="0" destOrd="0" presId="urn:microsoft.com/office/officeart/2005/8/layout/radial1"/>
    <dgm:cxn modelId="{97DBA5D7-C666-449C-94BA-002C5EB5211D}" type="presOf" srcId="{453ABF33-37B6-4B7F-83A1-CC785A83248E}" destId="{07C9AEA9-52F2-4632-BF23-C330632E7EFC}" srcOrd="0" destOrd="0" presId="urn:microsoft.com/office/officeart/2005/8/layout/radial1"/>
    <dgm:cxn modelId="{A143F9E6-6951-4E8A-BC4F-F3B03292E7D2}" type="presOf" srcId="{599D65C2-AF46-4FBE-88A6-A6DC5CFE5871}" destId="{22F9A971-743F-4208-BF4C-6B76F88E000C}" srcOrd="1" destOrd="0" presId="urn:microsoft.com/office/officeart/2005/8/layout/radial1"/>
    <dgm:cxn modelId="{BC023D8F-E7F5-4673-9637-8BC6BFF04C47}" type="presOf" srcId="{439D24E1-2AE3-4C1F-99CE-603158B96732}" destId="{61696400-D890-4FB2-AA81-4DFF1B601244}" srcOrd="1" destOrd="0" presId="urn:microsoft.com/office/officeart/2005/8/layout/radial1"/>
    <dgm:cxn modelId="{0005FC53-420B-41E8-ADB0-D5B1E346273E}" srcId="{1FD84843-AC8E-41E9-8754-AB3F13966E4C}" destId="{22C1941B-1C56-472A-9F54-BAEBC564E41C}" srcOrd="0" destOrd="0" parTransId="{375DE6CA-1947-4852-9EB1-D1C647076B50}" sibTransId="{2AE392CD-FD0C-4AAE-93C7-08E138432DFC}"/>
    <dgm:cxn modelId="{ED4BF073-6160-41FE-9AEA-9E03D2170FB5}" type="presOf" srcId="{439D24E1-2AE3-4C1F-99CE-603158B96732}" destId="{565E320C-472E-4E24-AD16-AD0CA14E93C4}" srcOrd="0" destOrd="0" presId="urn:microsoft.com/office/officeart/2005/8/layout/radial1"/>
    <dgm:cxn modelId="{99B66E62-E810-40BA-8D06-BAB7CF9F4F42}" type="presOf" srcId="{9A83F5F4-B516-43E9-8148-F5D2DF776303}" destId="{FF4D84DE-161C-436B-BD11-0A30253B92A8}" srcOrd="0" destOrd="0" presId="urn:microsoft.com/office/officeart/2005/8/layout/radial1"/>
    <dgm:cxn modelId="{90AD5F69-636A-42D2-9434-031C6A65A624}" type="presOf" srcId="{599D65C2-AF46-4FBE-88A6-A6DC5CFE5871}" destId="{24D8B0CA-7AE6-4B85-B60A-64A30D5B6642}" srcOrd="0" destOrd="0" presId="urn:microsoft.com/office/officeart/2005/8/layout/radial1"/>
    <dgm:cxn modelId="{CE40F42E-CA8C-44FA-8EB8-CFBF410BD1D1}" type="presParOf" srcId="{CD78C0F1-A070-49C1-BCC7-7A1DDBD9C39B}" destId="{058F2BD0-ED5F-4BD1-854B-7CA9846A742B}" srcOrd="0" destOrd="0" presId="urn:microsoft.com/office/officeart/2005/8/layout/radial1"/>
    <dgm:cxn modelId="{6382D4A3-D7D6-4FE3-86B2-1FE83A7D0912}" type="presParOf" srcId="{CD78C0F1-A070-49C1-BCC7-7A1DDBD9C39B}" destId="{24D8B0CA-7AE6-4B85-B60A-64A30D5B6642}" srcOrd="1" destOrd="0" presId="urn:microsoft.com/office/officeart/2005/8/layout/radial1"/>
    <dgm:cxn modelId="{A84E715A-F36A-41CA-86E5-E3E826754D4B}" type="presParOf" srcId="{24D8B0CA-7AE6-4B85-B60A-64A30D5B6642}" destId="{22F9A971-743F-4208-BF4C-6B76F88E000C}" srcOrd="0" destOrd="0" presId="urn:microsoft.com/office/officeart/2005/8/layout/radial1"/>
    <dgm:cxn modelId="{7C2C8460-383E-4953-BCFD-5E450E587857}" type="presParOf" srcId="{CD78C0F1-A070-49C1-BCC7-7A1DDBD9C39B}" destId="{1D493B0F-AAE8-492A-910C-C78A4DBB30D6}" srcOrd="2" destOrd="0" presId="urn:microsoft.com/office/officeart/2005/8/layout/radial1"/>
    <dgm:cxn modelId="{8BAD3CEB-8C11-4C36-8913-F9248DA0F42F}" type="presParOf" srcId="{CD78C0F1-A070-49C1-BCC7-7A1DDBD9C39B}" destId="{07C9AEA9-52F2-4632-BF23-C330632E7EFC}" srcOrd="3" destOrd="0" presId="urn:microsoft.com/office/officeart/2005/8/layout/radial1"/>
    <dgm:cxn modelId="{99660FB4-E845-4E77-AE3F-3EC815A371DF}" type="presParOf" srcId="{07C9AEA9-52F2-4632-BF23-C330632E7EFC}" destId="{2B4138A1-0E66-4A67-99F6-7979DE9C4740}" srcOrd="0" destOrd="0" presId="urn:microsoft.com/office/officeart/2005/8/layout/radial1"/>
    <dgm:cxn modelId="{DC6D9E6B-757F-4C68-A1B7-B48EFFC45D76}" type="presParOf" srcId="{CD78C0F1-A070-49C1-BCC7-7A1DDBD9C39B}" destId="{FF4D84DE-161C-436B-BD11-0A30253B92A8}" srcOrd="4" destOrd="0" presId="urn:microsoft.com/office/officeart/2005/8/layout/radial1"/>
    <dgm:cxn modelId="{DD9F4C14-3A72-4097-AF25-63AAA43A8547}" type="presParOf" srcId="{CD78C0F1-A070-49C1-BCC7-7A1DDBD9C39B}" destId="{565E320C-472E-4E24-AD16-AD0CA14E93C4}" srcOrd="5" destOrd="0" presId="urn:microsoft.com/office/officeart/2005/8/layout/radial1"/>
    <dgm:cxn modelId="{53EABC37-9DBC-4759-B120-9D6A3C6411DB}" type="presParOf" srcId="{565E320C-472E-4E24-AD16-AD0CA14E93C4}" destId="{61696400-D890-4FB2-AA81-4DFF1B601244}" srcOrd="0" destOrd="0" presId="urn:microsoft.com/office/officeart/2005/8/layout/radial1"/>
    <dgm:cxn modelId="{2795944C-5D0D-4C9F-B8C2-9EFD5B4B4874}" type="presParOf" srcId="{CD78C0F1-A070-49C1-BCC7-7A1DDBD9C39B}" destId="{EAE80126-0D10-42B3-8ADA-70FB06A2D7D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F2BD0-ED5F-4BD1-854B-7CA9846A742B}">
      <dsp:nvSpPr>
        <dsp:cNvPr id="0" name=""/>
        <dsp:cNvSpPr/>
      </dsp:nvSpPr>
      <dsp:spPr>
        <a:xfrm>
          <a:off x="3089702" y="2435267"/>
          <a:ext cx="1883047" cy="18830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সময়ের ভিত্তিতে বাজার</a:t>
          </a:r>
          <a:endParaRPr lang="en-US" sz="2800" kern="1200" dirty="0"/>
        </a:p>
      </dsp:txBody>
      <dsp:txXfrm>
        <a:off x="3365468" y="2711033"/>
        <a:ext cx="1331515" cy="1331515"/>
      </dsp:txXfrm>
    </dsp:sp>
    <dsp:sp modelId="{24D8B0CA-7AE6-4B85-B60A-64A30D5B6642}">
      <dsp:nvSpPr>
        <dsp:cNvPr id="0" name=""/>
        <dsp:cNvSpPr/>
      </dsp:nvSpPr>
      <dsp:spPr>
        <a:xfrm rot="16200000">
          <a:off x="3802952" y="2185811"/>
          <a:ext cx="456549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56549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9812" y="2195579"/>
        <a:ext cx="22827" cy="22827"/>
      </dsp:txXfrm>
    </dsp:sp>
    <dsp:sp modelId="{1D493B0F-AAE8-492A-910C-C78A4DBB30D6}">
      <dsp:nvSpPr>
        <dsp:cNvPr id="0" name=""/>
        <dsp:cNvSpPr/>
      </dsp:nvSpPr>
      <dsp:spPr>
        <a:xfrm>
          <a:off x="2862616" y="-124834"/>
          <a:ext cx="2337220" cy="21035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অতি স্বল্পকালীন</a:t>
          </a:r>
          <a:endParaRPr lang="en-US" sz="2400" kern="1200" dirty="0"/>
        </a:p>
      </dsp:txBody>
      <dsp:txXfrm>
        <a:off x="3204894" y="183224"/>
        <a:ext cx="1652664" cy="1487436"/>
      </dsp:txXfrm>
    </dsp:sp>
    <dsp:sp modelId="{07C9AEA9-52F2-4632-BF23-C330632E7EFC}">
      <dsp:nvSpPr>
        <dsp:cNvPr id="0" name=""/>
        <dsp:cNvSpPr/>
      </dsp:nvSpPr>
      <dsp:spPr>
        <a:xfrm rot="1800000">
          <a:off x="4812555" y="3953467"/>
          <a:ext cx="508382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508382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4036" y="3961939"/>
        <a:ext cx="25419" cy="25419"/>
      </dsp:txXfrm>
    </dsp:sp>
    <dsp:sp modelId="{FF4D84DE-161C-436B-BD11-0A30253B92A8}">
      <dsp:nvSpPr>
        <dsp:cNvPr id="0" name=""/>
        <dsp:cNvSpPr/>
      </dsp:nvSpPr>
      <dsp:spPr>
        <a:xfrm>
          <a:off x="5173052" y="3532992"/>
          <a:ext cx="1959612" cy="213744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স্বল্পকালীন</a:t>
          </a:r>
          <a:endParaRPr lang="en-US" sz="2400" kern="1200" dirty="0"/>
        </a:p>
      </dsp:txBody>
      <dsp:txXfrm>
        <a:off x="5460031" y="3846014"/>
        <a:ext cx="1385654" cy="1511403"/>
      </dsp:txXfrm>
    </dsp:sp>
    <dsp:sp modelId="{565E320C-472E-4E24-AD16-AD0CA14E93C4}">
      <dsp:nvSpPr>
        <dsp:cNvPr id="0" name=""/>
        <dsp:cNvSpPr/>
      </dsp:nvSpPr>
      <dsp:spPr>
        <a:xfrm rot="9000000">
          <a:off x="2789955" y="3940487"/>
          <a:ext cx="456464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56464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06776" y="3950257"/>
        <a:ext cx="22823" cy="22823"/>
      </dsp:txXfrm>
    </dsp:sp>
    <dsp:sp modelId="{EAE80126-0D10-42B3-8ADA-70FB06A2D7D3}">
      <dsp:nvSpPr>
        <dsp:cNvPr id="0" name=""/>
        <dsp:cNvSpPr/>
      </dsp:nvSpPr>
      <dsp:spPr>
        <a:xfrm>
          <a:off x="868335" y="3515997"/>
          <a:ext cx="2082519" cy="217143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দীর্ঘকালীন</a:t>
          </a:r>
          <a:endParaRPr lang="en-US" sz="2400" kern="1200" dirty="0"/>
        </a:p>
      </dsp:txBody>
      <dsp:txXfrm>
        <a:off x="1173313" y="3833996"/>
        <a:ext cx="1472563" cy="1535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F2BD0-ED5F-4BD1-854B-7CA9846A742B}">
      <dsp:nvSpPr>
        <dsp:cNvPr id="0" name=""/>
        <dsp:cNvSpPr/>
      </dsp:nvSpPr>
      <dsp:spPr>
        <a:xfrm>
          <a:off x="2960809" y="2391897"/>
          <a:ext cx="1834447" cy="18344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অঞ্চল ভেদে</a:t>
          </a:r>
          <a:r>
            <a:rPr lang="en-US" sz="2400" kern="1200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bn-IN" sz="2400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বাজার</a:t>
          </a:r>
          <a:endParaRPr lang="en-US" sz="2400" kern="1200" dirty="0"/>
        </a:p>
      </dsp:txBody>
      <dsp:txXfrm>
        <a:off x="3229458" y="2660546"/>
        <a:ext cx="1297149" cy="1297149"/>
      </dsp:txXfrm>
    </dsp:sp>
    <dsp:sp modelId="{24D8B0CA-7AE6-4B85-B60A-64A30D5B6642}">
      <dsp:nvSpPr>
        <dsp:cNvPr id="0" name=""/>
        <dsp:cNvSpPr/>
      </dsp:nvSpPr>
      <dsp:spPr>
        <a:xfrm rot="16200000">
          <a:off x="3655098" y="2147510"/>
          <a:ext cx="445869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45869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6886" y="2157815"/>
        <a:ext cx="22293" cy="22293"/>
      </dsp:txXfrm>
    </dsp:sp>
    <dsp:sp modelId="{1D493B0F-AAE8-492A-910C-C78A4DBB30D6}">
      <dsp:nvSpPr>
        <dsp:cNvPr id="0" name=""/>
        <dsp:cNvSpPr/>
      </dsp:nvSpPr>
      <dsp:spPr>
        <a:xfrm>
          <a:off x="2739584" y="-103233"/>
          <a:ext cx="2276897" cy="20492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স্থানীয় বাজার</a:t>
          </a:r>
          <a:endParaRPr lang="en-US" sz="2000" kern="1200" dirty="0"/>
        </a:p>
      </dsp:txBody>
      <dsp:txXfrm>
        <a:off x="3073028" y="196874"/>
        <a:ext cx="1610009" cy="1449047"/>
      </dsp:txXfrm>
    </dsp:sp>
    <dsp:sp modelId="{07C9AEA9-52F2-4632-BF23-C330632E7EFC}">
      <dsp:nvSpPr>
        <dsp:cNvPr id="0" name=""/>
        <dsp:cNvSpPr/>
      </dsp:nvSpPr>
      <dsp:spPr>
        <a:xfrm rot="1800000">
          <a:off x="4639122" y="3870372"/>
          <a:ext cx="496365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96365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4896" y="3879415"/>
        <a:ext cx="24818" cy="24818"/>
      </dsp:txXfrm>
    </dsp:sp>
    <dsp:sp modelId="{FF4D84DE-161C-436B-BD11-0A30253B92A8}">
      <dsp:nvSpPr>
        <dsp:cNvPr id="0" name=""/>
        <dsp:cNvSpPr/>
      </dsp:nvSpPr>
      <dsp:spPr>
        <a:xfrm>
          <a:off x="4991345" y="3461842"/>
          <a:ext cx="1909035" cy="2082281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জাতীয় বাজার</a:t>
          </a:r>
          <a:endParaRPr lang="en-US" sz="2000" kern="1200" dirty="0"/>
        </a:p>
      </dsp:txBody>
      <dsp:txXfrm>
        <a:off x="5270917" y="3766785"/>
        <a:ext cx="1349891" cy="1472395"/>
      </dsp:txXfrm>
    </dsp:sp>
    <dsp:sp modelId="{565E320C-472E-4E24-AD16-AD0CA14E93C4}">
      <dsp:nvSpPr>
        <dsp:cNvPr id="0" name=""/>
        <dsp:cNvSpPr/>
      </dsp:nvSpPr>
      <dsp:spPr>
        <a:xfrm rot="8978219">
          <a:off x="2695712" y="3857374"/>
          <a:ext cx="419685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19685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95063" y="3868334"/>
        <a:ext cx="20984" cy="20984"/>
      </dsp:txXfrm>
    </dsp:sp>
    <dsp:sp modelId="{EAE80126-0D10-42B3-8ADA-70FB06A2D7D3}">
      <dsp:nvSpPr>
        <dsp:cNvPr id="0" name=""/>
        <dsp:cNvSpPr/>
      </dsp:nvSpPr>
      <dsp:spPr>
        <a:xfrm>
          <a:off x="825747" y="3445286"/>
          <a:ext cx="2028770" cy="2115392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আন্তর্জাতিক বাজার</a:t>
          </a:r>
          <a:endParaRPr lang="en-US" sz="2000" kern="1200" dirty="0"/>
        </a:p>
      </dsp:txBody>
      <dsp:txXfrm>
        <a:off x="1122853" y="3755078"/>
        <a:ext cx="1434558" cy="149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2DAB-8B9D-4A91-B9B2-9991B47627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5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429000" y="457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2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1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257" y="144006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স্বল্পকালীন বাজার</a:t>
            </a:r>
            <a:endParaRPr lang="en-US" sz="4000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4693564" cy="3916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914400"/>
            <a:ext cx="4343400" cy="4055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Horizontal Scroll 6"/>
          <p:cNvSpPr/>
          <p:nvPr/>
        </p:nvSpPr>
        <p:spPr>
          <a:xfrm>
            <a:off x="457200" y="4953000"/>
            <a:ext cx="8382000" cy="11430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অল্প সময়ের জন্য যে বাজার তাকে অতি স্বল্পকালীন বাজার বলে। এ বাজারে যোগান বৃদ্ধি করা যায় না। যেমন- সকালের কাঁচা বাজার, দুধের বাজার</a:t>
            </a:r>
            <a:r>
              <a:rPr lang="en-US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i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1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5007" y="226494"/>
            <a:ext cx="7467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স্বল্পকালীন বাজার</a:t>
            </a:r>
            <a:endParaRPr lang="en-US" sz="4000" b="1" i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0"/>
            <a:ext cx="4419600" cy="4648199"/>
          </a:xfrm>
          <a:prstGeom prst="rect">
            <a:avLst/>
          </a:prstGeom>
        </p:spPr>
      </p:pic>
      <p:sp>
        <p:nvSpPr>
          <p:cNvPr id="36866" name="AutoShape 2" descr="মোংলার প্রধান কাঁচা বাজার ১৩ সিন্ডিকেটের নিয়ন্ত্রণে | NTV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মোংলার প্রধান কাঁচা বাজার ১৩ সিন্ডিকেটের নিয়ন্ত্রণে | NTV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4144736" cy="464820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57200" y="5791200"/>
            <a:ext cx="8382000" cy="76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 সময়ের জন্য যে বাজার তাকে স্বল্পকালীন বাজার বলে। এ বাজার যোগান হ্রাস- বৃদ্ধি করা যায়। যেমন-</a:t>
            </a:r>
            <a:r>
              <a:rPr lang="en-US" sz="2000" b="1" i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bn-IN" sz="2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বাজার, কাঁচা বাজার।</a:t>
            </a:r>
            <a:endParaRPr lang="en-US" sz="2000" b="1" i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5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855472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দীর্ঘকালীন বাজার</a:t>
            </a:r>
            <a:endParaRPr lang="en-US" sz="4000" b="1" i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75526"/>
            <a:ext cx="8458200" cy="430607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609600" y="5486400"/>
            <a:ext cx="80010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 সময়ের জন্য যে বাজার তাকে দীর্ঘ কালীন বাজার বলে। এ বাজারে যোগান বৃদ্ধি করা যায় না। যেমন- ভোজ্য তৈল, চালের বাজার।</a:t>
            </a:r>
            <a:endParaRPr lang="en-US" b="1" i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6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163704973"/>
              </p:ext>
            </p:extLst>
          </p:nvPr>
        </p:nvGraphicFramePr>
        <p:xfrm>
          <a:off x="685800" y="943354"/>
          <a:ext cx="7696200" cy="545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2057400" y="152400"/>
            <a:ext cx="4572000" cy="6096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 ভেদে</a:t>
            </a:r>
            <a:r>
              <a:rPr lang="en-US" sz="24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24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প্রকার</a:t>
            </a:r>
            <a:endParaRPr lang="en-US" sz="2400" b="1" i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480" y="129221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বাজার</a:t>
            </a:r>
            <a:endParaRPr lang="en-US" sz="4000" b="1" i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609599"/>
            <a:ext cx="4267200" cy="40386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638800" y="3200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762000" y="4724400"/>
            <a:ext cx="7391400" cy="12192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অঞ্চলের মধ্য সীমাবদ্ধ থাকে তাকে স্থানীয় বাজার বলে। যেমন-রাঙ্গামাটি বাজার। লাল বৃত্ত স্থানীয় বাজার।</a:t>
            </a:r>
            <a:endParaRPr lang="en-US" b="1" i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0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4114"/>
            <a:ext cx="7162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i="1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বাজা</a:t>
            </a:r>
            <a:r>
              <a:rPr lang="en-US" sz="4000" b="1" i="1" u="sng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b="1" i="1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u="sng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b="1" i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580" y="4144893"/>
            <a:ext cx="4472940" cy="2713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58743"/>
            <a:ext cx="4343400" cy="3227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580" y="643503"/>
            <a:ext cx="4328160" cy="3458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147503"/>
            <a:ext cx="4038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038600"/>
            <a:ext cx="424848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1899"/>
            <a:ext cx="7467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838200"/>
            <a:ext cx="4267200" cy="3983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457200" y="5105400"/>
            <a:ext cx="8153400" cy="10668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দেশের মধ্য সীমাবদ্ধ থাকে তাকে জাতীয় বাজার বলে। যেমন- মোটা চালের বাজার</a:t>
            </a:r>
            <a:endParaRPr lang="en-US" b="1" i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7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বাজা</a:t>
            </a:r>
            <a:r>
              <a:rPr lang="en-US" sz="4000" b="1" i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b="1" i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066800"/>
            <a:ext cx="4953000" cy="543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066800"/>
            <a:ext cx="39624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7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57200" y="153357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 বাজার</a:t>
            </a:r>
            <a:endParaRPr lang="en-US" sz="4000" b="1" i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2" t="4216" r="2644" b="5042"/>
          <a:stretch/>
        </p:blipFill>
        <p:spPr>
          <a:xfrm>
            <a:off x="1447800" y="609600"/>
            <a:ext cx="5257800" cy="4284118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685800" y="5181600"/>
            <a:ext cx="8001000" cy="10668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দেশের মধ্য সীমাবদ্ধ না থেকে বিভিন্ন দেশের মধ্য বিরাজমান তাকে আন্তর্জাতিক বাজার বলে। যেমন-তৈরি পোশাক</a:t>
            </a:r>
            <a:endParaRPr lang="en-US" b="1" i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7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524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i="1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 বাজা</a:t>
            </a:r>
            <a:r>
              <a:rPr lang="en-US" sz="4000" b="1" i="1" u="sng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b="1" i="1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u="sng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b="1" i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432" y="990599"/>
            <a:ext cx="4038758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081" y="3959433"/>
            <a:ext cx="455676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081" y="970731"/>
            <a:ext cx="4469119" cy="28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2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09752" y="718458"/>
            <a:ext cx="2302328" cy="86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9755290">
            <a:off x="4066117" y="2181892"/>
            <a:ext cx="3243525" cy="2819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রাবেতা মডেল উচ্চ বিদ্যালয়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লংগদু , রাংগামাটি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Jabber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42" y="1451557"/>
            <a:ext cx="2464798" cy="4134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~PP28.WAV">
            <a:hlinkClick r:id="" action="ppaction://media"/>
          </p:cNvPr>
          <p:cNvPicPr>
            <a:picLocks noRot="1" noChangeAspect="1"/>
          </p:cNvPicPr>
          <p:nvPr>
            <a:wavAudioFile r:embed="rId1" name="~PP28.WAV"/>
          </p:nvPr>
        </p:nvPicPr>
        <p:blipFill>
          <a:blip r:embed="rId4"/>
          <a:stretch>
            <a:fillRect/>
          </a:stretch>
        </p:blipFill>
        <p:spPr>
          <a:xfrm>
            <a:off x="8808244" y="6410325"/>
            <a:ext cx="228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346140"/>
      </p:ext>
    </p:extLst>
  </p:cSld>
  <p:clrMapOvr>
    <a:masterClrMapping/>
  </p:clrMapOvr>
  <p:transition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5257800"/>
            <a:ext cx="8305800" cy="714970"/>
          </a:xfrm>
          <a:prstGeom prst="rect">
            <a:avLst/>
          </a:prstGeom>
        </p:spPr>
        <p:txBody>
          <a:bodyPr/>
          <a:lstStyle/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362200" y="990600"/>
            <a:ext cx="41910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219200" y="2057400"/>
            <a:ext cx="6781800" cy="2590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300" lvl="0" indent="-241300" algn="ctr" defTabSz="642938">
              <a:spcBef>
                <a:spcPct val="20000"/>
              </a:spcBef>
              <a:defRPr/>
            </a:pPr>
            <a:r>
              <a:rPr lang="bn-IN" sz="2400" b="1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ও অঞ্চল ভেদে বাজারের শ্রেণি বিভাগ লিখ।</a:t>
            </a:r>
            <a:endParaRPr lang="bn-BD" sz="2400" b="1" i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06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83" y="811455"/>
            <a:ext cx="2832510" cy="235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83" y="811456"/>
            <a:ext cx="2641730" cy="2195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11"/>
          <p:cNvSpPr/>
          <p:nvPr/>
        </p:nvSpPr>
        <p:spPr>
          <a:xfrm>
            <a:off x="3537522" y="1070149"/>
            <a:ext cx="3291840" cy="168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600200" y="2743200"/>
            <a:ext cx="6019800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 ভিত্তিতে বাজারগুলোর পণ্যের প্রকৃতি বিশ্লেষণ</a:t>
            </a:r>
            <a:r>
              <a:rPr lang="bn-BD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bn-BD" sz="2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917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455" y="1672047"/>
            <a:ext cx="6975565" cy="4833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Merge 4"/>
          <p:cNvSpPr/>
          <p:nvPr/>
        </p:nvSpPr>
        <p:spPr>
          <a:xfrm>
            <a:off x="3468188" y="509452"/>
            <a:ext cx="2627811" cy="118872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i="1" dirty="0" smtClean="0">
                <a:solidFill>
                  <a:schemeClr val="tx1"/>
                </a:solidFill>
              </a:rPr>
              <a:t>ধন্যবাদ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682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57400"/>
            <a:ext cx="2583444" cy="3284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wn Arrow 4"/>
          <p:cNvSpPr/>
          <p:nvPr/>
        </p:nvSpPr>
        <p:spPr>
          <a:xfrm>
            <a:off x="2176473" y="817938"/>
            <a:ext cx="3350624" cy="112340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~PP2961.WAV">
            <a:hlinkClick r:id="" action="ppaction://media"/>
          </p:cNvPr>
          <p:cNvPicPr>
            <a:picLocks noRot="1" noChangeAspect="1"/>
          </p:cNvPicPr>
          <p:nvPr>
            <a:wavAudioFile r:embed="rId2" name="~PP2961.WAV"/>
          </p:nvPr>
        </p:nvPicPr>
        <p:blipFill>
          <a:blip r:embed="rId5"/>
          <a:stretch>
            <a:fillRect/>
          </a:stretch>
        </p:blipFill>
        <p:spPr>
          <a:xfrm>
            <a:off x="8808244" y="6410325"/>
            <a:ext cx="2286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09292" y="2194561"/>
            <a:ext cx="4167554" cy="3348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   - নবম</a:t>
            </a:r>
          </a:p>
          <a:p>
            <a:r>
              <a:rPr lang="bn-BD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 - </a:t>
            </a:r>
            <a:r>
              <a:rPr lang="bn-IN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bn-BD" sz="24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    -</a:t>
            </a:r>
            <a:r>
              <a:rPr lang="bn-IN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</a:p>
          <a:p>
            <a:r>
              <a:rPr lang="bn-IN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৪০মিনিট</a:t>
            </a:r>
            <a:endParaRPr lang="bn-IN" sz="24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i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তারিখ – ১৪/০৭/২০২১খ্রীঃ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" y="996364"/>
            <a:ext cx="4800600" cy="464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066800"/>
            <a:ext cx="3962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152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নিচের ছবিগুলো দেখো</a:t>
            </a:r>
            <a:endParaRPr lang="en-US" sz="2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609600" y="6096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i="1" spc="50" dirty="0" smtClean="0">
                <a:ln w="11430"/>
                <a:latin typeface="NikoshBAN" pitchFamily="2" charset="0"/>
                <a:cs typeface="NikoshBAN" pitchFamily="2" charset="0"/>
              </a:rPr>
              <a:t>এগুলো এক  একটি  পণ্য</a:t>
            </a:r>
            <a:endParaRPr lang="en-US" sz="2400" b="1" i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97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4955" t="30185" r="35357" b="32685"/>
          <a:stretch/>
        </p:blipFill>
        <p:spPr bwMode="auto">
          <a:xfrm>
            <a:off x="152400" y="685800"/>
            <a:ext cx="441960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762000"/>
            <a:ext cx="40386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339840" y="197049"/>
            <a:ext cx="2667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bn-IN" sz="4000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791200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i="1" spc="50" dirty="0" smtClean="0">
                <a:ln w="11430"/>
                <a:latin typeface="NikoshBAN" pitchFamily="2" charset="0"/>
                <a:cs typeface="NikoshBAN" pitchFamily="2" charset="0"/>
              </a:rPr>
              <a:t>যে পণ্য বিক্রি করে তাকে কী বলে?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791200"/>
            <a:ext cx="32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i="1" spc="50" dirty="0" smtClean="0">
                <a:ln w="11430"/>
                <a:latin typeface="NikoshBAN" pitchFamily="2" charset="0"/>
                <a:cs typeface="NikoshBAN" pitchFamily="2" charset="0"/>
              </a:rPr>
              <a:t>যে পণ্য ক্রয় করে তাকে কী বলে?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676400" y="304800"/>
            <a:ext cx="12192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6019800" y="228600"/>
            <a:ext cx="1371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</a:p>
        </p:txBody>
      </p:sp>
    </p:spTree>
    <p:extLst>
      <p:ext uri="{BB962C8B-B14F-4D97-AF65-F5344CB8AC3E}">
        <p14:creationId xmlns:p14="http://schemas.microsoft.com/office/powerpoint/2010/main" xmlns="" val="329502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90600"/>
            <a:ext cx="8305800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447800" y="381000"/>
            <a:ext cx="4849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i="1" spc="50" dirty="0" smtClean="0">
                <a:ln w="11430"/>
                <a:latin typeface="NikoshBAN" pitchFamily="2" charset="0"/>
                <a:cs typeface="NikoshBAN" pitchFamily="2" charset="0"/>
              </a:rPr>
              <a:t>আজকের পাঠ বাজার ও এর শ্রেণি বিভাগ</a:t>
            </a:r>
          </a:p>
        </p:txBody>
      </p:sp>
    </p:spTree>
    <p:extLst>
      <p:ext uri="{BB962C8B-B14F-4D97-AF65-F5344CB8AC3E}">
        <p14:creationId xmlns:p14="http://schemas.microsoft.com/office/powerpoint/2010/main" xmlns="" val="20056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0" y="5294531"/>
            <a:ext cx="8839200" cy="15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bn-IN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667000" y="685800"/>
            <a:ext cx="3124200" cy="11430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381000" y="1447800"/>
            <a:ext cx="7696200" cy="4114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4384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200400"/>
            <a:ext cx="693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0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0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b="1" i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000" b="1" i="1" dirty="0" smtClean="0">
                <a:latin typeface="NikoshBAN" pitchFamily="2" charset="0"/>
                <a:cs typeface="NikoshBAN" pitchFamily="2" charset="0"/>
                <a:sym typeface="Wingdings"/>
              </a:rPr>
              <a:t>সময়ের ভিত্তিতে বাজারের শ্রেণি বিভাগ লিখতে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000" b="1" i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bn-IN" sz="2000" b="1" i="1" dirty="0" smtClean="0">
                <a:latin typeface="NikoshBAN" pitchFamily="2" charset="0"/>
                <a:cs typeface="NikoshBAN" pitchFamily="2" charset="0"/>
                <a:sym typeface="Wingdings"/>
              </a:rPr>
              <a:t>অঞ্চল ভেদে বাজারের শ্রেণি বিভাগ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000" b="1" i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1752600" y="533400"/>
            <a:ext cx="5257800" cy="167640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b="1" i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i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i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 নিই </a:t>
            </a:r>
            <a:endParaRPr lang="en-US" sz="3200" b="1" i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962400" y="1828800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914400" y="2209800"/>
            <a:ext cx="7467600" cy="32766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অর্থনীতিবিদ কুর্নট বলেন, বাজার বলতে দ্রব্যসামগ্রী ক্রয়-বিক্রয়ের স্থানকে বুঝায় না। বরং সমগ্র অঞ্চলকে বুঝায়, যেখানে ক্রেতা-বিক্রেতা অবাধ সংযোগের মাধ্যমে দ্রব্যের দাম সহজে ও দ্রুততার সাথে সমান হওয়ার প্রবণতা দেখা যায়।” </a:t>
            </a:r>
            <a:endParaRPr lang="en-US" sz="2000" b="1" i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4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551717320"/>
              </p:ext>
            </p:extLst>
          </p:nvPr>
        </p:nvGraphicFramePr>
        <p:xfrm>
          <a:off x="685800" y="9144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Alternate Process 3"/>
          <p:cNvSpPr/>
          <p:nvPr/>
        </p:nvSpPr>
        <p:spPr>
          <a:xfrm>
            <a:off x="2743200" y="304800"/>
            <a:ext cx="3962400" cy="45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2000" b="1" i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প্রকার।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1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8C0781-716E-446D-89CC-A25A2EFD9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78C0781-716E-446D-89CC-A25A2EFD9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78C0781-716E-446D-89CC-A25A2EFD9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26D0F-4CC2-46EF-A1C0-C3B6798DF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F426D0F-4CC2-46EF-A1C0-C3B6798DF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F426D0F-4CC2-46EF-A1C0-C3B6798DF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349</Words>
  <Application>Microsoft Office PowerPoint</Application>
  <PresentationFormat>On-screen Show (4:3)</PresentationFormat>
  <Paragraphs>66</Paragraphs>
  <Slides>22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ADMIN</cp:lastModifiedBy>
  <cp:revision>362</cp:revision>
  <dcterms:created xsi:type="dcterms:W3CDTF">2006-08-16T00:00:00Z</dcterms:created>
  <dcterms:modified xsi:type="dcterms:W3CDTF">2021-07-14T14:21:18Z</dcterms:modified>
</cp:coreProperties>
</file>